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14"/>
  </p:notesMasterIdLst>
  <p:sldIdLst>
    <p:sldId id="466" r:id="rId2"/>
    <p:sldId id="257" r:id="rId3"/>
    <p:sldId id="467" r:id="rId4"/>
    <p:sldId id="468" r:id="rId5"/>
    <p:sldId id="469" r:id="rId6"/>
    <p:sldId id="470" r:id="rId7"/>
    <p:sldId id="471" r:id="rId8"/>
    <p:sldId id="472" r:id="rId9"/>
    <p:sldId id="473" r:id="rId10"/>
    <p:sldId id="474" r:id="rId11"/>
    <p:sldId id="477" r:id="rId12"/>
    <p:sldId id="478" r:id="rId13"/>
    <p:sldId id="479" r:id="rId14"/>
    <p:sldId id="480" r:id="rId15"/>
    <p:sldId id="481" r:id="rId16"/>
    <p:sldId id="482" r:id="rId17"/>
    <p:sldId id="483" r:id="rId18"/>
    <p:sldId id="484" r:id="rId19"/>
    <p:sldId id="485" r:id="rId20"/>
    <p:sldId id="486" r:id="rId21"/>
    <p:sldId id="487" r:id="rId22"/>
    <p:sldId id="488" r:id="rId23"/>
    <p:sldId id="489" r:id="rId24"/>
    <p:sldId id="490" r:id="rId25"/>
    <p:sldId id="491" r:id="rId26"/>
    <p:sldId id="492" r:id="rId27"/>
    <p:sldId id="493" r:id="rId28"/>
    <p:sldId id="494" r:id="rId29"/>
    <p:sldId id="495" r:id="rId30"/>
    <p:sldId id="496" r:id="rId31"/>
    <p:sldId id="497" r:id="rId32"/>
    <p:sldId id="498" r:id="rId33"/>
    <p:sldId id="499" r:id="rId34"/>
    <p:sldId id="500" r:id="rId35"/>
    <p:sldId id="501" r:id="rId36"/>
    <p:sldId id="502" r:id="rId37"/>
    <p:sldId id="503" r:id="rId38"/>
    <p:sldId id="510" r:id="rId39"/>
    <p:sldId id="504" r:id="rId40"/>
    <p:sldId id="505" r:id="rId41"/>
    <p:sldId id="506" r:id="rId42"/>
    <p:sldId id="507" r:id="rId43"/>
    <p:sldId id="508" r:id="rId44"/>
    <p:sldId id="509" r:id="rId45"/>
    <p:sldId id="511" r:id="rId46"/>
    <p:sldId id="512" r:id="rId47"/>
    <p:sldId id="436" r:id="rId48"/>
    <p:sldId id="437" r:id="rId49"/>
    <p:sldId id="440" r:id="rId50"/>
    <p:sldId id="441" r:id="rId51"/>
    <p:sldId id="442" r:id="rId52"/>
    <p:sldId id="444" r:id="rId53"/>
    <p:sldId id="514" r:id="rId54"/>
    <p:sldId id="515" r:id="rId55"/>
    <p:sldId id="516" r:id="rId56"/>
    <p:sldId id="517" r:id="rId57"/>
    <p:sldId id="518" r:id="rId58"/>
    <p:sldId id="519" r:id="rId59"/>
    <p:sldId id="520" r:id="rId60"/>
    <p:sldId id="521" r:id="rId61"/>
    <p:sldId id="522" r:id="rId62"/>
    <p:sldId id="523" r:id="rId63"/>
    <p:sldId id="524" r:id="rId64"/>
    <p:sldId id="525" r:id="rId65"/>
    <p:sldId id="526" r:id="rId66"/>
    <p:sldId id="527" r:id="rId67"/>
    <p:sldId id="528" r:id="rId68"/>
    <p:sldId id="529" r:id="rId69"/>
    <p:sldId id="530" r:id="rId70"/>
    <p:sldId id="531" r:id="rId71"/>
    <p:sldId id="532" r:id="rId72"/>
    <p:sldId id="533" r:id="rId73"/>
    <p:sldId id="534" r:id="rId74"/>
    <p:sldId id="536" r:id="rId75"/>
    <p:sldId id="537" r:id="rId76"/>
    <p:sldId id="538" r:id="rId77"/>
    <p:sldId id="539" r:id="rId78"/>
    <p:sldId id="540" r:id="rId79"/>
    <p:sldId id="541" r:id="rId80"/>
    <p:sldId id="542" r:id="rId81"/>
    <p:sldId id="543" r:id="rId82"/>
    <p:sldId id="544" r:id="rId83"/>
    <p:sldId id="545" r:id="rId84"/>
    <p:sldId id="546" r:id="rId85"/>
    <p:sldId id="547" r:id="rId86"/>
    <p:sldId id="548" r:id="rId87"/>
    <p:sldId id="549" r:id="rId88"/>
    <p:sldId id="550" r:id="rId89"/>
    <p:sldId id="551" r:id="rId90"/>
    <p:sldId id="552" r:id="rId91"/>
    <p:sldId id="553" r:id="rId92"/>
    <p:sldId id="554" r:id="rId93"/>
    <p:sldId id="555" r:id="rId94"/>
    <p:sldId id="556" r:id="rId95"/>
    <p:sldId id="557" r:id="rId96"/>
    <p:sldId id="559" r:id="rId97"/>
    <p:sldId id="558" r:id="rId98"/>
    <p:sldId id="560" r:id="rId99"/>
    <p:sldId id="561" r:id="rId100"/>
    <p:sldId id="562" r:id="rId101"/>
    <p:sldId id="563" r:id="rId102"/>
    <p:sldId id="564" r:id="rId103"/>
    <p:sldId id="565" r:id="rId104"/>
    <p:sldId id="566" r:id="rId105"/>
    <p:sldId id="567" r:id="rId106"/>
    <p:sldId id="568" r:id="rId107"/>
    <p:sldId id="569" r:id="rId108"/>
    <p:sldId id="570" r:id="rId109"/>
    <p:sldId id="571" r:id="rId110"/>
    <p:sldId id="572" r:id="rId111"/>
    <p:sldId id="573" r:id="rId112"/>
    <p:sldId id="574" r:id="rId1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71" autoAdjust="0"/>
  </p:normalViewPr>
  <p:slideViewPr>
    <p:cSldViewPr>
      <p:cViewPr varScale="1">
        <p:scale>
          <a:sx n="78" d="100"/>
          <a:sy n="78" d="100"/>
        </p:scale>
        <p:origin x="156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FB6C3-428A-4F3A-AC3E-90B744B2CFBC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EBA08-5AF4-461F-AFC3-357EE6B1C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124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DA275D-E807-4A75-B891-CA6CE30791F7}" type="slidenum">
              <a:rPr lang="ar-SA"/>
              <a:pPr/>
              <a:t>1</a:t>
            </a:fld>
            <a:endParaRPr lang="en-US"/>
          </a:p>
        </p:txBody>
      </p:sp>
      <p:sp>
        <p:nvSpPr>
          <p:cNvPr id="52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20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8C83-B00A-4CFC-AF35-9EA1F77576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0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8C83-B00A-4CFC-AF35-9EA1F77576D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0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8C83-B00A-4CFC-AF35-9EA1F77576D3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0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8C83-B00A-4CFC-AF35-9EA1F77576D3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0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8C83-B00A-4CFC-AF35-9EA1F77576D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0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EBA08-5AF4-461F-AFC3-357EE6B1CFAC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054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553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323165"/>
          </a:xfrm>
        </p:spPr>
        <p:txBody>
          <a:bodyPr lIns="0" tIns="0" rIns="0" bIns="0"/>
          <a:lstStyle>
            <a:lvl1pPr>
              <a:defRPr sz="2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0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193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675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971540"/>
          </a:xfrm>
          <a:custGeom>
            <a:avLst/>
            <a:gdLst/>
            <a:ahLst/>
            <a:cxnLst/>
            <a:rect l="l" t="t" r="r" b="b"/>
            <a:pathLst>
              <a:path w="12192000" h="5971540">
                <a:moveTo>
                  <a:pt x="0" y="5971032"/>
                </a:moveTo>
                <a:lnTo>
                  <a:pt x="12192000" y="5971032"/>
                </a:lnTo>
                <a:lnTo>
                  <a:pt x="12192000" y="0"/>
                </a:lnTo>
                <a:lnTo>
                  <a:pt x="0" y="0"/>
                </a:lnTo>
                <a:lnTo>
                  <a:pt x="0" y="5971032"/>
                </a:lnTo>
                <a:close/>
              </a:path>
            </a:pathLst>
          </a:custGeom>
          <a:solidFill>
            <a:srgbClr val="775F54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0" y="5971032"/>
            <a:ext cx="9144000" cy="887094"/>
          </a:xfrm>
          <a:custGeom>
            <a:avLst/>
            <a:gdLst/>
            <a:ahLst/>
            <a:cxnLst/>
            <a:rect l="l" t="t" r="r" b="b"/>
            <a:pathLst>
              <a:path w="12192000" h="887095">
                <a:moveTo>
                  <a:pt x="12192000" y="0"/>
                </a:moveTo>
                <a:lnTo>
                  <a:pt x="0" y="0"/>
                </a:lnTo>
                <a:lnTo>
                  <a:pt x="0" y="886968"/>
                </a:lnTo>
                <a:lnTo>
                  <a:pt x="12192000" y="886968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bg object 18"/>
          <p:cNvSpPr/>
          <p:nvPr/>
        </p:nvSpPr>
        <p:spPr>
          <a:xfrm>
            <a:off x="0" y="6053328"/>
            <a:ext cx="2240280" cy="713740"/>
          </a:xfrm>
          <a:custGeom>
            <a:avLst/>
            <a:gdLst/>
            <a:ahLst/>
            <a:cxnLst/>
            <a:rect l="l" t="t" r="r" b="b"/>
            <a:pathLst>
              <a:path w="2987040" h="713740">
                <a:moveTo>
                  <a:pt x="2987040" y="0"/>
                </a:moveTo>
                <a:lnTo>
                  <a:pt x="0" y="0"/>
                </a:lnTo>
                <a:lnTo>
                  <a:pt x="0" y="713232"/>
                </a:lnTo>
                <a:lnTo>
                  <a:pt x="2987040" y="713232"/>
                </a:lnTo>
                <a:lnTo>
                  <a:pt x="2987040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9" name="bg object 19"/>
          <p:cNvSpPr/>
          <p:nvPr/>
        </p:nvSpPr>
        <p:spPr>
          <a:xfrm>
            <a:off x="2359152" y="6044184"/>
            <a:ext cx="6785134" cy="713740"/>
          </a:xfrm>
          <a:custGeom>
            <a:avLst/>
            <a:gdLst/>
            <a:ahLst/>
            <a:cxnLst/>
            <a:rect l="l" t="t" r="r" b="b"/>
            <a:pathLst>
              <a:path w="9046845" h="713740">
                <a:moveTo>
                  <a:pt x="9046464" y="0"/>
                </a:moveTo>
                <a:lnTo>
                  <a:pt x="0" y="0"/>
                </a:lnTo>
                <a:lnTo>
                  <a:pt x="0" y="713231"/>
                </a:lnTo>
                <a:lnTo>
                  <a:pt x="9046464" y="713231"/>
                </a:lnTo>
                <a:lnTo>
                  <a:pt x="9046464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89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24" y="569541"/>
            <a:ext cx="7788006" cy="11222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6553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" y="1280160"/>
            <a:ext cx="533876" cy="228600"/>
          </a:xfrm>
          <a:custGeom>
            <a:avLst/>
            <a:gdLst/>
            <a:ahLst/>
            <a:cxnLst/>
            <a:rect l="l" t="t" r="r" b="b"/>
            <a:pathLst>
              <a:path w="711835" h="228600">
                <a:moveTo>
                  <a:pt x="711708" y="0"/>
                </a:moveTo>
                <a:lnTo>
                  <a:pt x="0" y="0"/>
                </a:lnTo>
                <a:lnTo>
                  <a:pt x="0" y="228600"/>
                </a:lnTo>
                <a:lnTo>
                  <a:pt x="711708" y="228600"/>
                </a:lnTo>
                <a:lnTo>
                  <a:pt x="711708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590931" y="1280160"/>
            <a:ext cx="8553450" cy="228600"/>
          </a:xfrm>
          <a:custGeom>
            <a:avLst/>
            <a:gdLst/>
            <a:ahLst/>
            <a:cxnLst/>
            <a:rect l="l" t="t" r="r" b="b"/>
            <a:pathLst>
              <a:path w="11404600" h="228600">
                <a:moveTo>
                  <a:pt x="11404092" y="0"/>
                </a:moveTo>
                <a:lnTo>
                  <a:pt x="0" y="0"/>
                </a:lnTo>
                <a:lnTo>
                  <a:pt x="0" y="228600"/>
                </a:lnTo>
                <a:lnTo>
                  <a:pt x="11404092" y="228600"/>
                </a:lnTo>
                <a:lnTo>
                  <a:pt x="11404092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715411" y="6435852"/>
            <a:ext cx="1987868" cy="128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60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6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7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 Nazanin"/>
                <a:cs typeface="B Homa" pitchFamily="2" charset="-78"/>
              </a:rPr>
              <a:t>هوش مصنوعی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 Nazanin"/>
              <a:cs typeface="B Homa" pitchFamily="2" charset="-78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57400"/>
            <a:ext cx="8280400" cy="2908489"/>
          </a:xfrm>
        </p:spPr>
        <p:txBody>
          <a:bodyPr/>
          <a:lstStyle/>
          <a:p>
            <a:pPr algn="ctr" rtl="1">
              <a:buFont typeface="Wingdings" pitchFamily="2" charset="2"/>
              <a:buNone/>
            </a:pPr>
            <a:r>
              <a:rPr lang="fa-IR" sz="5400" b="1" dirty="0">
                <a:latin typeface="B Nazanin"/>
                <a:cs typeface="B Nazanin" panose="00000400000000000000" pitchFamily="2" charset="-78"/>
              </a:rPr>
              <a:t>    </a:t>
            </a:r>
            <a:r>
              <a:rPr lang="fa-IR" sz="5400" b="1" dirty="0">
                <a:latin typeface="Arial" pitchFamily="34" charset="0"/>
                <a:cs typeface="B Nazanin" panose="00000400000000000000" pitchFamily="2" charset="-78"/>
              </a:rPr>
              <a:t>فصل چهارم</a:t>
            </a:r>
            <a:endParaRPr lang="fa-IR" sz="5400" b="1" dirty="0">
              <a:effectLst>
                <a:outerShdw blurRad="38100" dist="38100" dir="2700000" algn="tl">
                  <a:srgbClr val="000000"/>
                </a:outerShdw>
              </a:effectLst>
              <a:latin typeface="B Nazanin"/>
              <a:cs typeface="B Nazanin" panose="00000400000000000000" pitchFamily="2" charset="-78"/>
            </a:endParaRPr>
          </a:p>
          <a:p>
            <a:pPr algn="ctr" rtl="1">
              <a:spcBef>
                <a:spcPct val="50000"/>
              </a:spcBef>
            </a:pPr>
            <a:r>
              <a:rPr lang="fa-IR" sz="5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endParaRPr lang="en-US" sz="5400" b="1" dirty="0">
              <a:latin typeface="B Nazanin"/>
              <a:cs typeface="B Nazanin" panose="00000400000000000000" pitchFamily="2" charset="-78"/>
            </a:endParaRPr>
          </a:p>
          <a:p>
            <a:pPr algn="ctr" rtl="1">
              <a:buFont typeface="Wingdings" pitchFamily="2" charset="2"/>
              <a:buNone/>
            </a:pPr>
            <a:r>
              <a:rPr lang="fa-IR" sz="5400" b="1" dirty="0">
                <a:latin typeface="B Nazanin"/>
                <a:cs typeface="B Nazanin" panose="00000400000000000000" pitchFamily="2" charset="-78"/>
              </a:rPr>
              <a:t> 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54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381000" y="1645915"/>
            <a:ext cx="8406777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حریصانه</a:t>
            </a:r>
          </a:p>
          <a:p>
            <a:pPr marL="914400" indent="-228600" algn="r" rtl="1">
              <a:buFont typeface="Arial" panose="020B0604020202020204" pitchFamily="34" charset="0"/>
              <a:buChar char="•"/>
            </a:pPr>
            <a:r>
              <a:rPr lang="fa-IR" sz="2500" dirty="0">
                <a:cs typeface="B Nazanin" panose="00000400000000000000" pitchFamily="2" charset="-78"/>
              </a:rPr>
              <a:t>گره‌‌ای را گسترش بده که به نظر می رسد به هدف نزدیکتر است.</a:t>
            </a:r>
            <a:endParaRPr lang="en-US" sz="25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500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73CA70-A586-4F84-969F-B99B4E0FD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" y="2819400"/>
            <a:ext cx="9144000" cy="343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7834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100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38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انواع دیگر الگوریتم تپه نوردی:</a:t>
            </a:r>
          </a:p>
          <a:p>
            <a:pPr algn="r" rtl="1"/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تپه نوردي اولين گزينه (</a:t>
            </a:r>
            <a:r>
              <a:rPr lang="en-US" sz="2400" dirty="0">
                <a:solidFill>
                  <a:srgbClr val="FF0000"/>
                </a:solidFill>
                <a:cs typeface="B Nazanin" pitchFamily="2" charset="-78"/>
              </a:rPr>
              <a:t>first choice hill climbing</a:t>
            </a:r>
            <a:r>
              <a:rPr lang="fa-IR" sz="2400" b="1" dirty="0">
                <a:cs typeface="B Nazanin" pitchFamily="2" charset="-78"/>
              </a:rPr>
              <a:t>):</a:t>
            </a:r>
          </a:p>
          <a:p>
            <a:pPr marL="103187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به صورت تصادفي همسایه توليد مي‌كند تا زماني كه همسایه‌ای توليد شود كه از حالت فعلي بهتر باشد.</a:t>
            </a:r>
          </a:p>
          <a:p>
            <a:pPr marL="103187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 اين راهبرد هنگامي مناسب است كه يك حالت داراي تعداد زيادي (مثلاً هزار) همسایه باشد.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تپه نوردي با شروع مجدد تصادفي (</a:t>
            </a:r>
            <a:r>
              <a:rPr lang="en-US" sz="2400" dirty="0">
                <a:solidFill>
                  <a:srgbClr val="FF0000"/>
                </a:solidFill>
                <a:cs typeface="B Nazanin" pitchFamily="2" charset="-78"/>
              </a:rPr>
              <a:t>random restart hill climbing</a:t>
            </a:r>
            <a:r>
              <a:rPr lang="fa-IR" sz="2400" b="1" dirty="0">
                <a:cs typeface="B Nazanin" pitchFamily="2" charset="-78"/>
              </a:rPr>
              <a:t>):</a:t>
            </a:r>
          </a:p>
          <a:p>
            <a:pPr marL="97313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يك مجموعه جستجوي تپه نوردي را از حالتهاي شروع تصادفي اجرا مي كند و جواب، بهترین جواب یافته شده توسط این مجموعه است</a:t>
            </a:r>
          </a:p>
        </p:txBody>
      </p:sp>
    </p:spTree>
    <p:extLst>
      <p:ext uri="{BB962C8B-B14F-4D97-AF65-F5344CB8AC3E}">
        <p14:creationId xmlns:p14="http://schemas.microsoft.com/office/powerpoint/2010/main" val="349740305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101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سردسازی شبیه‌سازی شده: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7DAAF6-B31E-4C80-82F7-B18D86AA9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964" y="2327091"/>
            <a:ext cx="5864071" cy="402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6939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102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سردسازی شبیه‌سازی شده:</a:t>
            </a:r>
          </a:p>
          <a:p>
            <a:pPr algn="r" rtl="1"/>
            <a:r>
              <a:rPr lang="fa-IR" sz="2400" dirty="0">
                <a:cs typeface="B Nazanin" panose="00000400000000000000" pitchFamily="2" charset="-78"/>
              </a:rPr>
              <a:t>ایده. از بهينه محلی با انجام حرکت های بد فرار کن.</a:t>
            </a:r>
          </a:p>
          <a:p>
            <a:pPr algn="r" rtl="1"/>
            <a:r>
              <a:rPr lang="en-US" sz="2400" dirty="0">
                <a:cs typeface="B Nazanin" panose="00000400000000000000" pitchFamily="2" charset="-78"/>
              </a:rPr>
              <a:t>)</a:t>
            </a:r>
            <a:r>
              <a:rPr lang="fa-IR" sz="2400" dirty="0">
                <a:cs typeface="B Nazanin" panose="00000400000000000000" pitchFamily="2" charset="-78"/>
              </a:rPr>
              <a:t>اما به تدریج اندازه و تعداد حرکت‌های بد رو به پایين را کاهش بده</a:t>
            </a:r>
            <a:r>
              <a:rPr lang="en-US" sz="2400" dirty="0">
                <a:cs typeface="B Nazanin" panose="00000400000000000000" pitchFamily="2" charset="-78"/>
              </a:rPr>
              <a:t>(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62FA83-66C6-4E79-9896-DFAE9A0273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32" y="2895600"/>
            <a:ext cx="8389816" cy="363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1142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103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Box 5">
                <a:extLst>
                  <a:ext uri="{FF2B5EF4-FFF2-40B4-BE49-F238E27FC236}">
                    <a16:creationId xmlns:a16="http://schemas.microsoft.com/office/drawing/2014/main" id="{39DC8E0A-14C7-4F53-9618-ABBD116032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12290" y="1542519"/>
                <a:ext cx="8813488" cy="35652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الگوریتم سردسازی شبیه‌سازی شده:</a:t>
                </a:r>
              </a:p>
              <a:p>
                <a:pPr marL="342900" indent="-34290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همانند تپه نوردی، اما در هر مرحله حالت بعدی به طور تصادفی انتخاب می‌شود</a:t>
                </a:r>
              </a:p>
              <a:p>
                <a:pPr marL="342900" indent="-34290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اگر حالت بعدی انتخاب شده از حالت فعلی بهتر باشد، به آن حالت می‌رویم.</a:t>
                </a:r>
              </a:p>
              <a:p>
                <a:pPr marL="342900" indent="-34290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در غيراین‌صورت، تنها با احتمال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fa-IR" sz="2400" i="1" smtClean="0">
                                <a:latin typeface="Cambria Math" panose="02040503050406030204" pitchFamily="18" charset="0"/>
                                <a:cs typeface="B Nazanin" panose="00000400000000000000" pitchFamily="2" charset="-78"/>
                              </a:rPr>
                            </m:ctrlPr>
                          </m:fPr>
                          <m:num>
                            <m:r>
                              <a:rPr lang="fa-IR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B Nazanin" panose="00000400000000000000" pitchFamily="2" charset="-78"/>
                              </a:rPr>
                              <m:t>∆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B Nazanin" panose="00000400000000000000" pitchFamily="2" charset="-78"/>
                              </a:rPr>
                              <m:t>𝐸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B Nazanin" panose="00000400000000000000" pitchFamily="2" charset="-78"/>
                              </a:rPr>
                              <m:t>𝑇</m:t>
                            </m:r>
                          </m:den>
                        </m:f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به آن حالت خواهيم رفت.</a:t>
                </a: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هر چقدر حالت بعدی بدتر باشد، این احتمال به صورت نمایی کاهش می‌یابد.</a:t>
                </a: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همچنين با کاهش دما این احتمال کاهش می‌یابد.</a:t>
                </a:r>
              </a:p>
              <a:p>
                <a:pPr marL="342900" indent="-342900" algn="r" rtl="1">
                  <a:buFont typeface="Wingdings" panose="05000000000000000000" pitchFamily="2" charset="2"/>
                  <a:buChar char="§"/>
                </a:pPr>
                <a:r>
                  <a:rPr lang="fa-IR" sz="2400" b="1" dirty="0">
                    <a:solidFill>
                      <a:schemeClr val="tx2"/>
                    </a:solidFill>
                    <a:cs typeface="B Nazanin" panose="00000400000000000000" pitchFamily="2" charset="-78"/>
                  </a:rPr>
                  <a:t>پارامتر دما: </a:t>
                </a:r>
                <a:r>
                  <a:rPr lang="fa-IR" sz="2400" dirty="0">
                    <a:cs typeface="B Nazanin" panose="00000400000000000000" pitchFamily="2" charset="-78"/>
                  </a:rPr>
                  <a:t>تعيين کننده تعداد مراحل جستجو</a:t>
                </a:r>
              </a:p>
              <a:p>
                <a:pPr marL="796925" indent="-22225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هر چقدر دما آهسته‌تر کاهش یابد، تعداد مراحل جستجو و در نتيجه احتمال یافتن بهينه سراسری بيشتر است</a:t>
                </a:r>
              </a:p>
            </p:txBody>
          </p:sp>
        </mc:Choice>
        <mc:Fallback xmlns="">
          <p:sp>
            <p:nvSpPr>
              <p:cNvPr id="7" name="Text Box 5">
                <a:extLst>
                  <a:ext uri="{FF2B5EF4-FFF2-40B4-BE49-F238E27FC236}">
                    <a16:creationId xmlns:a16="http://schemas.microsoft.com/office/drawing/2014/main" id="{39DC8E0A-14C7-4F53-9618-ABBD11603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2290" y="1542519"/>
                <a:ext cx="8813488" cy="3565207"/>
              </a:xfrm>
              <a:prstGeom prst="rect">
                <a:avLst/>
              </a:prstGeom>
              <a:blipFill>
                <a:blip r:embed="rId2"/>
                <a:stretch>
                  <a:fillRect t="-2222" r="-968" b="-307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55568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104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سردسازی شبیه‌سازی شده: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نقش پارامتر دما: 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دمای بالاتر: احتمال انجام حرکات بد بيشتر (مانند جستجوی تصادفی)</a:t>
            </a:r>
          </a:p>
          <a:p>
            <a:pPr marL="796925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دمای پایينتر: احتمال انجام حرکات بد کمتر (مانند جستجوی تپه نوردی)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گزاره: </a:t>
            </a:r>
            <a:r>
              <a:rPr lang="fa-IR" sz="2400" dirty="0">
                <a:cs typeface="B Nazanin" panose="00000400000000000000" pitchFamily="2" charset="-78"/>
              </a:rPr>
              <a:t>اگر دما به آرامی کاهش یابد، الگوریتم پاسخ بهينه سراسری را با احتمالی که به سمت یک ميل می کند، پيدا خواهد نمود.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417282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430887"/>
          </a:xfrm>
        </p:spPr>
        <p:txBody>
          <a:bodyPr/>
          <a:lstStyle/>
          <a:p>
            <a:pPr rtl="1"/>
            <a:r>
              <a:rPr lang="fa-IR" sz="2800" b="1" dirty="0">
                <a:solidFill>
                  <a:schemeClr val="accent1"/>
                </a:solidFill>
                <a:cs typeface="B Nazanin" pitchFamily="2" charset="-78"/>
              </a:rPr>
              <a:t>جستجوي پرتوي محلي </a:t>
            </a:r>
            <a:r>
              <a:rPr lang="en-US" sz="2800" b="1" dirty="0">
                <a:solidFill>
                  <a:schemeClr val="accent1"/>
                </a:solidFill>
                <a:cs typeface="B Nazanin" pitchFamily="2" charset="-78"/>
              </a:rPr>
              <a:t>Local Beam Search</a:t>
            </a:r>
            <a:endParaRPr lang="fa-IR" sz="28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78171" y="2019300"/>
                <a:ext cx="8369300" cy="3323987"/>
              </a:xfrm>
            </p:spPr>
            <p:txBody>
              <a:bodyPr/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شروع با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𝑘</m:t>
                    </m:r>
                  </m:oMath>
                </a14:m>
                <a:r>
                  <a:rPr lang="fa-IR" sz="2400" dirty="0">
                    <a:cs typeface="B Nazanin" pitchFamily="2" charset="-78"/>
                  </a:rPr>
                  <a:t> حالت كه به طور تصادفي ايجاد شده اند. 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در هر تكرار، تمام فرزندان براي هر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𝑘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 </m:t>
                    </m:r>
                  </m:oMath>
                </a14:m>
                <a:r>
                  <a:rPr lang="fa-IR" sz="2400" dirty="0">
                    <a:cs typeface="B Nazanin" pitchFamily="2" charset="-78"/>
                  </a:rPr>
                  <a:t> حالت توليد مي شوند. 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اگر يكي از آنها حالت هدف بود جستجو متوقف مي شود و در غير اين صورت از ميان ليست كامل فرزندان،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𝑘</m:t>
                    </m:r>
                  </m:oMath>
                </a14:m>
                <a:r>
                  <a:rPr lang="fa-IR" sz="2400" dirty="0">
                    <a:cs typeface="B Nazanin" pitchFamily="2" charset="-78"/>
                  </a:rPr>
                  <a:t> تا از بهترين ها انتخاب مي‌شوند و مرحله بالا تكرار مي‌شود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itchFamily="2" charset="-78"/>
                  </a:rPr>
                  <a:t>تفاوت با جستجوي تپه‌نوردی با شروع مجدد تصادفي: </a:t>
                </a:r>
              </a:p>
              <a:p>
                <a:pPr marL="685800" lvl="1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itchFamily="2" charset="-78"/>
                  </a:rPr>
                  <a:t>در يك جستجوي با شروع مجدد تصادفي، هر فرآيند جستجو به طورمستقل از بقيه اجرا مي شود.</a:t>
                </a:r>
              </a:p>
              <a:p>
                <a:pPr marL="685800" lvl="1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itchFamily="2" charset="-78"/>
                  </a:rPr>
                  <a:t>در يك جستجوي پرتوي محلي، اطلاعات سودمند در بين </a:t>
                </a:r>
                <a:r>
                  <a:rPr lang="en-US" sz="2400" dirty="0">
                    <a:cs typeface="B Nazanin" pitchFamily="2" charset="-78"/>
                  </a:rPr>
                  <a:t>k</a:t>
                </a:r>
                <a:r>
                  <a:rPr lang="fa-IR" sz="2400" dirty="0">
                    <a:cs typeface="B Nazanin" pitchFamily="2" charset="-78"/>
                  </a:rPr>
                  <a:t> جستجوي موازي رد و بدل مي گردد.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8171" y="2019300"/>
                <a:ext cx="8369300" cy="3323987"/>
              </a:xfrm>
              <a:blipFill>
                <a:blip r:embed="rId2"/>
                <a:stretch>
                  <a:fillRect l="-1529" t="-3114" r="-2112" b="-4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105</a:t>
            </a:fld>
            <a:endParaRPr lang="en-US"/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B929D4C7-9AFD-4422-87AE-4F9541301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07160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85800" y="1981200"/>
                <a:ext cx="7772400" cy="3693319"/>
              </a:xfrm>
            </p:spPr>
            <p:txBody>
              <a:bodyPr/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مشکل جستجوي پرتوي محلي</a:t>
                </a:r>
                <a:r>
                  <a:rPr lang="fa-IR" sz="2400" dirty="0">
                    <a:cs typeface="B Nazanin" pitchFamily="2" charset="-78"/>
                  </a:rPr>
                  <a:t>:</a:t>
                </a:r>
              </a:p>
              <a:p>
                <a:pPr marL="685800" lvl="1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اين روش ممکن است از نبود تنوع بين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𝑘</m:t>
                    </m:r>
                  </m:oMath>
                </a14:m>
                <a:r>
                  <a:rPr lang="fa-IR" sz="2400" dirty="0">
                    <a:cs typeface="B Nazanin" pitchFamily="2" charset="-78"/>
                  </a:rPr>
                  <a:t> حالت رنج ببرد. به سرعت تمامي آنها در محدوده کوچکي از فضاي حالت جمع شوند.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جستجوي پرتوي اتفاقي:</a:t>
                </a:r>
              </a:p>
              <a:p>
                <a:pPr marL="685800" lvl="1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به جاي انتخاب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𝑘</m:t>
                    </m:r>
                  </m:oMath>
                </a14:m>
                <a:r>
                  <a:rPr lang="fa-IR" sz="2400" dirty="0">
                    <a:cs typeface="B Nazanin" pitchFamily="2" charset="-78"/>
                  </a:rPr>
                  <a:t> بهترين از مجموعه همسایه‌های منتخب،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itchFamily="2" charset="-78"/>
                      </a:rPr>
                      <m:t>𝑘</m:t>
                    </m:r>
                  </m:oMath>
                </a14:m>
                <a:r>
                  <a:rPr lang="fa-IR" sz="2400" dirty="0">
                    <a:cs typeface="B Nazanin" pitchFamily="2" charset="-78"/>
                  </a:rPr>
                  <a:t> همسایه را به صورت تصادفي انتخاب کند.</a:t>
                </a:r>
              </a:p>
              <a:p>
                <a:pPr marL="685800" lvl="1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احتمال انتخاب هر همسایه تابعي از برازندگي آن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الگوريتم ژنتيک:</a:t>
                </a:r>
              </a:p>
              <a:p>
                <a:pPr marL="685800" lvl="1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نمونه اي از جستجوي پرتوي اتفاقي که توليد حالت‌هاي همسایه علاوه بر تغيير يك حالت، از تركيب دو حالت والد نيز انجام مي شود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5800" y="1981200"/>
                <a:ext cx="7772400" cy="3693319"/>
              </a:xfrm>
              <a:blipFill>
                <a:blip r:embed="rId2"/>
                <a:stretch>
                  <a:fillRect l="-392" t="-3300" r="-2275" b="-3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106</a:t>
            </a:fld>
            <a:endParaRPr lang="en-US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133C7D96-3FD2-4DC0-BD5D-FFF9EB1E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6D0EA-5A4E-4E09-B57A-9AA045F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430887"/>
          </a:xfrm>
        </p:spPr>
        <p:txBody>
          <a:bodyPr/>
          <a:lstStyle/>
          <a:p>
            <a:pPr rtl="1"/>
            <a:r>
              <a:rPr lang="fa-IR" sz="2800" b="1" dirty="0">
                <a:solidFill>
                  <a:schemeClr val="accent1"/>
                </a:solidFill>
                <a:cs typeface="B Nazanin" pitchFamily="2" charset="-78"/>
              </a:rPr>
              <a:t>جستجوي پرتوي محلي </a:t>
            </a:r>
            <a:r>
              <a:rPr lang="en-US" sz="2800" b="1" dirty="0">
                <a:solidFill>
                  <a:schemeClr val="accent1"/>
                </a:solidFill>
                <a:cs typeface="B Nazanin" pitchFamily="2" charset="-78"/>
              </a:rPr>
              <a:t>Local Beam Search</a:t>
            </a:r>
            <a:endParaRPr lang="fa-IR" sz="2800" b="1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955215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107</a:t>
            </a:fld>
            <a:endParaRPr lang="en-US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133C7D96-3FD2-4DC0-BD5D-FFF9EB1E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6D0EA-5A4E-4E09-B57A-9AA045F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430887"/>
          </a:xfrm>
        </p:spPr>
        <p:txBody>
          <a:bodyPr/>
          <a:lstStyle/>
          <a:p>
            <a:pPr rtl="1"/>
            <a:r>
              <a:rPr lang="fa-IR" sz="2800" b="1" dirty="0">
                <a:solidFill>
                  <a:schemeClr val="accent1"/>
                </a:solidFill>
                <a:cs typeface="B Nazanin" pitchFamily="2" charset="-78"/>
              </a:rPr>
              <a:t>الگوریتم ژنتیک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90BEDC-2A59-44D3-AA5D-A17A331A7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4" y="2168771"/>
            <a:ext cx="47815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49307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108</a:t>
            </a:fld>
            <a:endParaRPr lang="en-US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133C7D96-3FD2-4DC0-BD5D-FFF9EB1E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6D0EA-5A4E-4E09-B57A-9AA045F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738664"/>
          </a:xfrm>
        </p:spPr>
        <p:txBody>
          <a:bodyPr/>
          <a:lstStyle/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الگوریتم ژنتیک: بازنمایی</a:t>
            </a:r>
            <a:br>
              <a:rPr lang="en-US" sz="2400" dirty="0">
                <a:cs typeface="B Nazanin" panose="00000400000000000000" pitchFamily="2" charset="-78"/>
              </a:rPr>
            </a:br>
            <a:r>
              <a:rPr lang="fa-IR" sz="2400" dirty="0">
                <a:cs typeface="B Nazanin" panose="00000400000000000000" pitchFamily="2" charset="-78"/>
              </a:rPr>
              <a:t>بازنمایی: انتخاب نحوه نمایش راه‌حل های بالقوه.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221E4E-0086-47F3-9B97-CC226F9F7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442768"/>
            <a:ext cx="5239312" cy="409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8416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109</a:t>
            </a:fld>
            <a:endParaRPr lang="en-US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133C7D96-3FD2-4DC0-BD5D-FFF9EB1E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6D0EA-5A4E-4E09-B57A-9AA045F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738664"/>
          </a:xfrm>
        </p:spPr>
        <p:txBody>
          <a:bodyPr/>
          <a:lstStyle/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الگوریتم ژنتیک: تابع برازندگی</a:t>
            </a:r>
            <a:b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</a:br>
            <a:r>
              <a:rPr lang="fa-IR" sz="2400" dirty="0">
                <a:cs typeface="B Nazanin" panose="00000400000000000000" pitchFamily="2" charset="-78"/>
              </a:rPr>
              <a:t>تابع برازندگی: محاسبه کيفيت راه‌حل‌های بالقوه.</a:t>
            </a: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C7168B-AB8D-4510-B712-594E55B97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336679"/>
            <a:ext cx="4648200" cy="414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480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381000" y="1645915"/>
            <a:ext cx="8406777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حریصانه</a:t>
            </a:r>
          </a:p>
          <a:p>
            <a:pPr marL="806450" indent="-174625" algn="r" rtl="1">
              <a:buFont typeface="Arial" panose="020B0604020202020204" pitchFamily="34" charset="0"/>
              <a:buChar char="•"/>
            </a:pPr>
            <a:r>
              <a:rPr lang="fa-IR" sz="2500" dirty="0">
                <a:cs typeface="B Nazanin" panose="00000400000000000000" pitchFamily="2" charset="-78"/>
              </a:rPr>
              <a:t>گره‌‌ای را گسترش بده که به نظر می رسد به هدف نزدیکتر است.</a:t>
            </a:r>
            <a:endParaRPr lang="en-US" sz="25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500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289E1C-6048-454D-9F35-D24513827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9495"/>
            <a:ext cx="9144000" cy="346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49868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110</a:t>
            </a:fld>
            <a:endParaRPr lang="en-US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133C7D96-3FD2-4DC0-BD5D-FFF9EB1E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A556D0EA-5A4E-4E09-B57A-9AA045F8DC28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685800" y="1524000"/>
                <a:ext cx="7772400" cy="1846659"/>
              </a:xfrm>
            </p:spPr>
            <p:txBody>
              <a:bodyPr/>
              <a:lstStyle/>
              <a:p>
                <a:pPr marL="342900" indent="-342900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  <a:t>الگوریتم ژنتیک:</a:t>
                </a:r>
                <a:br>
                  <a:rPr lang="fa-IR" sz="2400" b="1" dirty="0">
                    <a:solidFill>
                      <a:schemeClr val="accent1"/>
                    </a:solidFill>
                    <a:cs typeface="B Nazanin" pitchFamily="2" charset="-78"/>
                  </a:rPr>
                </a:br>
                <a:r>
                  <a:rPr lang="fa-IR" sz="2400" dirty="0">
                    <a:cs typeface="B Nazanin" panose="00000400000000000000" pitchFamily="2" charset="-78"/>
                  </a:rPr>
                  <a:t>الگوریتم ژنتيک از ایده انتخاب طبيعی استفاده می کند.</a:t>
                </a:r>
                <a:br>
                  <a:rPr lang="fa-IR" sz="2400" dirty="0">
                    <a:cs typeface="B Nazanin" panose="00000400000000000000" pitchFamily="2" charset="-78"/>
                  </a:rPr>
                </a:br>
                <a:r>
                  <a:rPr lang="fa-IR" sz="2400" dirty="0">
                    <a:cs typeface="B Nazanin" panose="00000400000000000000" pitchFamily="2" charset="-78"/>
                  </a:rPr>
                  <a:t>در هر مرحله بر اساس تابع برازندگی فقط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فرضيه بهتر را نگهدار. (گزینش)</a:t>
                </a:r>
                <a:br>
                  <a:rPr lang="fa-IR" sz="2400" dirty="0">
                    <a:cs typeface="B Nazanin" panose="00000400000000000000" pitchFamily="2" charset="-78"/>
                  </a:rPr>
                </a:br>
                <a:r>
                  <a:rPr lang="fa-IR" sz="2400" dirty="0">
                    <a:cs typeface="B Nazanin" panose="00000400000000000000" pitchFamily="2" charset="-78"/>
                  </a:rPr>
                  <a:t>همچنين از عملگرهای ژنتيکی آميزش و جهش برای ایجاد گوناگونی (تنوع) استفاده می کنند.</a:t>
                </a:r>
                <a:endParaRPr lang="fa-IR" sz="2400" b="1" dirty="0">
                  <a:solidFill>
                    <a:schemeClr val="accent1"/>
                  </a:solidFill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8" name="Title 1">
                <a:extLst>
                  <a:ext uri="{FF2B5EF4-FFF2-40B4-BE49-F238E27FC236}">
                    <a16:creationId xmlns:a16="http://schemas.microsoft.com/office/drawing/2014/main" id="{A556D0EA-5A4E-4E09-B57A-9AA045F8DC2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85800" y="1524000"/>
                <a:ext cx="7772400" cy="1846659"/>
              </a:xfrm>
              <a:blipFill>
                <a:blip r:embed="rId2"/>
                <a:stretch>
                  <a:fillRect t="-6601" r="-2275" b="-89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B8A32833-005A-4F0C-9C6C-10463F7B01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75" y="3688564"/>
            <a:ext cx="8493015" cy="255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53191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111</a:t>
            </a:fld>
            <a:endParaRPr lang="en-US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133C7D96-3FD2-4DC0-BD5D-FFF9EB1E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6D0EA-5A4E-4E09-B57A-9AA045F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738664"/>
          </a:xfrm>
        </p:spPr>
        <p:txBody>
          <a:bodyPr/>
          <a:lstStyle/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الگوریتم ژنتیک:آمیزش</a:t>
            </a:r>
            <a:b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</a:b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2FA025-F460-4761-9117-3B8045389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49" y="2262664"/>
            <a:ext cx="8391701" cy="344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6998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112</a:t>
            </a:fld>
            <a:endParaRPr lang="en-US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133C7D96-3FD2-4DC0-BD5D-FFF9EB1E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56D0EA-5A4E-4E09-B57A-9AA045F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524000"/>
            <a:ext cx="7772400" cy="738664"/>
          </a:xfrm>
        </p:spPr>
        <p:txBody>
          <a:bodyPr/>
          <a:lstStyle/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  <a:t>الگوریتم ژنتیک:</a:t>
            </a:r>
            <a:br>
              <a:rPr lang="fa-IR" sz="2400" b="1" dirty="0">
                <a:solidFill>
                  <a:schemeClr val="accent1"/>
                </a:solidFill>
                <a:cs typeface="B Nazanin" pitchFamily="2" charset="-78"/>
              </a:rPr>
            </a:br>
            <a:endParaRPr lang="fa-IR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491935-9687-43C9-A6C7-C746E54F4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39" y="1885335"/>
            <a:ext cx="8281761" cy="463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9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381000" y="1645915"/>
            <a:ext cx="8406777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حریصانه</a:t>
            </a:r>
          </a:p>
          <a:p>
            <a:pPr marL="806450" indent="-174625" algn="r" rtl="1">
              <a:buFont typeface="Arial" panose="020B0604020202020204" pitchFamily="34" charset="0"/>
              <a:buChar char="•"/>
            </a:pPr>
            <a:r>
              <a:rPr lang="fa-IR" sz="2500" dirty="0">
                <a:cs typeface="B Nazanin" panose="00000400000000000000" pitchFamily="2" charset="-78"/>
              </a:rPr>
              <a:t>گره‌‌ای را گسترش بده که به نظر می رسد به هدف نزدیکتر است.</a:t>
            </a:r>
            <a:endParaRPr lang="en-US" sz="25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500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94081-78F9-490B-B158-C13C16E1C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82" y="2667000"/>
            <a:ext cx="9144000" cy="344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32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381000" y="1645915"/>
            <a:ext cx="8406777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حریصانه</a:t>
            </a:r>
          </a:p>
          <a:p>
            <a:pPr marL="806450" indent="-174625" algn="r" rtl="1">
              <a:buFont typeface="Arial" panose="020B0604020202020204" pitchFamily="34" charset="0"/>
              <a:buChar char="•"/>
            </a:pPr>
            <a:r>
              <a:rPr lang="fa-IR" sz="2500" dirty="0">
                <a:cs typeface="B Nazanin" panose="00000400000000000000" pitchFamily="2" charset="-78"/>
              </a:rPr>
              <a:t>گره‌‌ای را گسترش بده که به نظر می رسد به هدف نزدیکتر است.</a:t>
            </a:r>
            <a:endParaRPr lang="en-US" sz="25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500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2483B9-BD59-42D6-976A-23D198607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" y="2590800"/>
            <a:ext cx="9144000" cy="345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83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381000" y="1645915"/>
            <a:ext cx="8406777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حریصانه</a:t>
            </a:r>
          </a:p>
          <a:p>
            <a:pPr marL="806450" indent="-174625" algn="r" rtl="1">
              <a:buFont typeface="Arial" panose="020B0604020202020204" pitchFamily="34" charset="0"/>
              <a:buChar char="•"/>
            </a:pPr>
            <a:r>
              <a:rPr lang="fa-IR" sz="2500" dirty="0">
                <a:cs typeface="B Nazanin" panose="00000400000000000000" pitchFamily="2" charset="-78"/>
              </a:rPr>
              <a:t>گره‌‌ای را گسترش بده که به نظر می رسد به هدف نزدیکتر است.</a:t>
            </a:r>
            <a:endParaRPr lang="en-US" sz="25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500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038571-4610-4C8A-B681-D71C1BD41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625090"/>
            <a:ext cx="88392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00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381000" y="1645915"/>
            <a:ext cx="8406777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ارزیابی جستجوی حریصانه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CCD2F9-4588-498A-AC93-33F050B3F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2200"/>
            <a:ext cx="9144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779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2819400" y="1645915"/>
            <a:ext cx="5968377" cy="5093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تحلیل کارایی جستجوی حریصانه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cs typeface="B Nazanin" panose="00000400000000000000" pitchFamily="2" charset="-78"/>
              </a:rPr>
              <a:t>تحليل بهترین حالت: (زمان و حافظه خطی)</a:t>
            </a:r>
          </a:p>
          <a:p>
            <a:pPr marL="914400" indent="-2286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 استراتژی حریصانه در بهترین حالت، مسير جستجو را مستقيماً به سمت یک حالت هدف (که معمولاً بهينه نيست) هدایت می‌کند.</a:t>
            </a:r>
          </a:p>
          <a:p>
            <a:pPr marL="914400" indent="-2286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 در بهترین حالت، اولين مسير بررسی شده شامل گره هدف است.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cs typeface="B Nazanin" panose="00000400000000000000" pitchFamily="2" charset="-78"/>
              </a:rPr>
              <a:t>تحليل بدترین حالت: (زمان و حافظه نمایی)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استراتژی حریصانه در بدترین حالت همانند یک جستجوی عمقی که خيلی بد هدایت شده است، عمل می‌کند.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در بدترین حالت، آخرین مسير بررسی شده شامل گره هدف است.</a:t>
            </a:r>
            <a:endParaRPr lang="fa-IR" sz="25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E97E81-AE66-4CC0-9F1C-5E96DCDD0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94" y="2057400"/>
            <a:ext cx="2691777" cy="412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05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228600" y="1645915"/>
            <a:ext cx="8559177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سوال: </a:t>
            </a:r>
            <a:r>
              <a:rPr lang="fa-IR" sz="2500" dirty="0">
                <a:cs typeface="B Nazanin" panose="00000400000000000000" pitchFamily="2" charset="-78"/>
              </a:rPr>
              <a:t>اگر بر روی گراف زیر از </a:t>
            </a:r>
            <a:r>
              <a:rPr lang="fa-IR" sz="2500" b="1" dirty="0">
                <a:cs typeface="B Nazanin" panose="00000400000000000000" pitchFamily="2" charset="-78"/>
              </a:rPr>
              <a:t>جستجوی حریصانه </a:t>
            </a:r>
            <a:r>
              <a:rPr lang="fa-IR" sz="2500" dirty="0">
                <a:cs typeface="B Nazanin" panose="00000400000000000000" pitchFamily="2" charset="-78"/>
              </a:rPr>
              <a:t>استفاده شود، مسير یافته شده کدام است؟</a:t>
            </a:r>
            <a:endParaRPr lang="fa-IR" sz="25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08BE23-F57D-42DE-9D69-648121E0E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41200" y="2875952"/>
            <a:ext cx="51339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24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228600" y="1645915"/>
            <a:ext cx="8559177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سوال: </a:t>
            </a:r>
            <a:r>
              <a:rPr lang="fa-IR" sz="2500" dirty="0">
                <a:cs typeface="B Nazanin" panose="00000400000000000000" pitchFamily="2" charset="-78"/>
              </a:rPr>
              <a:t>اگر بر روی گراف زیر از </a:t>
            </a:r>
            <a:r>
              <a:rPr lang="fa-IR" sz="2500" b="1" dirty="0">
                <a:cs typeface="B Nazanin" panose="00000400000000000000" pitchFamily="2" charset="-78"/>
              </a:rPr>
              <a:t>جستجوی حریصانه </a:t>
            </a:r>
            <a:r>
              <a:rPr lang="fa-IR" sz="2500" dirty="0">
                <a:cs typeface="B Nazanin" panose="00000400000000000000" pitchFamily="2" charset="-78"/>
              </a:rPr>
              <a:t>استفاده شود، مسير یافته شده کدام است؟</a:t>
            </a:r>
            <a:endParaRPr lang="fa-IR" sz="25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E279B6-5E25-4A9A-89CA-E1732EEF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6400" y="2507689"/>
            <a:ext cx="53340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404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45915"/>
                <a:ext cx="8559177" cy="49090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ایده:  </a:t>
                </a:r>
                <a:r>
                  <a:rPr lang="fa-IR" sz="2400" dirty="0">
                    <a:cs typeface="B Nazanin" panose="00000400000000000000" pitchFamily="2" charset="-78"/>
                  </a:rPr>
                  <a:t>از ادامه دادن مسيرهایی که می دانی پرهزینه هستند، اجتناب کن.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ترکيب مزایای جستجوی هزینه یکنواخت و جستجوی حریصانه.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جستجوی هزینه یکنواخت: کامل و بهينه است، اما می تواند بسيار زمانبر و حافظه‌بر باشد.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جستجوی حریصانه: نه کامل است و نه بهينه، اما می تواند بسيار سریع و کم حافظه باشد.</a:t>
                </a:r>
              </a:p>
              <a:p>
                <a:pPr algn="r" rtl="1"/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تابع ارزیابی.</a:t>
                </a:r>
              </a:p>
              <a:p>
                <a:pPr marL="465138" indent="-233363" algn="r" defTabSz="739775" rtl="1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𝑔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</m:d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: هزینه واقعی </a:t>
                </a:r>
                <a:r>
                  <a:rPr lang="fa-IR" sz="2500" dirty="0">
                    <a:cs typeface="B Nazanin" panose="00000400000000000000" pitchFamily="2" charset="-78"/>
                  </a:rPr>
                  <a:t>مسير</a:t>
                </a:r>
                <a:r>
                  <a:rPr lang="fa-IR" sz="2400" dirty="0">
                    <a:cs typeface="B Nazanin" panose="00000400000000000000" pitchFamily="2" charset="-78"/>
                  </a:rPr>
                  <a:t> پيموده شده از ریشه تا گره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endParaRPr lang="fa-IR" sz="2400" dirty="0">
                  <a:cs typeface="B Nazanin" panose="00000400000000000000" pitchFamily="2" charset="-78"/>
                </a:endParaRPr>
              </a:p>
              <a:p>
                <a:pPr marL="465138" indent="-233363" algn="r" defTabSz="739775" rtl="1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h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</m:d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: هزینه تخمينی کوتاه ترین مسير از گره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تا هدف.</a:t>
                </a:r>
              </a:p>
              <a:p>
                <a:pPr marL="465138" indent="-233363" algn="r" defTabSz="739775" rtl="1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𝑓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</m:d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: هزینه تخمينی کوتاه ترین مسير راه حلی که</a:t>
                </a:r>
              </a:p>
              <a:p>
                <a:pPr marL="231775" algn="r" defTabSz="739775" rtl="1"/>
                <a:r>
                  <a:rPr lang="fa-IR" sz="2400" dirty="0">
                    <a:cs typeface="B Nazanin" panose="00000400000000000000" pitchFamily="2" charset="-78"/>
                  </a:rPr>
                  <a:t>                     از گره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می گذرد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45915"/>
                <a:ext cx="8559177" cy="4909036"/>
              </a:xfrm>
              <a:prstGeom prst="rect">
                <a:avLst/>
              </a:prstGeom>
              <a:blipFill rotWithShape="0">
                <a:blip r:embed="rId2"/>
                <a:stretch>
                  <a:fillRect t="-621" r="-1068" b="-223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14600" cy="14593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4071404"/>
            <a:ext cx="25241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11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6352253" y="1697780"/>
            <a:ext cx="2305050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یادآوری: جستجو</a:t>
            </a:r>
            <a:endParaRPr lang="en-US" sz="25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1619250" y="3357563"/>
            <a:ext cx="61928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4800" dirty="0">
              <a:solidFill>
                <a:schemeClr val="accent2"/>
              </a:solidFill>
              <a:latin typeface="Akram" pitchFamily="2" charset="2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2103778" y="2211705"/>
            <a:ext cx="6192838" cy="278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dirty="0">
                <a:cs typeface="B Nazanin" panose="00000400000000000000" pitchFamily="2" charset="-78"/>
              </a:rPr>
              <a:t>مسائل جستجو:</a:t>
            </a:r>
          </a:p>
          <a:p>
            <a:pPr marL="855663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حالت‌ها (بيانگر چيدمان محيط)</a:t>
            </a:r>
          </a:p>
          <a:p>
            <a:pPr marL="855663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تابع جانشين </a:t>
            </a:r>
          </a:p>
          <a:p>
            <a:pPr marL="855663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حالت شروع و حالت هدف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dirty="0">
                <a:cs typeface="B Nazanin" panose="00000400000000000000" pitchFamily="2" charset="-78"/>
              </a:rPr>
              <a:t>استراتژی‌های جستجو: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ایجاد درخت جستجو به یک شيوه منظم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اعمال یک ترتيب بر روی گره‌های برگی</a:t>
            </a:r>
            <a:endParaRPr lang="en-US" sz="2500" dirty="0"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557F3-4799-4A31-B466-FDA17C84A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56105"/>
            <a:ext cx="4045518" cy="212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01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 مثال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blipFill rotWithShape="0">
                <a:blip r:embed="rId2"/>
                <a:stretch>
                  <a:fillRect t="-8140" r="-1425" b="-3488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2362200"/>
            <a:ext cx="5000625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370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 مثال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blipFill rotWithShape="0">
                <a:blip r:embed="rId2"/>
                <a:stretch>
                  <a:fillRect t="-8140" r="-1425" b="-3488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4913" y="2281577"/>
            <a:ext cx="66865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0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 مثال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blipFill rotWithShape="0">
                <a:blip r:embed="rId2"/>
                <a:stretch>
                  <a:fillRect t="-8140" r="-1425" b="-3488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2286000"/>
            <a:ext cx="73533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875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 مثال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blipFill rotWithShape="0">
                <a:blip r:embed="rId2"/>
                <a:stretch>
                  <a:fillRect t="-8140" r="-1425" b="-3488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163" y="2476898"/>
            <a:ext cx="72580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21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 مثال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blipFill rotWithShape="0">
                <a:blip r:embed="rId2"/>
                <a:stretch>
                  <a:fillRect t="-8140" r="-1425" b="-3488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163" y="2362200"/>
            <a:ext cx="72580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3395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8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 مثال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blipFill rotWithShape="0">
                <a:blip r:embed="rId2"/>
                <a:stretch>
                  <a:fillRect t="-8140" r="-1425" b="-3488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9279" y="2610971"/>
            <a:ext cx="79057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441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سوال: </a:t>
                </a:r>
                <a:r>
                  <a:rPr lang="fa-IR" sz="2500" dirty="0">
                    <a:cs typeface="B Nazanin" panose="00000400000000000000" pitchFamily="2" charset="-78"/>
                  </a:rPr>
                  <a:t>اگر بر روی گراف زیر از </a:t>
                </a:r>
                <a:r>
                  <a:rPr lang="fa-IR" sz="2400" dirty="0">
                    <a:solidFill>
                      <a:schemeClr val="tx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8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fa-IR" sz="2500" dirty="0">
                    <a:cs typeface="B Nazanin" panose="00000400000000000000" pitchFamily="2" charset="-78"/>
                  </a:rPr>
                  <a:t>استفاده شود، مسير یافته شده کدام است؟</a:t>
                </a:r>
                <a:endParaRPr lang="fa-IR" sz="25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blipFill rotWithShape="0">
                <a:blip r:embed="rId2"/>
                <a:stretch>
                  <a:fillRect l="-997" t="-11628" r="-1140" b="-313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4975" y="2708507"/>
            <a:ext cx="56864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099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سوال: </a:t>
                </a:r>
                <a:r>
                  <a:rPr lang="fa-IR" sz="2500" dirty="0">
                    <a:cs typeface="B Nazanin" panose="00000400000000000000" pitchFamily="2" charset="-78"/>
                  </a:rPr>
                  <a:t>اگر بر روی گراف زیر از </a:t>
                </a:r>
                <a:r>
                  <a:rPr lang="fa-IR" sz="2400" dirty="0">
                    <a:solidFill>
                      <a:schemeClr val="tx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8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fa-IR" sz="2500" dirty="0">
                    <a:cs typeface="B Nazanin" panose="00000400000000000000" pitchFamily="2" charset="-78"/>
                  </a:rPr>
                  <a:t>استفاده شود، مسير یافته شده کدام است؟</a:t>
                </a:r>
                <a:endParaRPr lang="fa-IR" sz="25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45915"/>
                <a:ext cx="8559177" cy="523220"/>
              </a:xfrm>
              <a:prstGeom prst="rect">
                <a:avLst/>
              </a:prstGeom>
              <a:blipFill rotWithShape="0">
                <a:blip r:embed="rId2"/>
                <a:stretch>
                  <a:fillRect l="-997" t="-11628" r="-1140" b="-313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0213" y="2683107"/>
            <a:ext cx="56959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1131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228600" y="1678979"/>
                <a:ext cx="8559177" cy="4524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بررسی بهینگی 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آیا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در گراف بالا مسير بهينه را برمی گرداند؟ ایراد کار در کجاست؟</a:t>
                </a:r>
              </a:p>
              <a:p>
                <a:pPr marL="739775" indent="-274638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هزینه واقعی مسير بد </a:t>
                </a:r>
                <a:r>
                  <a:rPr lang="fa-IR" sz="2400" b="1" dirty="0">
                    <a:cs typeface="B Nazanin" panose="00000400000000000000" pitchFamily="2" charset="-78"/>
                  </a:rPr>
                  <a:t>کوچکتر از  </a:t>
                </a:r>
                <a:r>
                  <a:rPr lang="fa-IR" sz="2400" dirty="0">
                    <a:cs typeface="B Nazanin" panose="00000400000000000000" pitchFamily="2" charset="-78"/>
                  </a:rPr>
                  <a:t>هزینه تخمينی مسير خوب</a:t>
                </a:r>
              </a:p>
              <a:p>
                <a:pPr marL="739775" indent="-274638" algn="r" rtl="1">
                  <a:buFont typeface="Courier New" panose="02070309020205020404" pitchFamily="49" charset="0"/>
                  <a:buChar char="o"/>
                </a:pPr>
                <a:r>
                  <a:rPr lang="fa-IR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بنابراین تخمين‌ها باید از مقدار واقعی کمتر باشند.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1678979"/>
                <a:ext cx="8559177" cy="4524315"/>
              </a:xfrm>
              <a:prstGeom prst="rect">
                <a:avLst/>
              </a:prstGeom>
              <a:blipFill rotWithShape="0">
                <a:blip r:embed="rId2"/>
                <a:stretch>
                  <a:fillRect t="-1346" r="-997" b="-201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14600" cy="145933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200" y="2286000"/>
            <a:ext cx="51339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213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330511" y="1596400"/>
                <a:ext cx="8559177" cy="41549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بررسی بهینگی جستجوی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 </a:t>
                </a:r>
              </a:p>
              <a:p>
                <a:pPr marL="56673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آیا جستجوی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بهينه است؟</a:t>
                </a:r>
              </a:p>
              <a:p>
                <a:pPr marL="9144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بله، به شرطی که تابع هيوریستيک قابل قبول باشد.</a:t>
                </a:r>
              </a:p>
              <a:p>
                <a:pPr marL="566738" indent="-342900" algn="r" rtl="1">
                  <a:buFont typeface="Courier New" panose="02070309020205020404" pitchFamily="49" charset="0"/>
                  <a:buChar char="o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56673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هيوریستيک قابل قبول: </a:t>
                </a:r>
                <a:r>
                  <a:rPr lang="fa-IR" sz="2400" dirty="0">
                    <a:cs typeface="B Nazanin" panose="00000400000000000000" pitchFamily="2" charset="-78"/>
                  </a:rPr>
                  <a:t>تابع هيوریستيک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h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</m:d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قابل قبول است اگر به ازای هر گره مانند 𝑛، همواره داشته باشيم:</a:t>
                </a:r>
              </a:p>
              <a:p>
                <a:pPr marL="566738" indent="-342900" algn="r" rtl="1">
                  <a:buFont typeface="Courier New" panose="02070309020205020404" pitchFamily="49" charset="0"/>
                  <a:buChar char="o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566738" indent="-342900" algn="r" rtl="1">
                  <a:buFont typeface="Courier New" panose="02070309020205020404" pitchFamily="49" charset="0"/>
                  <a:buChar char="o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223838" algn="r" rtl="1"/>
                <a:r>
                  <a:rPr lang="fa-IR" sz="2400" dirty="0">
                    <a:cs typeface="B Nazanin" panose="00000400000000000000" pitchFamily="2" charset="-78"/>
                  </a:rPr>
                  <a:t>        به طوری که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h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بيانگر هزینه واقعی کوتاهترین مسير از 𝑛 تا هدف است.</a:t>
                </a:r>
              </a:p>
              <a:p>
                <a:pPr marL="566738" indent="-342900" algn="r" rtl="1">
                  <a:buFont typeface="Courier New" panose="02070309020205020404" pitchFamily="49" charset="0"/>
                  <a:buChar char="o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56673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مثال: هيوریستيک فاصله مستقيم در مسائل مسيریابی.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0511" y="1596400"/>
                <a:ext cx="8559177" cy="4154984"/>
              </a:xfrm>
              <a:prstGeom prst="rect">
                <a:avLst/>
              </a:prstGeom>
              <a:blipFill rotWithShape="0">
                <a:blip r:embed="rId2"/>
                <a:stretch>
                  <a:fillRect t="-1468" r="-1068" b="-249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71" y="141112"/>
            <a:ext cx="2362200" cy="15378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3962400"/>
            <a:ext cx="2362200" cy="600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57" y="5382052"/>
            <a:ext cx="31242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72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228600" y="1645915"/>
            <a:ext cx="8559177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ناآگاهانه:</a:t>
            </a:r>
            <a:endParaRPr lang="en-US" sz="25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500" dirty="0">
                <a:cs typeface="B Nazanin" panose="00000400000000000000" pitchFamily="2" charset="-78"/>
              </a:rPr>
              <a:t>کاوش درخت جستجو به یک روش از پيش تعریف شده و منظم بدون توجه به هدف.</a:t>
            </a:r>
            <a:endParaRPr lang="en-US" sz="2500" dirty="0"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E16AA4-D4D0-42E9-B4AC-0271A6958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3047061"/>
            <a:ext cx="60483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723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76201" y="1596400"/>
                <a:ext cx="8813488" cy="4524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اثبات بهینگی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درختی: </a:t>
                </a:r>
              </a:p>
              <a:p>
                <a:pPr marL="508000" indent="-276225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قضيه: </a:t>
                </a:r>
                <a:r>
                  <a:rPr lang="fa-IR" sz="2400" dirty="0">
                    <a:cs typeface="B Nazanin" panose="00000400000000000000" pitchFamily="2" charset="-78"/>
                  </a:rPr>
                  <a:t>اگر تابع هيوریستيک قابل قبول باشد، آنگاه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در جستجوی درختی بهينه است.</a:t>
                </a:r>
              </a:p>
              <a:p>
                <a:pPr marL="508000" indent="-276225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فرضيات.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گره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𝐺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یک گره هدف بهينه است.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گره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𝐺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یک گره هدف زیربهينه است.</a:t>
                </a: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هيوریستيک </a:t>
                </a:r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h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قابل قبول است.</a:t>
                </a:r>
                <a:endParaRPr lang="en-US" sz="2400" dirty="0">
                  <a:cs typeface="B Nazanin" panose="00000400000000000000" pitchFamily="2" charset="-78"/>
                </a:endParaRP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endParaRPr lang="en-US" sz="2400" dirty="0">
                  <a:cs typeface="B Nazanin" panose="00000400000000000000" pitchFamily="2" charset="-78"/>
                </a:endParaRP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endParaRPr lang="en-US" sz="2400" dirty="0">
                  <a:cs typeface="B Nazanin" panose="00000400000000000000" pitchFamily="2" charset="-78"/>
                </a:endParaRP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endParaRPr lang="en-US" sz="2400" dirty="0">
                  <a:cs typeface="B Nazanin" panose="00000400000000000000" pitchFamily="2" charset="-78"/>
                </a:endParaRP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endParaRPr lang="en-US" sz="2400" dirty="0">
                  <a:cs typeface="B Nazanin" panose="00000400000000000000" pitchFamily="2" charset="-78"/>
                </a:endParaRPr>
              </a:p>
              <a:p>
                <a:pPr marL="914400" indent="-342900" algn="r" rtl="1">
                  <a:buFont typeface="Courier New" panose="02070309020205020404" pitchFamily="49" charset="0"/>
                  <a:buChar char="o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508000" indent="-276225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ادعا: </a:t>
                </a:r>
                <a:r>
                  <a:rPr lang="fa-IR" sz="2400" dirty="0">
                    <a:cs typeface="B Nazanin" panose="00000400000000000000" pitchFamily="2" charset="-78"/>
                  </a:rPr>
                  <a:t>گره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𝐺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قبل از گره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𝐺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از صف اولویت برداشته می شود.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1" y="1596400"/>
                <a:ext cx="8813488" cy="4524315"/>
              </a:xfrm>
              <a:prstGeom prst="rect">
                <a:avLst/>
              </a:prstGeom>
              <a:blipFill rotWithShape="0">
                <a:blip r:embed="rId2"/>
                <a:stretch>
                  <a:fillRect l="-346" t="-1348" r="-1038" b="-256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7638"/>
            <a:ext cx="2148208" cy="15287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" y="2819400"/>
            <a:ext cx="28479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983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76201" y="1596400"/>
                <a:ext cx="8813488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اثبات بهینگی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درختی: </a:t>
                </a:r>
              </a:p>
              <a:p>
                <a:pPr marL="508000" indent="-276225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قضيه: </a:t>
                </a:r>
                <a:r>
                  <a:rPr lang="fa-IR" sz="2400" dirty="0">
                    <a:cs typeface="B Nazanin" panose="00000400000000000000" pitchFamily="2" charset="-78"/>
                  </a:rPr>
                  <a:t>اگر تابع هيوریستيک قابل قبول باشد، آنگاه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در جستجوی درختی بهينه است.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1" y="1596400"/>
                <a:ext cx="8813488" cy="830997"/>
              </a:xfrm>
              <a:prstGeom prst="rect">
                <a:avLst/>
              </a:prstGeom>
              <a:blipFill rotWithShape="0">
                <a:blip r:embed="rId2"/>
                <a:stretch>
                  <a:fillRect l="-346" t="-7353" r="-1038" b="-1838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7638"/>
            <a:ext cx="2148208" cy="15287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3809"/>
            <a:ext cx="9144000" cy="355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6800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76201" y="1596400"/>
                <a:ext cx="8813488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اثبات بهینگی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درختی: </a:t>
                </a:r>
              </a:p>
              <a:p>
                <a:pPr marL="508000" indent="-276225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قضيه: </a:t>
                </a:r>
                <a:r>
                  <a:rPr lang="fa-IR" sz="2400" dirty="0">
                    <a:cs typeface="B Nazanin" panose="00000400000000000000" pitchFamily="2" charset="-78"/>
                  </a:rPr>
                  <a:t>اگر تابع هيوریستيک قابل قبول باشد، آنگاه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در جستجوی درختی بهينه است.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1" y="1596400"/>
                <a:ext cx="8813488" cy="830997"/>
              </a:xfrm>
              <a:prstGeom prst="rect">
                <a:avLst/>
              </a:prstGeom>
              <a:blipFill rotWithShape="0">
                <a:blip r:embed="rId2"/>
                <a:stretch>
                  <a:fillRect l="-346" t="-7353" r="-1038" b="-1838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7638"/>
            <a:ext cx="2148208" cy="15287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4" y="2699828"/>
            <a:ext cx="9144000" cy="343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55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76201" y="1596400"/>
                <a:ext cx="8813488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اثبات بهینگی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درختی: </a:t>
                </a:r>
              </a:p>
              <a:p>
                <a:pPr marL="508000" indent="-276225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قضيه: </a:t>
                </a:r>
                <a:r>
                  <a:rPr lang="fa-IR" sz="2400" dirty="0">
                    <a:cs typeface="B Nazanin" panose="00000400000000000000" pitchFamily="2" charset="-78"/>
                  </a:rPr>
                  <a:t>اگر تابع هيوریستيک قابل قبول باشد، آنگاه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در جستجوی درختی بهينه است.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1" y="1596400"/>
                <a:ext cx="8813488" cy="830997"/>
              </a:xfrm>
              <a:prstGeom prst="rect">
                <a:avLst/>
              </a:prstGeom>
              <a:blipFill rotWithShape="0">
                <a:blip r:embed="rId2"/>
                <a:stretch>
                  <a:fillRect l="-346" t="-7353" r="-1038" b="-1838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7638"/>
            <a:ext cx="2148208" cy="15287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635305"/>
            <a:ext cx="9133114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3514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76201" y="1596400"/>
                <a:ext cx="8813488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اثبات بهینگی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درختی: </a:t>
                </a:r>
              </a:p>
              <a:p>
                <a:pPr marL="508000" indent="-276225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قضيه: </a:t>
                </a:r>
                <a:r>
                  <a:rPr lang="fa-IR" sz="2400" dirty="0">
                    <a:cs typeface="B Nazanin" panose="00000400000000000000" pitchFamily="2" charset="-78"/>
                  </a:rPr>
                  <a:t>اگر تابع هيوریستيک قابل قبول باشد، آنگاه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در جستجوی درختی بهينه است.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1" y="1596400"/>
                <a:ext cx="8813488" cy="830997"/>
              </a:xfrm>
              <a:prstGeom prst="rect">
                <a:avLst/>
              </a:prstGeom>
              <a:blipFill rotWithShape="0">
                <a:blip r:embed="rId2"/>
                <a:stretch>
                  <a:fillRect l="-346" t="-7353" r="-1038" b="-1838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7638"/>
            <a:ext cx="2148208" cy="15287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200" y="2672786"/>
            <a:ext cx="8880021" cy="292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327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76201" y="1596400"/>
                <a:ext cx="881348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ویژگی‌های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: 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1" y="1596400"/>
                <a:ext cx="8813488" cy="461665"/>
              </a:xfrm>
              <a:prstGeom prst="rect">
                <a:avLst/>
              </a:prstGeom>
              <a:blipFill rotWithShape="0">
                <a:blip r:embed="rId2"/>
                <a:stretch>
                  <a:fillRect t="-13158" r="-1038" b="-328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757" y="2397397"/>
            <a:ext cx="75723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350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76201" y="1596400"/>
                <a:ext cx="8813488" cy="1200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بهینگی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گرافی: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تابع هیوریستیک قابل قبول 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1" y="1596400"/>
                <a:ext cx="8813488" cy="1200329"/>
              </a:xfrm>
              <a:prstGeom prst="rect">
                <a:avLst/>
              </a:prstGeom>
              <a:blipFill rotWithShape="0">
                <a:blip r:embed="rId2"/>
                <a:stretch>
                  <a:fillRect t="-5076" r="-1038" b="-1066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828800"/>
            <a:ext cx="3429000" cy="364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138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1416" y="1876425"/>
            <a:ext cx="2514600" cy="2038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7647" y="2895600"/>
            <a:ext cx="3209925" cy="590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4404632"/>
            <a:ext cx="3810000" cy="15928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76201" y="1596400"/>
                <a:ext cx="8813488" cy="4524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بهینگی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گرافی: توابع هیوریستیک سازگار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هيوریستيک سازگار: </a:t>
                </a:r>
                <a:r>
                  <a:rPr lang="fa-IR" sz="2400" dirty="0">
                    <a:cs typeface="B Nazanin" panose="00000400000000000000" pitchFamily="2" charset="-78"/>
                  </a:rPr>
                  <a:t>یک هيوریستيک سازگار است اگر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cs typeface="B Nazanin" panose="00000400000000000000" pitchFamily="2" charset="-78"/>
                </a:endParaRPr>
              </a:p>
              <a:p>
                <a:pPr algn="r" rtl="1"/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یکنوایی: </a:t>
                </a:r>
                <a:r>
                  <a:rPr lang="fa-IR" sz="2400" dirty="0">
                    <a:cs typeface="B Nazanin" panose="00000400000000000000" pitchFamily="2" charset="-78"/>
                  </a:rPr>
                  <a:t>اگر ℎ سازگار باشد، آنگاه 𝑓 در طول هر مسيری غيرکاهشی است.</a:t>
                </a:r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قضيه: اگر ℎ سازگار باشد، آنگاه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در جستجوی گرافی بهينه است.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01" y="1596400"/>
                <a:ext cx="8813488" cy="4524315"/>
              </a:xfrm>
              <a:prstGeom prst="rect">
                <a:avLst/>
              </a:prstGeom>
              <a:blipFill rotWithShape="0">
                <a:blip r:embed="rId7"/>
                <a:stretch>
                  <a:fillRect t="-1348" r="-1038" b="-256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59842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6AF28551-95BE-4472-9FE1-3E98045C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97" y="2792071"/>
            <a:ext cx="8405603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6D2986A-A09A-4AE2-822A-87DE1D0131BE}"/>
              </a:ext>
            </a:extLst>
          </p:cNvPr>
          <p:cNvSpPr txBox="1"/>
          <p:nvPr/>
        </p:nvSpPr>
        <p:spPr>
          <a:xfrm>
            <a:off x="2895600" y="2191821"/>
            <a:ext cx="52229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dirty="0">
                <a:cs typeface="B Nazanin" pitchFamily="2" charset="-78"/>
              </a:rPr>
              <a:t>هر تابع هیوریستیک سازگاری قابل قبول هم هست</a:t>
            </a:r>
            <a:endParaRPr lang="en-US" sz="2400" dirty="0">
              <a:cs typeface="B Nazanin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3E03E20-04CD-428E-AFD9-CCEA603367D7}"/>
                  </a:ext>
                </a:extLst>
              </p:cNvPr>
              <p:cNvSpPr/>
              <p:nvPr/>
            </p:nvSpPr>
            <p:spPr>
              <a:xfrm>
                <a:off x="838344" y="1725626"/>
                <a:ext cx="77722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بهینگی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گرافی: توابع هیوریستیک سازگار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3E03E20-04CD-428E-AFD9-CCEA603367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344" y="1725626"/>
                <a:ext cx="7772256" cy="461665"/>
              </a:xfrm>
              <a:prstGeom prst="rect">
                <a:avLst/>
              </a:prstGeom>
              <a:blipFill>
                <a:blip r:embed="rId3"/>
                <a:stretch>
                  <a:fillRect t="-13158" r="-1098" b="-32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7880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39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813488" cy="23083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بهینگی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گرافی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لم: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گره ها را به ترتيب صعودی مقادیر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𝑓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گسترش می دهد:</a:t>
                </a:r>
              </a:p>
              <a:p>
                <a:pPr marL="796925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به ترتيب کانتورهای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𝑓</m:t>
                    </m:r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را از کوچک به بزرگ اضافه می کند.</a:t>
                </a:r>
                <a:endParaRPr lang="fa-IR" sz="2400" b="1" dirty="0">
                  <a:cs typeface="B Nazanin" panose="00000400000000000000" pitchFamily="2" charset="-78"/>
                </a:endParaRPr>
              </a:p>
              <a:p>
                <a:pPr algn="r" rtl="1"/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cs typeface="B Nazanin" panose="00000400000000000000" pitchFamily="2" charset="-78"/>
                </a:endParaRPr>
              </a:p>
              <a:p>
                <a:pPr algn="r" rtl="1"/>
                <a:endParaRPr lang="fa-IR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813488" cy="2308324"/>
              </a:xfrm>
              <a:prstGeom prst="rect">
                <a:avLst/>
              </a:prstGeom>
              <a:blipFill>
                <a:blip r:embed="rId2"/>
                <a:stretch>
                  <a:fillRect t="-3704" r="-96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24C6BD42-98A4-4A0B-B1A6-9A0C44569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709" y="2895600"/>
            <a:ext cx="6442997" cy="375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32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228600" y="1645915"/>
            <a:ext cx="8559177" cy="278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فهرست</a:t>
            </a:r>
            <a:endParaRPr lang="en-US" sz="25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استراتژی‌های جستجوی آگاهانه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هيوریستيک‌ها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جستجوی حریصانه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جستجوی </a:t>
            </a:r>
            <a:r>
              <a:rPr lang="en-US" sz="2500" b="1" dirty="0">
                <a:cs typeface="B Nazanin" panose="00000400000000000000" pitchFamily="2" charset="-78"/>
              </a:rPr>
              <a:t>A*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کاهش مصرف حافظه </a:t>
            </a:r>
            <a:r>
              <a:rPr lang="en-US" sz="2500" b="1" dirty="0">
                <a:cs typeface="B Nazanin" panose="00000400000000000000" pitchFamily="2" charset="-78"/>
              </a:rPr>
              <a:t>A*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ابداع توابع هيوریستيک</a:t>
            </a:r>
            <a:endParaRPr lang="en-US" sz="2500" dirty="0"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6EE2BB-9F52-4162-B8E3-6B6FBC344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1927"/>
            <a:ext cx="5649441" cy="278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628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813488" cy="15696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بهینگی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گرافی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سوال: آیا تابع هيوریستيک داده شده در گراف زیر سازگار است؟</a:t>
                </a:r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cs typeface="B Nazanin" panose="00000400000000000000" pitchFamily="2" charset="-78"/>
                </a:endParaRPr>
              </a:p>
              <a:p>
                <a:pPr algn="r" rtl="1"/>
                <a:endParaRPr lang="fa-IR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813488" cy="1569660"/>
              </a:xfrm>
              <a:prstGeom prst="rect">
                <a:avLst/>
              </a:prstGeom>
              <a:blipFill>
                <a:blip r:embed="rId2"/>
                <a:stretch>
                  <a:fillRect t="-5447" r="-96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B33DE0F3-F969-4A52-9042-DF17B0A41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129" y="2705101"/>
            <a:ext cx="6313471" cy="386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722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813488" cy="15696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بهینگی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در جستجوی گرافی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dirty="0">
                  <a:cs typeface="B Nazanin" panose="00000400000000000000" pitchFamily="2" charset="-78"/>
                </a:endParaRPr>
              </a:p>
              <a:p>
                <a:pPr marL="796925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سوال: آیا تابع هيوریستيک داده شده در گراف زیر سازگار است؟</a:t>
                </a:r>
                <a:endParaRPr lang="fa-IR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cs typeface="B Nazanin" panose="00000400000000000000" pitchFamily="2" charset="-78"/>
                </a:endParaRPr>
              </a:p>
              <a:p>
                <a:pPr algn="r" rtl="1"/>
                <a:endParaRPr lang="fa-IR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813488" cy="1569660"/>
              </a:xfrm>
              <a:prstGeom prst="rect">
                <a:avLst/>
              </a:prstGeom>
              <a:blipFill>
                <a:blip r:embed="rId2"/>
                <a:stretch>
                  <a:fillRect t="-5447" r="-96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CED677C2-F96B-4BF7-9B00-824BE7B7CC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93" y="2548890"/>
            <a:ext cx="7492101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842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-14748" y="1631639"/>
                <a:ext cx="9042088" cy="39087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ارزیابی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dirty="0">
                  <a:cs typeface="B Nazanin" panose="00000400000000000000" pitchFamily="2" charset="-78"/>
                </a:endParaRPr>
              </a:p>
              <a:p>
                <a:pPr marL="633413" indent="-342900" algn="r" rtl="1">
                  <a:buFont typeface="Courier New" panose="02070309020205020404" pitchFamily="49" charset="0"/>
                  <a:buChar char="o"/>
                </a:pPr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کامل</a:t>
                </a:r>
                <a:r>
                  <a:rPr lang="fa-IR" sz="2500" dirty="0">
                    <a:cs typeface="B Nazanin" panose="00000400000000000000" pitchFamily="2" charset="-78"/>
                  </a:rPr>
                  <a:t>: بله، مگر آن که تعداد نامحدودی گره با  </a:t>
                </a:r>
                <a14:m>
                  <m:oMath xmlns:m="http://schemas.openxmlformats.org/officeDocument/2006/math">
                    <m:r>
                      <a:rPr lang="en-US" sz="2500" b="0" i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𝑓</m:t>
                    </m:r>
                    <m:d>
                      <m:dPr>
                        <m:ctrlP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</m:d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≤</m:t>
                    </m:r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𝑓</m:t>
                    </m:r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𝐺</m:t>
                    </m:r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r>
                  <a:rPr lang="fa-IR" sz="2500" dirty="0">
                    <a:cs typeface="B Nazanin" panose="00000400000000000000" pitchFamily="2" charset="-78"/>
                  </a:rPr>
                  <a:t>وجود داشته باشد.</a:t>
                </a:r>
              </a:p>
              <a:p>
                <a:pPr marL="914400" indent="-342900" algn="r" rtl="1">
                  <a:buFont typeface="Wingdings" panose="05000000000000000000" pitchFamily="2" charset="2"/>
                  <a:buChar char="§"/>
                </a:pPr>
                <a:r>
                  <a:rPr lang="fa-IR" sz="2500" dirty="0">
                    <a:cs typeface="B Nazanin" panose="00000400000000000000" pitchFamily="2" charset="-78"/>
                  </a:rPr>
                  <a:t>گره ای با فاکتور انشعاب نامحدود وجود داشته باشد.</a:t>
                </a:r>
              </a:p>
              <a:p>
                <a:pPr marL="914400" indent="-342900" algn="r" rtl="1">
                  <a:buFont typeface="Wingdings" panose="05000000000000000000" pitchFamily="2" charset="2"/>
                  <a:buChar char="§"/>
                </a:pPr>
                <a:r>
                  <a:rPr lang="fa-IR" sz="2500" dirty="0">
                    <a:cs typeface="B Nazanin" panose="00000400000000000000" pitchFamily="2" charset="-78"/>
                  </a:rPr>
                  <a:t>مسيری با هزینه محدود اما تعداد گرههای نامحدود وجود داشته باشد. (عملگر با هزینه منفی یا صفر)</a:t>
                </a:r>
                <a:endParaRPr lang="en-US" sz="2500" b="1" dirty="0">
                  <a:cs typeface="B Nazanin" panose="00000400000000000000" pitchFamily="2" charset="-78"/>
                </a:endParaRPr>
              </a:p>
              <a:p>
                <a:pPr marL="633413" indent="-342900" algn="r" rtl="1">
                  <a:buFont typeface="Courier New" panose="02070309020205020404" pitchFamily="49" charset="0"/>
                  <a:buChar char="o"/>
                </a:pPr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پيچيدگی زمانی: </a:t>
                </a:r>
                <a:r>
                  <a:rPr lang="fa-IR" sz="2500" dirty="0">
                    <a:cs typeface="B Nazanin" panose="00000400000000000000" pitchFamily="2" charset="-78"/>
                  </a:rPr>
                  <a:t>نمایی، برحسب خطای نسبی هيوریستيک ضرب در هزینه راه حل.</a:t>
                </a:r>
              </a:p>
              <a:p>
                <a:pPr marL="973138" indent="-339725" algn="r" rtl="1">
                  <a:buFont typeface="Wingdings" panose="05000000000000000000" pitchFamily="2" charset="2"/>
                  <a:buChar char="§"/>
                </a:pPr>
                <a:r>
                  <a:rPr lang="fa-IR" sz="2500" dirty="0">
                    <a:cs typeface="B Nazanin" panose="00000400000000000000" pitchFamily="2" charset="-78"/>
                  </a:rPr>
                  <a:t>مگر آن که نرخ رشد خطای تابع هيوریستيک بيشتر از لگاریتم هزینه مسير واقعی نباشد.</a:t>
                </a:r>
              </a:p>
              <a:p>
                <a:pPr marL="633413" algn="r" rtl="1"/>
                <a:endParaRPr lang="fa-IR" sz="25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4748" y="1631639"/>
                <a:ext cx="9042088" cy="3908762"/>
              </a:xfrm>
              <a:prstGeom prst="rect">
                <a:avLst/>
              </a:prstGeom>
              <a:blipFill>
                <a:blip r:embed="rId2"/>
                <a:stretch>
                  <a:fillRect l="-202" t="-2184" r="-94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68172DCC-831A-4076-B8ED-B8933FC442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904" y="4484712"/>
            <a:ext cx="4696783" cy="67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789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813488" cy="35548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ارزیابی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5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5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5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5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633413" indent="-339725" algn="r" rtl="1">
                  <a:buFont typeface="Courier New" panose="02070309020205020404" pitchFamily="49" charset="0"/>
                  <a:buChar char="o"/>
                </a:pPr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پيچيدگی حافظه: </a:t>
                </a:r>
                <a:r>
                  <a:rPr lang="fa-IR" sz="2500" dirty="0">
                    <a:cs typeface="B Nazanin" panose="00000400000000000000" pitchFamily="2" charset="-78"/>
                  </a:rPr>
                  <a:t>نمایی، زیرا تمام گره‌های توليد شده را در حافظه نگه می‌دارد.</a:t>
                </a:r>
              </a:p>
              <a:p>
                <a:pPr marL="633413" indent="-339725" algn="r" rtl="1">
                  <a:buFont typeface="Courier New" panose="02070309020205020404" pitchFamily="49" charset="0"/>
                  <a:buChar char="o"/>
                </a:pPr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بهينه: </a:t>
                </a:r>
                <a:r>
                  <a:rPr lang="fa-IR" sz="2500" dirty="0">
                    <a:cs typeface="B Nazanin" panose="00000400000000000000" pitchFamily="2" charset="-78"/>
                  </a:rPr>
                  <a:t>بله، نمی‌تواند کانتور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5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𝑓</m:t>
                        </m:r>
                      </m:e>
                      <m:sub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𝑖</m:t>
                        </m:r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+</m:t>
                        </m:r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500" dirty="0">
                    <a:cs typeface="B Nazanin" panose="00000400000000000000" pitchFamily="2" charset="-78"/>
                  </a:rPr>
                  <a:t> را گسترش دهد مگر آن که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5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𝑓</m:t>
                        </m:r>
                      </m:e>
                      <m:sub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a-IR" sz="2500" dirty="0">
                    <a:cs typeface="B Nazanin" panose="00000400000000000000" pitchFamily="2" charset="-78"/>
                  </a:rPr>
                  <a:t>تمام شده باشد.</a:t>
                </a:r>
              </a:p>
              <a:p>
                <a:pPr marL="1150938" indent="-342900" algn="r" rtl="1">
                  <a:buFont typeface="Wingdings" panose="05000000000000000000" pitchFamily="2" charset="2"/>
                  <a:buChar char="§"/>
                </a:pPr>
                <a:r>
                  <a:rPr lang="fa-IR" sz="2500" dirty="0">
                    <a:cs typeface="B Nazanin" panose="00000400000000000000" pitchFamily="2" charset="-78"/>
                  </a:rPr>
                  <a:t>تمامی گره‌ها با </a:t>
                </a:r>
                <a14:m>
                  <m:oMath xmlns:m="http://schemas.openxmlformats.org/officeDocument/2006/math"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𝑓</m:t>
                    </m:r>
                    <m:d>
                      <m:dPr>
                        <m:ctrlP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</m:d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&lt;</m:t>
                    </m:r>
                    <m:sSup>
                      <m:sSupPr>
                        <m:ctrlP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𝑓</m:t>
                        </m:r>
                      </m:e>
                      <m:sup>
                        <m:r>
                          <a:rPr lang="en-US" sz="25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500" dirty="0">
                    <a:cs typeface="B Nazanin" panose="00000400000000000000" pitchFamily="2" charset="-78"/>
                  </a:rPr>
                  <a:t>گسترش داده می‌شوند.</a:t>
                </a:r>
              </a:p>
              <a:p>
                <a:pPr marL="1150938" indent="-342900" algn="r" rtl="1">
                  <a:buFont typeface="Wingdings" panose="05000000000000000000" pitchFamily="2" charset="2"/>
                  <a:buChar char="§"/>
                </a:pPr>
                <a:r>
                  <a:rPr lang="fa-IR" sz="2500" dirty="0">
                    <a:cs typeface="B Nazanin" panose="00000400000000000000" pitchFamily="2" charset="-78"/>
                  </a:rPr>
                  <a:t>برخی گره‌ها با </a:t>
                </a:r>
                <a14:m>
                  <m:oMath xmlns:m="http://schemas.openxmlformats.org/officeDocument/2006/math">
                    <m:r>
                      <a:rPr lang="en-US" sz="2500" i="1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𝑓</m:t>
                    </m:r>
                    <m:d>
                      <m:dPr>
                        <m:ctrlP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</m:d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==</m:t>
                    </m:r>
                    <m:sSup>
                      <m:sSupPr>
                        <m:ctrlP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𝑓</m:t>
                        </m:r>
                      </m:e>
                      <m:sup>
                        <m: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  <m:r>
                      <a:rPr lang="en-US" sz="2500" i="1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500" dirty="0">
                    <a:cs typeface="B Nazanin" panose="00000400000000000000" pitchFamily="2" charset="-78"/>
                  </a:rPr>
                  <a:t>گسترش داده می‌شوند.</a:t>
                </a:r>
              </a:p>
              <a:p>
                <a:pPr marL="1150938" indent="-342900" algn="r" rtl="1">
                  <a:buFont typeface="Wingdings" panose="05000000000000000000" pitchFamily="2" charset="2"/>
                  <a:buChar char="§"/>
                </a:pPr>
                <a:r>
                  <a:rPr lang="fa-IR" sz="2500" dirty="0">
                    <a:cs typeface="B Nazanin" panose="00000400000000000000" pitchFamily="2" charset="-78"/>
                  </a:rPr>
                  <a:t>هيچ گره‌ای با </a:t>
                </a:r>
                <a14:m>
                  <m:oMath xmlns:m="http://schemas.openxmlformats.org/officeDocument/2006/math">
                    <m:r>
                      <a:rPr lang="en-US" sz="2500" i="1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𝑓</m:t>
                    </m:r>
                    <m:d>
                      <m:dPr>
                        <m:ctrlP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𝑛</m:t>
                        </m:r>
                      </m:e>
                    </m:d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&gt;</m:t>
                    </m:r>
                    <m:sSup>
                      <m:sSupPr>
                        <m:ctrlP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𝑓</m:t>
                        </m:r>
                      </m:e>
                      <m:sup>
                        <m:r>
                          <a:rPr lang="en-US" sz="25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  <m:r>
                      <a:rPr lang="en-US" sz="2500" i="1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500" dirty="0">
                    <a:cs typeface="B Nazanin" panose="00000400000000000000" pitchFamily="2" charset="-78"/>
                  </a:rPr>
                  <a:t>گسترش داده نمی‌شود.</a:t>
                </a:r>
              </a:p>
              <a:p>
                <a:pPr marL="633413" indent="-339725" algn="r" rtl="1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a-IR" sz="25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5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5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دارای کارایی بهينه است.</a:t>
                </a:r>
              </a:p>
              <a:p>
                <a:pPr marL="1150938" indent="-342900" algn="r" rtl="1">
                  <a:buFont typeface="Wingdings" panose="05000000000000000000" pitchFamily="2" charset="2"/>
                  <a:buChar char="§"/>
                </a:pPr>
                <a:r>
                  <a:rPr lang="fa-IR" sz="2500" dirty="0">
                    <a:cs typeface="B Nazanin" panose="00000400000000000000" pitchFamily="2" charset="-78"/>
                  </a:rPr>
                  <a:t>یعنی در بين تمام استراتژی‌های بهينه، کمترین تعداد گرههای ممکن را توليد می‌کند.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813488" cy="3554819"/>
              </a:xfrm>
              <a:prstGeom prst="rect">
                <a:avLst/>
              </a:prstGeom>
              <a:blipFill>
                <a:blip r:embed="rId2"/>
                <a:stretch>
                  <a:fillRect l="-692" t="-2573" r="-1037" b="-291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22390F6-04C0-4626-A048-847EFA12354A}"/>
                  </a:ext>
                </a:extLst>
              </p:cNvPr>
              <p:cNvSpPr/>
              <p:nvPr/>
            </p:nvSpPr>
            <p:spPr>
              <a:xfrm>
                <a:off x="1370013" y="5155019"/>
                <a:ext cx="716280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بهینگی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693738" indent="-34290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جستجوی درختی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 بهينه است اگر هيوریستيک قابل قبول باشد.</a:t>
                </a:r>
              </a:p>
              <a:p>
                <a:pPr marL="693738" indent="-342900" algn="r" rtl="1">
                  <a:buFont typeface="Wingdings" panose="05000000000000000000" pitchFamily="2" charset="2"/>
                  <a:buChar char="§"/>
                </a:pPr>
                <a:r>
                  <a:rPr lang="fa-IR" sz="2400" dirty="0">
                    <a:cs typeface="B Nazanin" panose="00000400000000000000" pitchFamily="2" charset="-78"/>
                  </a:rPr>
                  <a:t>جستجوی گرافی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بهينه است اگر هيوریستيک سازگار باشد.</a:t>
                </a: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22390F6-04C0-4626-A048-847EFA1235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013" y="5155019"/>
                <a:ext cx="7162800" cy="1200329"/>
              </a:xfrm>
              <a:prstGeom prst="rect">
                <a:avLst/>
              </a:prstGeom>
              <a:blipFill>
                <a:blip r:embed="rId3"/>
                <a:stretch>
                  <a:fillRect l="-255" t="-6599" r="-1277" b="-12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09377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5CA517-FEF5-45BF-AC79-7AD64F4232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86915"/>
            <a:ext cx="8516353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4589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813488" cy="34163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روش های بهبود حافظه در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یادآوری: پيچيدگی زمانی و پيچيدگی حافظه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در اغلب مسائل نمایی است، مگر آن که برای آن مسئله یک تابع هيوریستيک بسيار دقيق وجود داشته باشد.</a:t>
                </a:r>
                <a:endParaRPr lang="en-US" sz="2400" b="1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ایراد اصلی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: مصرف حافظه نمایی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روش های کاهش مصرف حافظه در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endParaRPr lang="en-US" sz="2400" b="1" dirty="0">
                  <a:cs typeface="B Nazanin" panose="00000400000000000000" pitchFamily="2" charset="-78"/>
                </a:endParaRPr>
              </a:p>
              <a:p>
                <a:pPr marL="13716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I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𝐷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(مصرف حافظه خطی)</a:t>
                </a:r>
              </a:p>
              <a:p>
                <a:pPr marL="13716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r>
                      <a:rPr lang="fa-IR" sz="2400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𝑅𝐵𝐹𝑆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(مصرف حافظه خطی)</a:t>
                </a:r>
              </a:p>
              <a:p>
                <a:pPr marL="1371600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𝑆𝑀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(مصرف حافظه به اندازه حافظه موجود)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813488" cy="3416320"/>
              </a:xfrm>
              <a:prstGeom prst="rect">
                <a:avLst/>
              </a:prstGeom>
              <a:blipFill>
                <a:blip r:embed="rId2"/>
                <a:stretch>
                  <a:fillRect l="-899" t="-2500" r="-1037" b="-357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61302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46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813488" cy="4524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روش تعمیق تکراری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ساده‌ترين راه برای کاهش حافظه مورد نياز </a:t>
                </a:r>
                <a:r>
                  <a:rPr lang="en-US" sz="2400" dirty="0">
                    <a:cs typeface="B Nazanin" pitchFamily="2" charset="-78"/>
                  </a:rPr>
                  <a:t>A*</a:t>
                </a:r>
                <a:r>
                  <a:rPr lang="fa-IR" sz="2400" dirty="0">
                    <a:cs typeface="B Nazanin" pitchFamily="2" charset="-78"/>
                  </a:rPr>
                  <a:t> این است در هر لحظه حداکثر یک مسیر مورد کاوش قرار داده شده و در حافظه ذخیره شود 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در واقع همان جستجوی تعمیق تکراری است که مقدار برش هزینه گره‌هاست به جای عمق آنها </a:t>
                </a:r>
                <a:endParaRPr lang="en-US" sz="2400" dirty="0">
                  <a:cs typeface="B Nazanin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در هر تکرار استراتژی یک کران در نظر گرفته می‌شود و گره‌هایی که مقدار تابع ارزیابی آنها بیشتر از کران مورد نظر باشد، گره برگ تلقی شده و بسط داده نمی‌شوند. 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به محض کشف یک گره‌ی هدف، اگر هزینه‌ی آن کم‌تر یا مساوی با کران باشد انتخاب شده و الگوریتم خاتمه میابد. در غیراینصورت، الگوریتم ادامه میابد 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در میان گره‌های برگ کنونی، کم‌ترین مقدار تابع ارزیابی به عنوان کران برای تکرار بعدی الگوریتم استفاده می‌شود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itchFamily="2" charset="-78"/>
                  </a:rPr>
                  <a:t> اگر تابع هیوریستیک سازگار باشد کامل و بهینه است 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813488" cy="4524315"/>
              </a:xfrm>
              <a:prstGeom prst="rect">
                <a:avLst/>
              </a:prstGeom>
              <a:blipFill>
                <a:blip r:embed="rId2"/>
                <a:stretch>
                  <a:fillRect t="-1887" r="-968" b="-202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48328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852" name="Rectangle 3"/>
              <p:cNvSpPr>
                <a:spLocks noChangeArrowheads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روش تعمیق تکراری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</a:t>
                </a:r>
              </a:p>
            </p:txBody>
          </p:sp>
        </mc:Choice>
        <mc:Fallback xmlns="">
          <p:sp>
            <p:nvSpPr>
              <p:cNvPr id="78852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blipFill>
                <a:blip r:embed="rId2"/>
                <a:stretch>
                  <a:fillRect t="-9559" r="-1176" b="-161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853" name="Oval 4"/>
          <p:cNvSpPr>
            <a:spLocks noChangeArrowheads="1"/>
          </p:cNvSpPr>
          <p:nvPr/>
        </p:nvSpPr>
        <p:spPr bwMode="auto">
          <a:xfrm>
            <a:off x="4572000" y="26511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A</a:t>
            </a:r>
          </a:p>
        </p:txBody>
      </p:sp>
      <p:sp>
        <p:nvSpPr>
          <p:cNvPr id="78854" name="Oval 5"/>
          <p:cNvSpPr>
            <a:spLocks noChangeArrowheads="1"/>
          </p:cNvSpPr>
          <p:nvPr/>
        </p:nvSpPr>
        <p:spPr bwMode="auto">
          <a:xfrm>
            <a:off x="2743200" y="34131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B</a:t>
            </a:r>
          </a:p>
        </p:txBody>
      </p:sp>
      <p:sp>
        <p:nvSpPr>
          <p:cNvPr id="78855" name="Oval 6"/>
          <p:cNvSpPr>
            <a:spLocks noChangeArrowheads="1"/>
          </p:cNvSpPr>
          <p:nvPr/>
        </p:nvSpPr>
        <p:spPr bwMode="auto">
          <a:xfrm>
            <a:off x="6248400" y="34131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C</a:t>
            </a:r>
          </a:p>
        </p:txBody>
      </p:sp>
      <p:sp>
        <p:nvSpPr>
          <p:cNvPr id="78856" name="Oval 7"/>
          <p:cNvSpPr>
            <a:spLocks noChangeArrowheads="1"/>
          </p:cNvSpPr>
          <p:nvPr/>
        </p:nvSpPr>
        <p:spPr bwMode="auto">
          <a:xfrm>
            <a:off x="1752600" y="415925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D</a:t>
            </a:r>
          </a:p>
        </p:txBody>
      </p:sp>
      <p:sp>
        <p:nvSpPr>
          <p:cNvPr id="78857" name="Oval 8"/>
          <p:cNvSpPr>
            <a:spLocks noChangeArrowheads="1"/>
          </p:cNvSpPr>
          <p:nvPr/>
        </p:nvSpPr>
        <p:spPr bwMode="auto">
          <a:xfrm>
            <a:off x="3657600" y="415925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E</a:t>
            </a:r>
          </a:p>
        </p:txBody>
      </p:sp>
      <p:sp>
        <p:nvSpPr>
          <p:cNvPr id="78858" name="Oval 9"/>
          <p:cNvSpPr>
            <a:spLocks noChangeArrowheads="1"/>
          </p:cNvSpPr>
          <p:nvPr/>
        </p:nvSpPr>
        <p:spPr bwMode="auto">
          <a:xfrm>
            <a:off x="5410200" y="415925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F</a:t>
            </a:r>
          </a:p>
        </p:txBody>
      </p:sp>
      <p:sp>
        <p:nvSpPr>
          <p:cNvPr id="78859" name="Oval 10"/>
          <p:cNvSpPr>
            <a:spLocks noChangeArrowheads="1"/>
          </p:cNvSpPr>
          <p:nvPr/>
        </p:nvSpPr>
        <p:spPr bwMode="auto">
          <a:xfrm>
            <a:off x="7010400" y="415925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G</a:t>
            </a:r>
          </a:p>
        </p:txBody>
      </p:sp>
      <p:sp>
        <p:nvSpPr>
          <p:cNvPr id="78860" name="Oval 11"/>
          <p:cNvSpPr>
            <a:spLocks noChangeArrowheads="1"/>
          </p:cNvSpPr>
          <p:nvPr/>
        </p:nvSpPr>
        <p:spPr bwMode="auto">
          <a:xfrm>
            <a:off x="1295400" y="497840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H</a:t>
            </a:r>
          </a:p>
        </p:txBody>
      </p:sp>
      <p:sp>
        <p:nvSpPr>
          <p:cNvPr id="78861" name="Oval 12"/>
          <p:cNvSpPr>
            <a:spLocks noChangeArrowheads="1"/>
          </p:cNvSpPr>
          <p:nvPr/>
        </p:nvSpPr>
        <p:spPr bwMode="auto">
          <a:xfrm>
            <a:off x="2057400" y="497840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I</a:t>
            </a:r>
          </a:p>
        </p:txBody>
      </p:sp>
      <p:sp>
        <p:nvSpPr>
          <p:cNvPr id="78862" name="Oval 13"/>
          <p:cNvSpPr>
            <a:spLocks noChangeArrowheads="1"/>
          </p:cNvSpPr>
          <p:nvPr/>
        </p:nvSpPr>
        <p:spPr bwMode="auto">
          <a:xfrm>
            <a:off x="3962400" y="497840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K</a:t>
            </a:r>
          </a:p>
        </p:txBody>
      </p:sp>
      <p:sp>
        <p:nvSpPr>
          <p:cNvPr id="78863" name="Oval 14"/>
          <p:cNvSpPr>
            <a:spLocks noChangeArrowheads="1"/>
          </p:cNvSpPr>
          <p:nvPr/>
        </p:nvSpPr>
        <p:spPr bwMode="auto">
          <a:xfrm>
            <a:off x="5791200" y="497840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M</a:t>
            </a:r>
          </a:p>
        </p:txBody>
      </p:sp>
      <p:sp>
        <p:nvSpPr>
          <p:cNvPr id="78864" name="Oval 15"/>
          <p:cNvSpPr>
            <a:spLocks noChangeArrowheads="1"/>
          </p:cNvSpPr>
          <p:nvPr/>
        </p:nvSpPr>
        <p:spPr bwMode="auto">
          <a:xfrm>
            <a:off x="4953000" y="497840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L</a:t>
            </a:r>
          </a:p>
        </p:txBody>
      </p:sp>
      <p:sp>
        <p:nvSpPr>
          <p:cNvPr id="78865" name="Oval 16"/>
          <p:cNvSpPr>
            <a:spLocks noChangeArrowheads="1"/>
          </p:cNvSpPr>
          <p:nvPr/>
        </p:nvSpPr>
        <p:spPr bwMode="auto">
          <a:xfrm>
            <a:off x="6629400" y="497840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N</a:t>
            </a:r>
          </a:p>
        </p:txBody>
      </p:sp>
      <p:sp>
        <p:nvSpPr>
          <p:cNvPr id="78866" name="Oval 17"/>
          <p:cNvSpPr>
            <a:spLocks noChangeArrowheads="1"/>
          </p:cNvSpPr>
          <p:nvPr/>
        </p:nvSpPr>
        <p:spPr bwMode="auto">
          <a:xfrm>
            <a:off x="7391400" y="4978400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O</a:t>
            </a:r>
          </a:p>
        </p:txBody>
      </p:sp>
      <p:cxnSp>
        <p:nvCxnSpPr>
          <p:cNvPr id="78867" name="AutoShape 18"/>
          <p:cNvCxnSpPr>
            <a:cxnSpLocks noChangeShapeType="1"/>
            <a:stCxn id="78853" idx="4"/>
            <a:endCxn id="78854" idx="0"/>
          </p:cNvCxnSpPr>
          <p:nvPr/>
        </p:nvCxnSpPr>
        <p:spPr bwMode="auto">
          <a:xfrm flipH="1">
            <a:off x="2933700" y="3032125"/>
            <a:ext cx="1828800" cy="381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68" name="AutoShape 19"/>
          <p:cNvCxnSpPr>
            <a:cxnSpLocks noChangeShapeType="1"/>
            <a:stCxn id="78853" idx="4"/>
            <a:endCxn id="78855" idx="0"/>
          </p:cNvCxnSpPr>
          <p:nvPr/>
        </p:nvCxnSpPr>
        <p:spPr bwMode="auto">
          <a:xfrm>
            <a:off x="4762500" y="3032125"/>
            <a:ext cx="1676400" cy="381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69" name="AutoShape 20"/>
          <p:cNvCxnSpPr>
            <a:cxnSpLocks noChangeShapeType="1"/>
            <a:stCxn id="78854" idx="4"/>
            <a:endCxn id="78856" idx="0"/>
          </p:cNvCxnSpPr>
          <p:nvPr/>
        </p:nvCxnSpPr>
        <p:spPr bwMode="auto">
          <a:xfrm flipH="1">
            <a:off x="1943100" y="3794125"/>
            <a:ext cx="990600" cy="365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0" name="AutoShape 21"/>
          <p:cNvCxnSpPr>
            <a:cxnSpLocks noChangeShapeType="1"/>
            <a:stCxn id="78854" idx="4"/>
            <a:endCxn id="78857" idx="0"/>
          </p:cNvCxnSpPr>
          <p:nvPr/>
        </p:nvCxnSpPr>
        <p:spPr bwMode="auto">
          <a:xfrm>
            <a:off x="2933700" y="3794125"/>
            <a:ext cx="914400" cy="365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1" name="AutoShape 22"/>
          <p:cNvCxnSpPr>
            <a:cxnSpLocks noChangeShapeType="1"/>
            <a:stCxn id="78855" idx="4"/>
            <a:endCxn id="78858" idx="0"/>
          </p:cNvCxnSpPr>
          <p:nvPr/>
        </p:nvCxnSpPr>
        <p:spPr bwMode="auto">
          <a:xfrm flipH="1">
            <a:off x="5600700" y="3794125"/>
            <a:ext cx="838200" cy="365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2" name="AutoShape 23"/>
          <p:cNvCxnSpPr>
            <a:cxnSpLocks noChangeShapeType="1"/>
            <a:stCxn id="78855" idx="4"/>
            <a:endCxn id="78859" idx="0"/>
          </p:cNvCxnSpPr>
          <p:nvPr/>
        </p:nvCxnSpPr>
        <p:spPr bwMode="auto">
          <a:xfrm>
            <a:off x="6438900" y="3794125"/>
            <a:ext cx="762000" cy="365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3" name="AutoShape 24"/>
          <p:cNvCxnSpPr>
            <a:cxnSpLocks noChangeShapeType="1"/>
            <a:stCxn id="78856" idx="4"/>
            <a:endCxn id="78860" idx="0"/>
          </p:cNvCxnSpPr>
          <p:nvPr/>
        </p:nvCxnSpPr>
        <p:spPr bwMode="auto">
          <a:xfrm flipH="1">
            <a:off x="1485900" y="4540250"/>
            <a:ext cx="457200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4" name="AutoShape 25"/>
          <p:cNvCxnSpPr>
            <a:cxnSpLocks noChangeShapeType="1"/>
            <a:stCxn id="78856" idx="4"/>
            <a:endCxn id="78861" idx="0"/>
          </p:cNvCxnSpPr>
          <p:nvPr/>
        </p:nvCxnSpPr>
        <p:spPr bwMode="auto">
          <a:xfrm>
            <a:off x="1943100" y="4540250"/>
            <a:ext cx="304800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5" name="AutoShape 26"/>
          <p:cNvCxnSpPr>
            <a:cxnSpLocks noChangeShapeType="1"/>
            <a:stCxn id="78857" idx="4"/>
            <a:endCxn id="78862" idx="0"/>
          </p:cNvCxnSpPr>
          <p:nvPr/>
        </p:nvCxnSpPr>
        <p:spPr bwMode="auto">
          <a:xfrm>
            <a:off x="3848100" y="4540250"/>
            <a:ext cx="304800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6" name="AutoShape 27"/>
          <p:cNvCxnSpPr>
            <a:cxnSpLocks noChangeShapeType="1"/>
            <a:stCxn id="78858" idx="4"/>
            <a:endCxn id="78864" idx="0"/>
          </p:cNvCxnSpPr>
          <p:nvPr/>
        </p:nvCxnSpPr>
        <p:spPr bwMode="auto">
          <a:xfrm flipH="1">
            <a:off x="5143500" y="4540250"/>
            <a:ext cx="457200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7" name="AutoShape 28"/>
          <p:cNvCxnSpPr>
            <a:cxnSpLocks noChangeShapeType="1"/>
            <a:stCxn id="78859" idx="4"/>
            <a:endCxn id="78865" idx="0"/>
          </p:cNvCxnSpPr>
          <p:nvPr/>
        </p:nvCxnSpPr>
        <p:spPr bwMode="auto">
          <a:xfrm flipH="1">
            <a:off x="6819900" y="4540250"/>
            <a:ext cx="381000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8" name="AutoShape 29"/>
          <p:cNvCxnSpPr>
            <a:cxnSpLocks noChangeShapeType="1"/>
            <a:stCxn id="78859" idx="4"/>
            <a:endCxn id="78866" idx="0"/>
          </p:cNvCxnSpPr>
          <p:nvPr/>
        </p:nvCxnSpPr>
        <p:spPr bwMode="auto">
          <a:xfrm>
            <a:off x="7200900" y="4540250"/>
            <a:ext cx="381000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79" name="AutoShape 30"/>
          <p:cNvCxnSpPr>
            <a:cxnSpLocks noChangeShapeType="1"/>
            <a:stCxn id="78858" idx="4"/>
            <a:endCxn id="78863" idx="0"/>
          </p:cNvCxnSpPr>
          <p:nvPr/>
        </p:nvCxnSpPr>
        <p:spPr bwMode="auto">
          <a:xfrm>
            <a:off x="5600700" y="4540250"/>
            <a:ext cx="381000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880" name="Rectangle 31"/>
          <p:cNvSpPr>
            <a:spLocks noChangeArrowheads="1"/>
          </p:cNvSpPr>
          <p:nvPr/>
        </p:nvSpPr>
        <p:spPr bwMode="auto">
          <a:xfrm>
            <a:off x="3962400" y="4978400"/>
            <a:ext cx="381000" cy="381000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8881" name="Text Box 32"/>
          <p:cNvSpPr txBox="1">
            <a:spLocks noChangeArrowheads="1"/>
          </p:cNvSpPr>
          <p:nvPr/>
        </p:nvSpPr>
        <p:spPr bwMode="auto">
          <a:xfrm>
            <a:off x="3657600" y="29860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2</a:t>
            </a:r>
          </a:p>
        </p:txBody>
      </p:sp>
      <p:sp>
        <p:nvSpPr>
          <p:cNvPr id="78882" name="Oval 33"/>
          <p:cNvSpPr>
            <a:spLocks noChangeArrowheads="1"/>
          </p:cNvSpPr>
          <p:nvPr/>
        </p:nvSpPr>
        <p:spPr bwMode="auto">
          <a:xfrm>
            <a:off x="9144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P</a:t>
            </a:r>
          </a:p>
        </p:txBody>
      </p:sp>
      <p:sp>
        <p:nvSpPr>
          <p:cNvPr id="78883" name="Oval 34"/>
          <p:cNvSpPr>
            <a:spLocks noChangeArrowheads="1"/>
          </p:cNvSpPr>
          <p:nvPr/>
        </p:nvSpPr>
        <p:spPr bwMode="auto">
          <a:xfrm>
            <a:off x="15240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Q</a:t>
            </a:r>
          </a:p>
        </p:txBody>
      </p:sp>
      <p:sp>
        <p:nvSpPr>
          <p:cNvPr id="78884" name="Oval 35"/>
          <p:cNvSpPr>
            <a:spLocks noChangeArrowheads="1"/>
          </p:cNvSpPr>
          <p:nvPr/>
        </p:nvSpPr>
        <p:spPr bwMode="auto">
          <a:xfrm>
            <a:off x="3200400" y="4967288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J</a:t>
            </a:r>
          </a:p>
        </p:txBody>
      </p:sp>
      <p:sp>
        <p:nvSpPr>
          <p:cNvPr id="78885" name="Oval 36"/>
          <p:cNvSpPr>
            <a:spLocks noChangeArrowheads="1"/>
          </p:cNvSpPr>
          <p:nvPr/>
        </p:nvSpPr>
        <p:spPr bwMode="auto">
          <a:xfrm>
            <a:off x="58674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W</a:t>
            </a:r>
          </a:p>
        </p:txBody>
      </p:sp>
      <p:sp>
        <p:nvSpPr>
          <p:cNvPr id="78886" name="Oval 37"/>
          <p:cNvSpPr>
            <a:spLocks noChangeArrowheads="1"/>
          </p:cNvSpPr>
          <p:nvPr/>
        </p:nvSpPr>
        <p:spPr bwMode="auto">
          <a:xfrm>
            <a:off x="51816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V</a:t>
            </a:r>
          </a:p>
        </p:txBody>
      </p:sp>
      <p:sp>
        <p:nvSpPr>
          <p:cNvPr id="78887" name="Oval 38"/>
          <p:cNvSpPr>
            <a:spLocks noChangeArrowheads="1"/>
          </p:cNvSpPr>
          <p:nvPr/>
        </p:nvSpPr>
        <p:spPr bwMode="auto">
          <a:xfrm>
            <a:off x="64770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X</a:t>
            </a:r>
          </a:p>
        </p:txBody>
      </p:sp>
      <p:sp>
        <p:nvSpPr>
          <p:cNvPr id="78888" name="Oval 39"/>
          <p:cNvSpPr>
            <a:spLocks noChangeArrowheads="1"/>
          </p:cNvSpPr>
          <p:nvPr/>
        </p:nvSpPr>
        <p:spPr bwMode="auto">
          <a:xfrm>
            <a:off x="70866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Y</a:t>
            </a:r>
          </a:p>
        </p:txBody>
      </p:sp>
      <p:sp>
        <p:nvSpPr>
          <p:cNvPr id="78889" name="Oval 40"/>
          <p:cNvSpPr>
            <a:spLocks noChangeArrowheads="1"/>
          </p:cNvSpPr>
          <p:nvPr/>
        </p:nvSpPr>
        <p:spPr bwMode="auto">
          <a:xfrm>
            <a:off x="76962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Z</a:t>
            </a:r>
          </a:p>
        </p:txBody>
      </p:sp>
      <p:sp>
        <p:nvSpPr>
          <p:cNvPr id="78890" name="Oval 41"/>
          <p:cNvSpPr>
            <a:spLocks noChangeArrowheads="1"/>
          </p:cNvSpPr>
          <p:nvPr/>
        </p:nvSpPr>
        <p:spPr bwMode="auto">
          <a:xfrm>
            <a:off x="22098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R</a:t>
            </a:r>
          </a:p>
        </p:txBody>
      </p:sp>
      <p:sp>
        <p:nvSpPr>
          <p:cNvPr id="78891" name="Oval 42"/>
          <p:cNvSpPr>
            <a:spLocks noChangeArrowheads="1"/>
          </p:cNvSpPr>
          <p:nvPr/>
        </p:nvSpPr>
        <p:spPr bwMode="auto">
          <a:xfrm>
            <a:off x="28194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S</a:t>
            </a:r>
          </a:p>
        </p:txBody>
      </p:sp>
      <p:sp>
        <p:nvSpPr>
          <p:cNvPr id="78892" name="Oval 43"/>
          <p:cNvSpPr>
            <a:spLocks noChangeArrowheads="1"/>
          </p:cNvSpPr>
          <p:nvPr/>
        </p:nvSpPr>
        <p:spPr bwMode="auto">
          <a:xfrm>
            <a:off x="35052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T</a:t>
            </a:r>
          </a:p>
        </p:txBody>
      </p:sp>
      <p:sp>
        <p:nvSpPr>
          <p:cNvPr id="78893" name="Oval 44"/>
          <p:cNvSpPr>
            <a:spLocks noChangeArrowheads="1"/>
          </p:cNvSpPr>
          <p:nvPr/>
        </p:nvSpPr>
        <p:spPr bwMode="auto">
          <a:xfrm>
            <a:off x="4572000" y="5927725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U</a:t>
            </a:r>
          </a:p>
        </p:txBody>
      </p:sp>
      <p:cxnSp>
        <p:nvCxnSpPr>
          <p:cNvPr id="78894" name="AutoShape 45"/>
          <p:cNvCxnSpPr>
            <a:cxnSpLocks noChangeShapeType="1"/>
            <a:stCxn id="78857" idx="4"/>
            <a:endCxn id="78884" idx="0"/>
          </p:cNvCxnSpPr>
          <p:nvPr/>
        </p:nvCxnSpPr>
        <p:spPr bwMode="auto">
          <a:xfrm flipH="1">
            <a:off x="3390900" y="4540250"/>
            <a:ext cx="457200" cy="4270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95" name="AutoShape 46"/>
          <p:cNvCxnSpPr>
            <a:cxnSpLocks noChangeShapeType="1"/>
            <a:stCxn id="78860" idx="4"/>
            <a:endCxn id="78882" idx="0"/>
          </p:cNvCxnSpPr>
          <p:nvPr/>
        </p:nvCxnSpPr>
        <p:spPr bwMode="auto">
          <a:xfrm flipH="1">
            <a:off x="1104900" y="5359400"/>
            <a:ext cx="38100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96" name="AutoShape 47"/>
          <p:cNvCxnSpPr>
            <a:cxnSpLocks noChangeShapeType="1"/>
            <a:stCxn id="78860" idx="4"/>
            <a:endCxn id="78883" idx="0"/>
          </p:cNvCxnSpPr>
          <p:nvPr/>
        </p:nvCxnSpPr>
        <p:spPr bwMode="auto">
          <a:xfrm>
            <a:off x="1485900" y="5359400"/>
            <a:ext cx="22860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97" name="AutoShape 48"/>
          <p:cNvCxnSpPr>
            <a:cxnSpLocks noChangeShapeType="1"/>
            <a:stCxn id="78861" idx="4"/>
            <a:endCxn id="78890" idx="0"/>
          </p:cNvCxnSpPr>
          <p:nvPr/>
        </p:nvCxnSpPr>
        <p:spPr bwMode="auto">
          <a:xfrm>
            <a:off x="2247900" y="5359400"/>
            <a:ext cx="15240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98" name="AutoShape 49"/>
          <p:cNvCxnSpPr>
            <a:cxnSpLocks noChangeShapeType="1"/>
            <a:stCxn id="78884" idx="4"/>
            <a:endCxn id="78891" idx="0"/>
          </p:cNvCxnSpPr>
          <p:nvPr/>
        </p:nvCxnSpPr>
        <p:spPr bwMode="auto">
          <a:xfrm flipH="1">
            <a:off x="3009900" y="5348288"/>
            <a:ext cx="381000" cy="579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899" name="AutoShape 50"/>
          <p:cNvCxnSpPr>
            <a:cxnSpLocks noChangeShapeType="1"/>
            <a:stCxn id="78884" idx="4"/>
            <a:endCxn id="78892" idx="0"/>
          </p:cNvCxnSpPr>
          <p:nvPr/>
        </p:nvCxnSpPr>
        <p:spPr bwMode="auto">
          <a:xfrm>
            <a:off x="3390900" y="5348288"/>
            <a:ext cx="304800" cy="579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900" name="AutoShape 51"/>
          <p:cNvCxnSpPr>
            <a:cxnSpLocks noChangeShapeType="1"/>
            <a:stCxn id="78864" idx="4"/>
            <a:endCxn id="78893" idx="0"/>
          </p:cNvCxnSpPr>
          <p:nvPr/>
        </p:nvCxnSpPr>
        <p:spPr bwMode="auto">
          <a:xfrm flipH="1">
            <a:off x="4762500" y="5359400"/>
            <a:ext cx="38100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901" name="AutoShape 52"/>
          <p:cNvCxnSpPr>
            <a:cxnSpLocks noChangeShapeType="1"/>
            <a:stCxn id="78864" idx="4"/>
            <a:endCxn id="78886" idx="0"/>
          </p:cNvCxnSpPr>
          <p:nvPr/>
        </p:nvCxnSpPr>
        <p:spPr bwMode="auto">
          <a:xfrm>
            <a:off x="5143500" y="5359400"/>
            <a:ext cx="22860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902" name="AutoShape 53"/>
          <p:cNvCxnSpPr>
            <a:cxnSpLocks noChangeShapeType="1"/>
            <a:stCxn id="78863" idx="4"/>
            <a:endCxn id="78885" idx="0"/>
          </p:cNvCxnSpPr>
          <p:nvPr/>
        </p:nvCxnSpPr>
        <p:spPr bwMode="auto">
          <a:xfrm>
            <a:off x="5981700" y="5359400"/>
            <a:ext cx="7620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903" name="AutoShape 54"/>
          <p:cNvCxnSpPr>
            <a:cxnSpLocks noChangeShapeType="1"/>
            <a:stCxn id="78865" idx="4"/>
            <a:endCxn id="78887" idx="0"/>
          </p:cNvCxnSpPr>
          <p:nvPr/>
        </p:nvCxnSpPr>
        <p:spPr bwMode="auto">
          <a:xfrm flipH="1">
            <a:off x="6667500" y="5359400"/>
            <a:ext cx="15240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904" name="AutoShape 55"/>
          <p:cNvCxnSpPr>
            <a:cxnSpLocks noChangeShapeType="1"/>
            <a:stCxn id="78866" idx="4"/>
            <a:endCxn id="78888" idx="0"/>
          </p:cNvCxnSpPr>
          <p:nvPr/>
        </p:nvCxnSpPr>
        <p:spPr bwMode="auto">
          <a:xfrm flipH="1">
            <a:off x="7277100" y="5359400"/>
            <a:ext cx="30480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905" name="AutoShape 56"/>
          <p:cNvCxnSpPr>
            <a:cxnSpLocks noChangeShapeType="1"/>
            <a:stCxn id="78866" idx="4"/>
            <a:endCxn id="78889" idx="0"/>
          </p:cNvCxnSpPr>
          <p:nvPr/>
        </p:nvCxnSpPr>
        <p:spPr bwMode="auto">
          <a:xfrm>
            <a:off x="7581900" y="5359400"/>
            <a:ext cx="304800" cy="568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906" name="Rectangle 57"/>
          <p:cNvSpPr>
            <a:spLocks noChangeArrowheads="1"/>
          </p:cNvSpPr>
          <p:nvPr/>
        </p:nvSpPr>
        <p:spPr bwMode="auto">
          <a:xfrm>
            <a:off x="6477000" y="5927725"/>
            <a:ext cx="381000" cy="381000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8907" name="Text Box 58"/>
          <p:cNvSpPr txBox="1">
            <a:spLocks noChangeArrowheads="1"/>
          </p:cNvSpPr>
          <p:nvPr/>
        </p:nvSpPr>
        <p:spPr bwMode="auto">
          <a:xfrm>
            <a:off x="5638800" y="29860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08" name="Text Box 59"/>
          <p:cNvSpPr txBox="1">
            <a:spLocks noChangeArrowheads="1"/>
          </p:cNvSpPr>
          <p:nvPr/>
        </p:nvSpPr>
        <p:spPr bwMode="auto">
          <a:xfrm>
            <a:off x="2286000" y="3717925"/>
            <a:ext cx="7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09" name="Text Box 60"/>
          <p:cNvSpPr txBox="1">
            <a:spLocks noChangeArrowheads="1"/>
          </p:cNvSpPr>
          <p:nvPr/>
        </p:nvSpPr>
        <p:spPr bwMode="auto">
          <a:xfrm>
            <a:off x="3352800" y="37480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10" name="Text Box 61"/>
          <p:cNvSpPr txBox="1">
            <a:spLocks noChangeArrowheads="1"/>
          </p:cNvSpPr>
          <p:nvPr/>
        </p:nvSpPr>
        <p:spPr bwMode="auto">
          <a:xfrm>
            <a:off x="1524000" y="44338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11" name="Text Box 62"/>
          <p:cNvSpPr txBox="1">
            <a:spLocks noChangeArrowheads="1"/>
          </p:cNvSpPr>
          <p:nvPr/>
        </p:nvSpPr>
        <p:spPr bwMode="auto">
          <a:xfrm>
            <a:off x="2133600" y="44338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3</a:t>
            </a:r>
          </a:p>
        </p:txBody>
      </p:sp>
      <p:sp>
        <p:nvSpPr>
          <p:cNvPr id="78912" name="Text Box 63"/>
          <p:cNvSpPr txBox="1">
            <a:spLocks noChangeArrowheads="1"/>
          </p:cNvSpPr>
          <p:nvPr/>
        </p:nvSpPr>
        <p:spPr bwMode="auto">
          <a:xfrm>
            <a:off x="3429000" y="44338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3</a:t>
            </a:r>
          </a:p>
        </p:txBody>
      </p:sp>
      <p:sp>
        <p:nvSpPr>
          <p:cNvPr id="78913" name="Text Box 64"/>
          <p:cNvSpPr txBox="1">
            <a:spLocks noChangeArrowheads="1"/>
          </p:cNvSpPr>
          <p:nvPr/>
        </p:nvSpPr>
        <p:spPr bwMode="auto">
          <a:xfrm>
            <a:off x="4038600" y="44338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3</a:t>
            </a:r>
          </a:p>
        </p:txBody>
      </p:sp>
      <p:sp>
        <p:nvSpPr>
          <p:cNvPr id="78914" name="Text Box 65"/>
          <p:cNvSpPr txBox="1">
            <a:spLocks noChangeArrowheads="1"/>
          </p:cNvSpPr>
          <p:nvPr/>
        </p:nvSpPr>
        <p:spPr bwMode="auto">
          <a:xfrm>
            <a:off x="1143000" y="5378450"/>
            <a:ext cx="7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3</a:t>
            </a:r>
          </a:p>
        </p:txBody>
      </p:sp>
      <p:sp>
        <p:nvSpPr>
          <p:cNvPr id="78915" name="Text Box 66"/>
          <p:cNvSpPr txBox="1">
            <a:spLocks noChangeArrowheads="1"/>
          </p:cNvSpPr>
          <p:nvPr/>
        </p:nvSpPr>
        <p:spPr bwMode="auto">
          <a:xfrm>
            <a:off x="1600200" y="53482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2</a:t>
            </a:r>
          </a:p>
        </p:txBody>
      </p:sp>
      <p:sp>
        <p:nvSpPr>
          <p:cNvPr id="78916" name="Text Box 67"/>
          <p:cNvSpPr txBox="1">
            <a:spLocks noChangeArrowheads="1"/>
          </p:cNvSpPr>
          <p:nvPr/>
        </p:nvSpPr>
        <p:spPr bwMode="auto">
          <a:xfrm>
            <a:off x="2362200" y="5378450"/>
            <a:ext cx="7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3</a:t>
            </a:r>
          </a:p>
        </p:txBody>
      </p:sp>
      <p:sp>
        <p:nvSpPr>
          <p:cNvPr id="78917" name="Text Box 68"/>
          <p:cNvSpPr txBox="1">
            <a:spLocks noChangeArrowheads="1"/>
          </p:cNvSpPr>
          <p:nvPr/>
        </p:nvSpPr>
        <p:spPr bwMode="auto">
          <a:xfrm>
            <a:off x="3048000" y="53482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2</a:t>
            </a:r>
          </a:p>
        </p:txBody>
      </p:sp>
      <p:sp>
        <p:nvSpPr>
          <p:cNvPr id="78918" name="Text Box 69"/>
          <p:cNvSpPr txBox="1">
            <a:spLocks noChangeArrowheads="1"/>
          </p:cNvSpPr>
          <p:nvPr/>
        </p:nvSpPr>
        <p:spPr bwMode="auto">
          <a:xfrm>
            <a:off x="3581400" y="53482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3</a:t>
            </a:r>
          </a:p>
        </p:txBody>
      </p:sp>
      <p:sp>
        <p:nvSpPr>
          <p:cNvPr id="78919" name="Text Box 70"/>
          <p:cNvSpPr txBox="1">
            <a:spLocks noChangeArrowheads="1"/>
          </p:cNvSpPr>
          <p:nvPr/>
        </p:nvSpPr>
        <p:spPr bwMode="auto">
          <a:xfrm>
            <a:off x="5943600" y="3717925"/>
            <a:ext cx="7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20" name="Text Box 71"/>
          <p:cNvSpPr txBox="1">
            <a:spLocks noChangeArrowheads="1"/>
          </p:cNvSpPr>
          <p:nvPr/>
        </p:nvSpPr>
        <p:spPr bwMode="auto">
          <a:xfrm>
            <a:off x="6781800" y="37480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21" name="Text Box 72"/>
          <p:cNvSpPr txBox="1">
            <a:spLocks noChangeArrowheads="1"/>
          </p:cNvSpPr>
          <p:nvPr/>
        </p:nvSpPr>
        <p:spPr bwMode="auto">
          <a:xfrm>
            <a:off x="5181600" y="44338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22" name="Text Box 73"/>
          <p:cNvSpPr txBox="1">
            <a:spLocks noChangeArrowheads="1"/>
          </p:cNvSpPr>
          <p:nvPr/>
        </p:nvSpPr>
        <p:spPr bwMode="auto">
          <a:xfrm>
            <a:off x="5791200" y="44338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2</a:t>
            </a:r>
          </a:p>
        </p:txBody>
      </p:sp>
      <p:sp>
        <p:nvSpPr>
          <p:cNvPr id="78923" name="Text Box 74"/>
          <p:cNvSpPr txBox="1">
            <a:spLocks noChangeArrowheads="1"/>
          </p:cNvSpPr>
          <p:nvPr/>
        </p:nvSpPr>
        <p:spPr bwMode="auto">
          <a:xfrm>
            <a:off x="4800600" y="5378450"/>
            <a:ext cx="7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3</a:t>
            </a:r>
          </a:p>
        </p:txBody>
      </p:sp>
      <p:sp>
        <p:nvSpPr>
          <p:cNvPr id="78924" name="Text Box 75"/>
          <p:cNvSpPr txBox="1">
            <a:spLocks noChangeArrowheads="1"/>
          </p:cNvSpPr>
          <p:nvPr/>
        </p:nvSpPr>
        <p:spPr bwMode="auto">
          <a:xfrm>
            <a:off x="5257800" y="5378450"/>
            <a:ext cx="7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2</a:t>
            </a:r>
          </a:p>
        </p:txBody>
      </p:sp>
      <p:sp>
        <p:nvSpPr>
          <p:cNvPr id="78925" name="Text Box 76"/>
          <p:cNvSpPr txBox="1">
            <a:spLocks noChangeArrowheads="1"/>
          </p:cNvSpPr>
          <p:nvPr/>
        </p:nvSpPr>
        <p:spPr bwMode="auto">
          <a:xfrm>
            <a:off x="5867400" y="54244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26" name="Text Box 77"/>
          <p:cNvSpPr txBox="1">
            <a:spLocks noChangeArrowheads="1"/>
          </p:cNvSpPr>
          <p:nvPr/>
        </p:nvSpPr>
        <p:spPr bwMode="auto">
          <a:xfrm>
            <a:off x="6629400" y="5378450"/>
            <a:ext cx="7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27" name="Text Box 78"/>
          <p:cNvSpPr txBox="1">
            <a:spLocks noChangeArrowheads="1"/>
          </p:cNvSpPr>
          <p:nvPr/>
        </p:nvSpPr>
        <p:spPr bwMode="auto">
          <a:xfrm>
            <a:off x="6858000" y="44338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1</a:t>
            </a:r>
          </a:p>
        </p:txBody>
      </p:sp>
      <p:sp>
        <p:nvSpPr>
          <p:cNvPr id="78928" name="Text Box 79"/>
          <p:cNvSpPr txBox="1">
            <a:spLocks noChangeArrowheads="1"/>
          </p:cNvSpPr>
          <p:nvPr/>
        </p:nvSpPr>
        <p:spPr bwMode="auto">
          <a:xfrm>
            <a:off x="7391400" y="44338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3</a:t>
            </a:r>
          </a:p>
        </p:txBody>
      </p:sp>
      <p:sp>
        <p:nvSpPr>
          <p:cNvPr id="78929" name="Text Box 80"/>
          <p:cNvSpPr txBox="1">
            <a:spLocks noChangeArrowheads="1"/>
          </p:cNvSpPr>
          <p:nvPr/>
        </p:nvSpPr>
        <p:spPr bwMode="auto">
          <a:xfrm>
            <a:off x="7315200" y="5348288"/>
            <a:ext cx="762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2</a:t>
            </a:r>
          </a:p>
        </p:txBody>
      </p:sp>
      <p:sp>
        <p:nvSpPr>
          <p:cNvPr id="78930" name="Text Box 81"/>
          <p:cNvSpPr txBox="1">
            <a:spLocks noChangeArrowheads="1"/>
          </p:cNvSpPr>
          <p:nvPr/>
        </p:nvSpPr>
        <p:spPr bwMode="auto">
          <a:xfrm>
            <a:off x="7772400" y="5378450"/>
            <a:ext cx="7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b="1" dirty="0">
                <a:cs typeface="Arial" pitchFamily="34" charset="0"/>
              </a:rPr>
              <a:t>3</a:t>
            </a:r>
          </a:p>
        </p:txBody>
      </p:sp>
      <p:sp>
        <p:nvSpPr>
          <p:cNvPr id="86" name="Text Box 2">
            <a:extLst>
              <a:ext uri="{FF2B5EF4-FFF2-40B4-BE49-F238E27FC236}">
                <a16:creationId xmlns:a16="http://schemas.microsoft.com/office/drawing/2014/main" id="{3050FE8F-2F14-4284-8867-53ED5F9F8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2267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  <p:sp>
        <p:nvSpPr>
          <p:cNvPr id="79880" name="Oval 13"/>
          <p:cNvSpPr>
            <a:spLocks noChangeArrowheads="1"/>
          </p:cNvSpPr>
          <p:nvPr/>
        </p:nvSpPr>
        <p:spPr bwMode="auto">
          <a:xfrm>
            <a:off x="4572000" y="2665413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A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667000" y="3000375"/>
            <a:ext cx="2095500" cy="808038"/>
            <a:chOff x="2667000" y="3000375"/>
            <a:chExt cx="2095500" cy="808038"/>
          </a:xfrm>
        </p:grpSpPr>
        <p:sp>
          <p:nvSpPr>
            <p:cNvPr id="79906" name="Oval 15"/>
            <p:cNvSpPr>
              <a:spLocks noChangeArrowheads="1"/>
            </p:cNvSpPr>
            <p:nvPr/>
          </p:nvSpPr>
          <p:spPr bwMode="auto">
            <a:xfrm>
              <a:off x="2743200" y="3427413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B</a:t>
              </a:r>
            </a:p>
          </p:txBody>
        </p:sp>
        <p:cxnSp>
          <p:nvCxnSpPr>
            <p:cNvPr id="79908" name="AutoShape 17"/>
            <p:cNvCxnSpPr>
              <a:cxnSpLocks noChangeShapeType="1"/>
              <a:stCxn id="79880" idx="4"/>
              <a:endCxn id="79906" idx="0"/>
            </p:cNvCxnSpPr>
            <p:nvPr/>
          </p:nvCxnSpPr>
          <p:spPr bwMode="auto">
            <a:xfrm flipH="1">
              <a:off x="2933700" y="3046413"/>
              <a:ext cx="182880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910" name="Text Box 19"/>
            <p:cNvSpPr txBox="1">
              <a:spLocks noChangeArrowheads="1"/>
            </p:cNvSpPr>
            <p:nvPr/>
          </p:nvSpPr>
          <p:spPr bwMode="auto">
            <a:xfrm>
              <a:off x="3657600" y="30003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79912" name="Text Box 21"/>
            <p:cNvSpPr txBox="1">
              <a:spLocks noChangeArrowheads="1"/>
            </p:cNvSpPr>
            <p:nvPr/>
          </p:nvSpPr>
          <p:spPr bwMode="auto">
            <a:xfrm>
              <a:off x="2667000" y="32750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6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62500" y="3000375"/>
            <a:ext cx="1943100" cy="808038"/>
            <a:chOff x="4762500" y="3000375"/>
            <a:chExt cx="1943100" cy="808038"/>
          </a:xfrm>
        </p:grpSpPr>
        <p:sp>
          <p:nvSpPr>
            <p:cNvPr id="79907" name="Oval 16"/>
            <p:cNvSpPr>
              <a:spLocks noChangeArrowheads="1"/>
            </p:cNvSpPr>
            <p:nvPr/>
          </p:nvSpPr>
          <p:spPr bwMode="auto">
            <a:xfrm>
              <a:off x="6248400" y="3427413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C</a:t>
              </a:r>
            </a:p>
          </p:txBody>
        </p:sp>
        <p:cxnSp>
          <p:nvCxnSpPr>
            <p:cNvPr id="79909" name="AutoShape 18"/>
            <p:cNvCxnSpPr>
              <a:cxnSpLocks noChangeShapeType="1"/>
              <a:stCxn id="79880" idx="4"/>
              <a:endCxn id="79907" idx="0"/>
            </p:cNvCxnSpPr>
            <p:nvPr/>
          </p:nvCxnSpPr>
          <p:spPr bwMode="auto">
            <a:xfrm>
              <a:off x="4762500" y="3046413"/>
              <a:ext cx="167640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911" name="Text Box 20"/>
            <p:cNvSpPr txBox="1">
              <a:spLocks noChangeArrowheads="1"/>
            </p:cNvSpPr>
            <p:nvPr/>
          </p:nvSpPr>
          <p:spPr bwMode="auto">
            <a:xfrm>
              <a:off x="5638800" y="30003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913" name="Text Box 22"/>
            <p:cNvSpPr txBox="1">
              <a:spLocks noChangeArrowheads="1"/>
            </p:cNvSpPr>
            <p:nvPr/>
          </p:nvSpPr>
          <p:spPr bwMode="auto">
            <a:xfrm>
              <a:off x="6629400" y="31988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5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800600" y="245624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800" y="2171700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F-limit=5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3">
                <a:extLst>
                  <a:ext uri="{FF2B5EF4-FFF2-40B4-BE49-F238E27FC236}">
                    <a16:creationId xmlns:a16="http://schemas.microsoft.com/office/drawing/2014/main" id="{C02A461B-A37B-44BD-B093-5D64984A7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روش تعمیق تکراری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</a:t>
                </a:r>
              </a:p>
            </p:txBody>
          </p:sp>
        </mc:Choice>
        <mc:Fallback xmlns="">
          <p:sp>
            <p:nvSpPr>
              <p:cNvPr id="19" name="Rectangle 3">
                <a:extLst>
                  <a:ext uri="{FF2B5EF4-FFF2-40B4-BE49-F238E27FC236}">
                    <a16:creationId xmlns:a16="http://schemas.microsoft.com/office/drawing/2014/main" id="{C02A461B-A37B-44BD-B093-5D64984A75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blipFill>
                <a:blip r:embed="rId3"/>
                <a:stretch>
                  <a:fillRect t="-9559" r="-1176" b="-161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 Box 2">
            <a:extLst>
              <a:ext uri="{FF2B5EF4-FFF2-40B4-BE49-F238E27FC236}">
                <a16:creationId xmlns:a16="http://schemas.microsoft.com/office/drawing/2014/main" id="{A9472A72-3639-4F5F-B0C1-14E9DC623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90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  <p:sp>
        <p:nvSpPr>
          <p:cNvPr id="79880" name="Oval 13"/>
          <p:cNvSpPr>
            <a:spLocks noChangeArrowheads="1"/>
          </p:cNvSpPr>
          <p:nvPr/>
        </p:nvSpPr>
        <p:spPr bwMode="auto">
          <a:xfrm>
            <a:off x="4572000" y="2665413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A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667000" y="3000375"/>
            <a:ext cx="2095500" cy="808038"/>
            <a:chOff x="2667000" y="3000375"/>
            <a:chExt cx="2095500" cy="808038"/>
          </a:xfrm>
        </p:grpSpPr>
        <p:grpSp>
          <p:nvGrpSpPr>
            <p:cNvPr id="2" name="Group 1"/>
            <p:cNvGrpSpPr/>
            <p:nvPr/>
          </p:nvGrpSpPr>
          <p:grpSpPr>
            <a:xfrm>
              <a:off x="2743200" y="3000375"/>
              <a:ext cx="2019300" cy="808038"/>
              <a:chOff x="2743200" y="3000375"/>
              <a:chExt cx="2019300" cy="808038"/>
            </a:xfrm>
          </p:grpSpPr>
          <p:sp>
            <p:nvSpPr>
              <p:cNvPr id="79906" name="Oval 15"/>
              <p:cNvSpPr>
                <a:spLocks noChangeArrowheads="1"/>
              </p:cNvSpPr>
              <p:nvPr/>
            </p:nvSpPr>
            <p:spPr bwMode="auto">
              <a:xfrm>
                <a:off x="2743200" y="3427413"/>
                <a:ext cx="381000" cy="38100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r>
                  <a:rPr lang="en-US" sz="1600" b="1" dirty="0">
                    <a:cs typeface="Arial" pitchFamily="34" charset="0"/>
                  </a:rPr>
                  <a:t>B</a:t>
                </a:r>
              </a:p>
            </p:txBody>
          </p:sp>
          <p:cxnSp>
            <p:nvCxnSpPr>
              <p:cNvPr id="79908" name="AutoShape 17"/>
              <p:cNvCxnSpPr>
                <a:cxnSpLocks noChangeShapeType="1"/>
                <a:stCxn id="79880" idx="4"/>
                <a:endCxn id="79906" idx="0"/>
              </p:cNvCxnSpPr>
              <p:nvPr/>
            </p:nvCxnSpPr>
            <p:spPr bwMode="auto">
              <a:xfrm flipH="1">
                <a:off x="2933700" y="3046413"/>
                <a:ext cx="1828800" cy="38100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9910" name="Text Box 19"/>
              <p:cNvSpPr txBox="1">
                <a:spLocks noChangeArrowheads="1"/>
              </p:cNvSpPr>
              <p:nvPr/>
            </p:nvSpPr>
            <p:spPr bwMode="auto">
              <a:xfrm>
                <a:off x="3657600" y="3000375"/>
                <a:ext cx="76200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eaLnBrk="1" hangingPunct="1"/>
                <a:r>
                  <a:rPr lang="en-US" b="1" dirty="0">
                    <a:solidFill>
                      <a:srgbClr val="FF0000"/>
                    </a:solidFill>
                    <a:cs typeface="Arial" pitchFamily="34" charset="0"/>
                  </a:rPr>
                  <a:t>2</a:t>
                </a:r>
              </a:p>
            </p:txBody>
          </p:sp>
        </p:grpSp>
        <p:sp>
          <p:nvSpPr>
            <p:cNvPr id="79912" name="Text Box 21"/>
            <p:cNvSpPr txBox="1">
              <a:spLocks noChangeArrowheads="1"/>
            </p:cNvSpPr>
            <p:nvPr/>
          </p:nvSpPr>
          <p:spPr bwMode="auto">
            <a:xfrm>
              <a:off x="2667000" y="32750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6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762500" y="3000375"/>
            <a:ext cx="1943100" cy="808038"/>
            <a:chOff x="4762500" y="3000375"/>
            <a:chExt cx="1943100" cy="808038"/>
          </a:xfrm>
        </p:grpSpPr>
        <p:sp>
          <p:nvSpPr>
            <p:cNvPr id="79907" name="Oval 16"/>
            <p:cNvSpPr>
              <a:spLocks noChangeArrowheads="1"/>
            </p:cNvSpPr>
            <p:nvPr/>
          </p:nvSpPr>
          <p:spPr bwMode="auto">
            <a:xfrm>
              <a:off x="6248400" y="3427413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C</a:t>
              </a:r>
            </a:p>
          </p:txBody>
        </p:sp>
        <p:cxnSp>
          <p:nvCxnSpPr>
            <p:cNvPr id="79909" name="AutoShape 18"/>
            <p:cNvCxnSpPr>
              <a:cxnSpLocks noChangeShapeType="1"/>
              <a:stCxn id="79880" idx="4"/>
              <a:endCxn id="79907" idx="0"/>
            </p:cNvCxnSpPr>
            <p:nvPr/>
          </p:nvCxnSpPr>
          <p:spPr bwMode="auto">
            <a:xfrm>
              <a:off x="4762500" y="3046413"/>
              <a:ext cx="167640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911" name="Text Box 20"/>
            <p:cNvSpPr txBox="1">
              <a:spLocks noChangeArrowheads="1"/>
            </p:cNvSpPr>
            <p:nvPr/>
          </p:nvSpPr>
          <p:spPr bwMode="auto">
            <a:xfrm>
              <a:off x="5638800" y="30003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913" name="Text Box 22"/>
            <p:cNvSpPr txBox="1">
              <a:spLocks noChangeArrowheads="1"/>
            </p:cNvSpPr>
            <p:nvPr/>
          </p:nvSpPr>
          <p:spPr bwMode="auto">
            <a:xfrm>
              <a:off x="6629400" y="31988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5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200900" y="4554538"/>
            <a:ext cx="647700" cy="819150"/>
            <a:chOff x="7200900" y="4554538"/>
            <a:chExt cx="647700" cy="819150"/>
          </a:xfrm>
        </p:grpSpPr>
        <p:sp>
          <p:nvSpPr>
            <p:cNvPr id="79894" name="Oval 31"/>
            <p:cNvSpPr>
              <a:spLocks noChangeArrowheads="1"/>
            </p:cNvSpPr>
            <p:nvPr/>
          </p:nvSpPr>
          <p:spPr bwMode="auto">
            <a:xfrm>
              <a:off x="7391400" y="499268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O</a:t>
              </a:r>
            </a:p>
          </p:txBody>
        </p:sp>
        <p:cxnSp>
          <p:nvCxnSpPr>
            <p:cNvPr id="79896" name="AutoShape 33"/>
            <p:cNvCxnSpPr>
              <a:cxnSpLocks noChangeShapeType="1"/>
              <a:stCxn id="79886" idx="4"/>
              <a:endCxn id="79894" idx="0"/>
            </p:cNvCxnSpPr>
            <p:nvPr/>
          </p:nvCxnSpPr>
          <p:spPr bwMode="auto">
            <a:xfrm>
              <a:off x="7200900" y="4554538"/>
              <a:ext cx="3810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98" name="Text Box 35"/>
            <p:cNvSpPr txBox="1">
              <a:spLocks noChangeArrowheads="1"/>
            </p:cNvSpPr>
            <p:nvPr/>
          </p:nvSpPr>
          <p:spPr bwMode="auto">
            <a:xfrm>
              <a:off x="7467600" y="4585494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79899" name="Text Box 36"/>
            <p:cNvSpPr txBox="1">
              <a:spLocks noChangeArrowheads="1"/>
            </p:cNvSpPr>
            <p:nvPr/>
          </p:nvSpPr>
          <p:spPr bwMode="auto">
            <a:xfrm>
              <a:off x="7772400" y="48752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8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629400" y="4554538"/>
            <a:ext cx="744538" cy="819150"/>
            <a:chOff x="6629400" y="4554538"/>
            <a:chExt cx="744538" cy="819150"/>
          </a:xfrm>
        </p:grpSpPr>
        <p:sp>
          <p:nvSpPr>
            <p:cNvPr id="79893" name="Oval 30"/>
            <p:cNvSpPr>
              <a:spLocks noChangeArrowheads="1"/>
            </p:cNvSpPr>
            <p:nvPr/>
          </p:nvSpPr>
          <p:spPr bwMode="auto">
            <a:xfrm>
              <a:off x="6629400" y="499268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N</a:t>
              </a:r>
            </a:p>
          </p:txBody>
        </p:sp>
        <p:cxnSp>
          <p:nvCxnSpPr>
            <p:cNvPr id="79895" name="AutoShape 32"/>
            <p:cNvCxnSpPr>
              <a:cxnSpLocks noChangeShapeType="1"/>
              <a:stCxn id="79886" idx="4"/>
              <a:endCxn id="79893" idx="0"/>
            </p:cNvCxnSpPr>
            <p:nvPr/>
          </p:nvCxnSpPr>
          <p:spPr bwMode="auto">
            <a:xfrm flipH="1">
              <a:off x="6819900" y="4554538"/>
              <a:ext cx="3810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97" name="Text Box 34"/>
            <p:cNvSpPr txBox="1">
              <a:spLocks noChangeArrowheads="1"/>
            </p:cNvSpPr>
            <p:nvPr/>
          </p:nvSpPr>
          <p:spPr bwMode="auto">
            <a:xfrm>
              <a:off x="6819900" y="4598988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900" name="Text Box 37"/>
            <p:cNvSpPr txBox="1">
              <a:spLocks noChangeArrowheads="1"/>
            </p:cNvSpPr>
            <p:nvPr/>
          </p:nvSpPr>
          <p:spPr bwMode="auto">
            <a:xfrm>
              <a:off x="7010400" y="5057775"/>
              <a:ext cx="363538" cy="276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10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295900" y="3732213"/>
            <a:ext cx="1143000" cy="822325"/>
            <a:chOff x="5295900" y="3732213"/>
            <a:chExt cx="1143000" cy="822325"/>
          </a:xfrm>
        </p:grpSpPr>
        <p:sp>
          <p:nvSpPr>
            <p:cNvPr id="79885" name="Oval 39"/>
            <p:cNvSpPr>
              <a:spLocks noChangeArrowheads="1"/>
            </p:cNvSpPr>
            <p:nvPr/>
          </p:nvSpPr>
          <p:spPr bwMode="auto">
            <a:xfrm>
              <a:off x="5410200" y="417353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F</a:t>
              </a:r>
            </a:p>
          </p:txBody>
        </p:sp>
        <p:cxnSp>
          <p:nvCxnSpPr>
            <p:cNvPr id="79887" name="AutoShape 41"/>
            <p:cNvCxnSpPr>
              <a:cxnSpLocks noChangeShapeType="1"/>
              <a:stCxn id="79907" idx="4"/>
              <a:endCxn id="79885" idx="0"/>
            </p:cNvCxnSpPr>
            <p:nvPr/>
          </p:nvCxnSpPr>
          <p:spPr bwMode="auto">
            <a:xfrm flipH="1">
              <a:off x="5600700" y="3808413"/>
              <a:ext cx="838200" cy="3651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89" name="Text Box 43"/>
            <p:cNvSpPr txBox="1">
              <a:spLocks noChangeArrowheads="1"/>
            </p:cNvSpPr>
            <p:nvPr/>
          </p:nvSpPr>
          <p:spPr bwMode="auto">
            <a:xfrm>
              <a:off x="5943600" y="37322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891" name="Text Box 45"/>
            <p:cNvSpPr txBox="1">
              <a:spLocks noChangeArrowheads="1"/>
            </p:cNvSpPr>
            <p:nvPr/>
          </p:nvSpPr>
          <p:spPr bwMode="auto">
            <a:xfrm>
              <a:off x="5295900" y="394176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5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438900" y="3762376"/>
            <a:ext cx="1028700" cy="792162"/>
            <a:chOff x="6438900" y="3762376"/>
            <a:chExt cx="1028700" cy="792162"/>
          </a:xfrm>
        </p:grpSpPr>
        <p:sp>
          <p:nvSpPr>
            <p:cNvPr id="79886" name="Oval 40"/>
            <p:cNvSpPr>
              <a:spLocks noChangeArrowheads="1"/>
            </p:cNvSpPr>
            <p:nvPr/>
          </p:nvSpPr>
          <p:spPr bwMode="auto">
            <a:xfrm>
              <a:off x="7010400" y="417353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G</a:t>
              </a:r>
            </a:p>
          </p:txBody>
        </p:sp>
        <p:cxnSp>
          <p:nvCxnSpPr>
            <p:cNvPr id="79888" name="AutoShape 42"/>
            <p:cNvCxnSpPr>
              <a:cxnSpLocks noChangeShapeType="1"/>
              <a:stCxn id="79907" idx="4"/>
              <a:endCxn id="79886" idx="0"/>
            </p:cNvCxnSpPr>
            <p:nvPr/>
          </p:nvCxnSpPr>
          <p:spPr bwMode="auto">
            <a:xfrm>
              <a:off x="6438900" y="3808413"/>
              <a:ext cx="762000" cy="3651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90" name="Text Box 44"/>
            <p:cNvSpPr txBox="1">
              <a:spLocks noChangeArrowheads="1"/>
            </p:cNvSpPr>
            <p:nvPr/>
          </p:nvSpPr>
          <p:spPr bwMode="auto">
            <a:xfrm>
              <a:off x="6781800" y="3762376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892" name="Text Box 46"/>
            <p:cNvSpPr txBox="1">
              <a:spLocks noChangeArrowheads="1"/>
            </p:cNvSpPr>
            <p:nvPr/>
          </p:nvSpPr>
          <p:spPr bwMode="auto">
            <a:xfrm>
              <a:off x="7391400" y="40370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4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800600" y="245624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800" y="2171700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F-limit=6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">
                <a:extLst>
                  <a:ext uri="{FF2B5EF4-FFF2-40B4-BE49-F238E27FC236}">
                    <a16:creationId xmlns:a16="http://schemas.microsoft.com/office/drawing/2014/main" id="{251C06F7-327F-4FBF-9B11-0DAB6F059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روش تعمیق تکراری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</a:t>
                </a:r>
              </a:p>
            </p:txBody>
          </p:sp>
        </mc:Choice>
        <mc:Fallback xmlns="">
          <p:sp>
            <p:nvSpPr>
              <p:cNvPr id="40" name="Rectangle 3">
                <a:extLst>
                  <a:ext uri="{FF2B5EF4-FFF2-40B4-BE49-F238E27FC236}">
                    <a16:creationId xmlns:a16="http://schemas.microsoft.com/office/drawing/2014/main" id="{251C06F7-327F-4FBF-9B11-0DAB6F0591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blipFill>
                <a:blip r:embed="rId3"/>
                <a:stretch>
                  <a:fillRect t="-9559" r="-1176" b="-161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 Box 2">
            <a:extLst>
              <a:ext uri="{FF2B5EF4-FFF2-40B4-BE49-F238E27FC236}">
                <a16:creationId xmlns:a16="http://schemas.microsoft.com/office/drawing/2014/main" id="{CEEC4F36-ABB9-4F30-B175-02446FEF4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20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2895600" y="1645915"/>
            <a:ext cx="5892177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ناآگاهانه: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تنها از اطلاعات موجود در تعریف مسئله استفاده می‌کند.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تنها می تواند حالت‌های هدف را از حالت‌های غيرهدف تشخيص دهد.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endParaRPr lang="fa-IR" sz="2500" dirty="0">
              <a:cs typeface="B Nazanin" panose="00000400000000000000" pitchFamily="2" charset="-78"/>
            </a:endParaRP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endParaRPr lang="fa-IR" sz="25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آگاهانه: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علاوه بر اطلاعات موجود در تعریف مسئله، از اطلاعات خاص مسئله بهره می‌برد.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بين حالت‌های غيرهدف (بسته به فاصله آنها تا هدف) تمایز قائل می‌شود.</a:t>
            </a:r>
            <a:endParaRPr lang="en-US" sz="2500" dirty="0">
              <a:cs typeface="B Nazanin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8AB360-CBC7-43C5-ABFB-C16373534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3" y="1738985"/>
            <a:ext cx="3406877" cy="2010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5805AD-E6C9-4AF9-8733-BD4361456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91" y="3923692"/>
            <a:ext cx="3210775" cy="243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867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  <p:sp>
        <p:nvSpPr>
          <p:cNvPr id="79880" name="Oval 13"/>
          <p:cNvSpPr>
            <a:spLocks noChangeArrowheads="1"/>
          </p:cNvSpPr>
          <p:nvPr/>
        </p:nvSpPr>
        <p:spPr bwMode="auto">
          <a:xfrm>
            <a:off x="4572000" y="2665413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A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67000" y="3000375"/>
            <a:ext cx="2095500" cy="808038"/>
            <a:chOff x="2667000" y="3000375"/>
            <a:chExt cx="2095500" cy="808038"/>
          </a:xfrm>
        </p:grpSpPr>
        <p:sp>
          <p:nvSpPr>
            <p:cNvPr id="79906" name="Oval 15"/>
            <p:cNvSpPr>
              <a:spLocks noChangeArrowheads="1"/>
            </p:cNvSpPr>
            <p:nvPr/>
          </p:nvSpPr>
          <p:spPr bwMode="auto">
            <a:xfrm>
              <a:off x="2743200" y="3427413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B</a:t>
              </a:r>
            </a:p>
          </p:txBody>
        </p:sp>
        <p:cxnSp>
          <p:nvCxnSpPr>
            <p:cNvPr id="79908" name="AutoShape 17"/>
            <p:cNvCxnSpPr>
              <a:cxnSpLocks noChangeShapeType="1"/>
              <a:stCxn id="79880" idx="4"/>
              <a:endCxn id="79906" idx="0"/>
            </p:cNvCxnSpPr>
            <p:nvPr/>
          </p:nvCxnSpPr>
          <p:spPr bwMode="auto">
            <a:xfrm flipH="1">
              <a:off x="2933700" y="3046413"/>
              <a:ext cx="182880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910" name="Text Box 19"/>
            <p:cNvSpPr txBox="1">
              <a:spLocks noChangeArrowheads="1"/>
            </p:cNvSpPr>
            <p:nvPr/>
          </p:nvSpPr>
          <p:spPr bwMode="auto">
            <a:xfrm>
              <a:off x="3657600" y="30003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79912" name="Text Box 21"/>
            <p:cNvSpPr txBox="1">
              <a:spLocks noChangeArrowheads="1"/>
            </p:cNvSpPr>
            <p:nvPr/>
          </p:nvSpPr>
          <p:spPr bwMode="auto">
            <a:xfrm>
              <a:off x="2667000" y="32750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6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762500" y="3000375"/>
            <a:ext cx="1943100" cy="762001"/>
            <a:chOff x="4762500" y="3000375"/>
            <a:chExt cx="1943100" cy="762001"/>
          </a:xfrm>
        </p:grpSpPr>
        <p:sp>
          <p:nvSpPr>
            <p:cNvPr id="79907" name="Oval 16"/>
            <p:cNvSpPr>
              <a:spLocks noChangeArrowheads="1"/>
            </p:cNvSpPr>
            <p:nvPr/>
          </p:nvSpPr>
          <p:spPr bwMode="auto">
            <a:xfrm>
              <a:off x="6248400" y="3427413"/>
              <a:ext cx="381000" cy="33496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C</a:t>
              </a:r>
            </a:p>
          </p:txBody>
        </p:sp>
        <p:cxnSp>
          <p:nvCxnSpPr>
            <p:cNvPr id="79909" name="AutoShape 18"/>
            <p:cNvCxnSpPr>
              <a:cxnSpLocks noChangeShapeType="1"/>
              <a:stCxn id="79880" idx="4"/>
              <a:endCxn id="79907" idx="0"/>
            </p:cNvCxnSpPr>
            <p:nvPr/>
          </p:nvCxnSpPr>
          <p:spPr bwMode="auto">
            <a:xfrm>
              <a:off x="4762500" y="3046413"/>
              <a:ext cx="167640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911" name="Text Box 20"/>
            <p:cNvSpPr txBox="1">
              <a:spLocks noChangeArrowheads="1"/>
            </p:cNvSpPr>
            <p:nvPr/>
          </p:nvSpPr>
          <p:spPr bwMode="auto">
            <a:xfrm>
              <a:off x="5638800" y="30003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913" name="Text Box 22"/>
            <p:cNvSpPr txBox="1">
              <a:spLocks noChangeArrowheads="1"/>
            </p:cNvSpPr>
            <p:nvPr/>
          </p:nvSpPr>
          <p:spPr bwMode="auto">
            <a:xfrm>
              <a:off x="6629400" y="31988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5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00900" y="4448175"/>
            <a:ext cx="647700" cy="925513"/>
            <a:chOff x="7200900" y="4448175"/>
            <a:chExt cx="647700" cy="925513"/>
          </a:xfrm>
        </p:grpSpPr>
        <p:sp>
          <p:nvSpPr>
            <p:cNvPr id="79894" name="Oval 31"/>
            <p:cNvSpPr>
              <a:spLocks noChangeArrowheads="1"/>
            </p:cNvSpPr>
            <p:nvPr/>
          </p:nvSpPr>
          <p:spPr bwMode="auto">
            <a:xfrm>
              <a:off x="7391400" y="499268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O</a:t>
              </a:r>
            </a:p>
          </p:txBody>
        </p:sp>
        <p:cxnSp>
          <p:nvCxnSpPr>
            <p:cNvPr id="79896" name="AutoShape 33"/>
            <p:cNvCxnSpPr>
              <a:cxnSpLocks noChangeShapeType="1"/>
              <a:stCxn id="79886" idx="4"/>
              <a:endCxn id="79894" idx="0"/>
            </p:cNvCxnSpPr>
            <p:nvPr/>
          </p:nvCxnSpPr>
          <p:spPr bwMode="auto">
            <a:xfrm>
              <a:off x="7200900" y="4554538"/>
              <a:ext cx="3810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98" name="Text Box 35"/>
            <p:cNvSpPr txBox="1">
              <a:spLocks noChangeArrowheads="1"/>
            </p:cNvSpPr>
            <p:nvPr/>
          </p:nvSpPr>
          <p:spPr bwMode="auto">
            <a:xfrm>
              <a:off x="7391400" y="44481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79899" name="Text Box 36"/>
            <p:cNvSpPr txBox="1">
              <a:spLocks noChangeArrowheads="1"/>
            </p:cNvSpPr>
            <p:nvPr/>
          </p:nvSpPr>
          <p:spPr bwMode="auto">
            <a:xfrm>
              <a:off x="7772400" y="48752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8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629400" y="4448175"/>
            <a:ext cx="744538" cy="925513"/>
            <a:chOff x="6629400" y="4448175"/>
            <a:chExt cx="744538" cy="925513"/>
          </a:xfrm>
        </p:grpSpPr>
        <p:sp>
          <p:nvSpPr>
            <p:cNvPr id="79893" name="Oval 30"/>
            <p:cNvSpPr>
              <a:spLocks noChangeArrowheads="1"/>
            </p:cNvSpPr>
            <p:nvPr/>
          </p:nvSpPr>
          <p:spPr bwMode="auto">
            <a:xfrm>
              <a:off x="6629400" y="499268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N</a:t>
              </a:r>
            </a:p>
          </p:txBody>
        </p:sp>
        <p:cxnSp>
          <p:nvCxnSpPr>
            <p:cNvPr id="79895" name="AutoShape 32"/>
            <p:cNvCxnSpPr>
              <a:cxnSpLocks noChangeShapeType="1"/>
              <a:stCxn id="79886" idx="4"/>
              <a:endCxn id="79893" idx="0"/>
            </p:cNvCxnSpPr>
            <p:nvPr/>
          </p:nvCxnSpPr>
          <p:spPr bwMode="auto">
            <a:xfrm flipH="1">
              <a:off x="6819900" y="4554538"/>
              <a:ext cx="3810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97" name="Text Box 34"/>
            <p:cNvSpPr txBox="1">
              <a:spLocks noChangeArrowheads="1"/>
            </p:cNvSpPr>
            <p:nvPr/>
          </p:nvSpPr>
          <p:spPr bwMode="auto">
            <a:xfrm>
              <a:off x="6858000" y="44481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900" name="Text Box 37"/>
            <p:cNvSpPr txBox="1">
              <a:spLocks noChangeArrowheads="1"/>
            </p:cNvSpPr>
            <p:nvPr/>
          </p:nvSpPr>
          <p:spPr bwMode="auto">
            <a:xfrm>
              <a:off x="7010400" y="5057775"/>
              <a:ext cx="363538" cy="276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10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95900" y="3732213"/>
            <a:ext cx="1143000" cy="822325"/>
            <a:chOff x="5295900" y="3732213"/>
            <a:chExt cx="1143000" cy="822325"/>
          </a:xfrm>
        </p:grpSpPr>
        <p:sp>
          <p:nvSpPr>
            <p:cNvPr id="79885" name="Oval 39"/>
            <p:cNvSpPr>
              <a:spLocks noChangeArrowheads="1"/>
            </p:cNvSpPr>
            <p:nvPr/>
          </p:nvSpPr>
          <p:spPr bwMode="auto">
            <a:xfrm>
              <a:off x="5410200" y="417353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F</a:t>
              </a:r>
            </a:p>
          </p:txBody>
        </p:sp>
        <p:cxnSp>
          <p:nvCxnSpPr>
            <p:cNvPr id="79887" name="AutoShape 41"/>
            <p:cNvCxnSpPr>
              <a:cxnSpLocks noChangeShapeType="1"/>
              <a:stCxn id="79907" idx="4"/>
              <a:endCxn id="79885" idx="0"/>
            </p:cNvCxnSpPr>
            <p:nvPr/>
          </p:nvCxnSpPr>
          <p:spPr bwMode="auto">
            <a:xfrm flipH="1">
              <a:off x="5600700" y="3762376"/>
              <a:ext cx="838200" cy="4111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89" name="Text Box 43"/>
            <p:cNvSpPr txBox="1">
              <a:spLocks noChangeArrowheads="1"/>
            </p:cNvSpPr>
            <p:nvPr/>
          </p:nvSpPr>
          <p:spPr bwMode="auto">
            <a:xfrm>
              <a:off x="5943600" y="37322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891" name="Text Box 45"/>
            <p:cNvSpPr txBox="1">
              <a:spLocks noChangeArrowheads="1"/>
            </p:cNvSpPr>
            <p:nvPr/>
          </p:nvSpPr>
          <p:spPr bwMode="auto">
            <a:xfrm>
              <a:off x="5295900" y="394176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5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38900" y="3762376"/>
            <a:ext cx="1028700" cy="792162"/>
            <a:chOff x="6438900" y="3762376"/>
            <a:chExt cx="1028700" cy="792162"/>
          </a:xfrm>
        </p:grpSpPr>
        <p:sp>
          <p:nvSpPr>
            <p:cNvPr id="79886" name="Oval 40"/>
            <p:cNvSpPr>
              <a:spLocks noChangeArrowheads="1"/>
            </p:cNvSpPr>
            <p:nvPr/>
          </p:nvSpPr>
          <p:spPr bwMode="auto">
            <a:xfrm>
              <a:off x="7010400" y="417353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G</a:t>
              </a:r>
            </a:p>
          </p:txBody>
        </p:sp>
        <p:cxnSp>
          <p:nvCxnSpPr>
            <p:cNvPr id="79888" name="AutoShape 42"/>
            <p:cNvCxnSpPr>
              <a:cxnSpLocks noChangeShapeType="1"/>
              <a:stCxn id="79907" idx="4"/>
              <a:endCxn id="79886" idx="0"/>
            </p:cNvCxnSpPr>
            <p:nvPr/>
          </p:nvCxnSpPr>
          <p:spPr bwMode="auto">
            <a:xfrm>
              <a:off x="6438900" y="3762376"/>
              <a:ext cx="762000" cy="411163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90" name="Text Box 44"/>
            <p:cNvSpPr txBox="1">
              <a:spLocks noChangeArrowheads="1"/>
            </p:cNvSpPr>
            <p:nvPr/>
          </p:nvSpPr>
          <p:spPr bwMode="auto">
            <a:xfrm>
              <a:off x="6781800" y="3762376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892" name="Text Box 46"/>
            <p:cNvSpPr txBox="1">
              <a:spLocks noChangeArrowheads="1"/>
            </p:cNvSpPr>
            <p:nvPr/>
          </p:nvSpPr>
          <p:spPr bwMode="auto">
            <a:xfrm>
              <a:off x="7391400" y="40370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4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52918" y="4433888"/>
            <a:ext cx="947782" cy="925512"/>
            <a:chOff x="4652918" y="4433888"/>
            <a:chExt cx="947782" cy="925512"/>
          </a:xfrm>
        </p:grpSpPr>
        <p:sp>
          <p:nvSpPr>
            <p:cNvPr id="52" name="Oval 15"/>
            <p:cNvSpPr>
              <a:spLocks noChangeArrowheads="1"/>
            </p:cNvSpPr>
            <p:nvPr/>
          </p:nvSpPr>
          <p:spPr bwMode="auto">
            <a:xfrm>
              <a:off x="4953000" y="4978400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L</a:t>
              </a:r>
            </a:p>
          </p:txBody>
        </p:sp>
        <p:cxnSp>
          <p:nvCxnSpPr>
            <p:cNvPr id="53" name="AutoShape 27"/>
            <p:cNvCxnSpPr>
              <a:cxnSpLocks noChangeShapeType="1"/>
              <a:endCxn id="52" idx="0"/>
            </p:cNvCxnSpPr>
            <p:nvPr/>
          </p:nvCxnSpPr>
          <p:spPr bwMode="auto">
            <a:xfrm flipH="1">
              <a:off x="5143500" y="4540250"/>
              <a:ext cx="4572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5" name="Text Box 72"/>
            <p:cNvSpPr txBox="1">
              <a:spLocks noChangeArrowheads="1"/>
            </p:cNvSpPr>
            <p:nvPr/>
          </p:nvSpPr>
          <p:spPr bwMode="auto">
            <a:xfrm>
              <a:off x="5181600" y="4433888"/>
              <a:ext cx="7620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652918" y="497567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8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600700" y="4433888"/>
            <a:ext cx="795382" cy="976312"/>
            <a:chOff x="5600700" y="4433888"/>
            <a:chExt cx="795382" cy="976312"/>
          </a:xfrm>
        </p:grpSpPr>
        <p:sp>
          <p:nvSpPr>
            <p:cNvPr id="51" name="Oval 14"/>
            <p:cNvSpPr>
              <a:spLocks noChangeArrowheads="1"/>
            </p:cNvSpPr>
            <p:nvPr/>
          </p:nvSpPr>
          <p:spPr bwMode="auto">
            <a:xfrm>
              <a:off x="5791200" y="4978400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M</a:t>
              </a:r>
            </a:p>
          </p:txBody>
        </p:sp>
        <p:cxnSp>
          <p:nvCxnSpPr>
            <p:cNvPr id="54" name="AutoShape 30"/>
            <p:cNvCxnSpPr>
              <a:cxnSpLocks noChangeShapeType="1"/>
              <a:endCxn id="51" idx="0"/>
            </p:cNvCxnSpPr>
            <p:nvPr/>
          </p:nvCxnSpPr>
          <p:spPr bwMode="auto">
            <a:xfrm>
              <a:off x="5600700" y="4540250"/>
              <a:ext cx="3810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6" name="Text Box 73"/>
            <p:cNvSpPr txBox="1">
              <a:spLocks noChangeArrowheads="1"/>
            </p:cNvSpPr>
            <p:nvPr/>
          </p:nvSpPr>
          <p:spPr bwMode="auto">
            <a:xfrm>
              <a:off x="5791200" y="4433888"/>
              <a:ext cx="7620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096000" y="5040868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9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800600" y="245624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800" y="2171700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F-limit=7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3">
                <a:extLst>
                  <a:ext uri="{FF2B5EF4-FFF2-40B4-BE49-F238E27FC236}">
                    <a16:creationId xmlns:a16="http://schemas.microsoft.com/office/drawing/2014/main" id="{48833A3C-01E5-4FA3-BA92-028C997BA7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روش تعمیق تکراری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</a:t>
                </a:r>
              </a:p>
            </p:txBody>
          </p:sp>
        </mc:Choice>
        <mc:Fallback xmlns="">
          <p:sp>
            <p:nvSpPr>
              <p:cNvPr id="58" name="Rectangle 3">
                <a:extLst>
                  <a:ext uri="{FF2B5EF4-FFF2-40B4-BE49-F238E27FC236}">
                    <a16:creationId xmlns:a16="http://schemas.microsoft.com/office/drawing/2014/main" id="{48833A3C-01E5-4FA3-BA92-028C997BA7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blipFill>
                <a:blip r:embed="rId3"/>
                <a:stretch>
                  <a:fillRect t="-9559" r="-1176" b="-161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Text Box 2">
            <a:extLst>
              <a:ext uri="{FF2B5EF4-FFF2-40B4-BE49-F238E27FC236}">
                <a16:creationId xmlns:a16="http://schemas.microsoft.com/office/drawing/2014/main" id="{2CD69657-65A4-4344-ADCA-04F91A08A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56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  <p:sp>
        <p:nvSpPr>
          <p:cNvPr id="79880" name="Oval 13"/>
          <p:cNvSpPr>
            <a:spLocks noChangeArrowheads="1"/>
          </p:cNvSpPr>
          <p:nvPr/>
        </p:nvSpPr>
        <p:spPr bwMode="auto">
          <a:xfrm>
            <a:off x="4572000" y="2665413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A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762500" y="3000375"/>
            <a:ext cx="1943100" cy="808038"/>
            <a:chOff x="4762500" y="3000375"/>
            <a:chExt cx="1943100" cy="808038"/>
          </a:xfrm>
        </p:grpSpPr>
        <p:sp>
          <p:nvSpPr>
            <p:cNvPr id="79907" name="Oval 16"/>
            <p:cNvSpPr>
              <a:spLocks noChangeArrowheads="1"/>
            </p:cNvSpPr>
            <p:nvPr/>
          </p:nvSpPr>
          <p:spPr bwMode="auto">
            <a:xfrm>
              <a:off x="6248400" y="3427413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C</a:t>
              </a:r>
            </a:p>
          </p:txBody>
        </p:sp>
        <p:cxnSp>
          <p:nvCxnSpPr>
            <p:cNvPr id="79909" name="AutoShape 18"/>
            <p:cNvCxnSpPr>
              <a:cxnSpLocks noChangeShapeType="1"/>
              <a:stCxn id="79880" idx="4"/>
              <a:endCxn id="79907" idx="0"/>
            </p:cNvCxnSpPr>
            <p:nvPr/>
          </p:nvCxnSpPr>
          <p:spPr bwMode="auto">
            <a:xfrm>
              <a:off x="4762500" y="3046413"/>
              <a:ext cx="167640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911" name="Text Box 20"/>
            <p:cNvSpPr txBox="1">
              <a:spLocks noChangeArrowheads="1"/>
            </p:cNvSpPr>
            <p:nvPr/>
          </p:nvSpPr>
          <p:spPr bwMode="auto">
            <a:xfrm>
              <a:off x="5638800" y="30003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913" name="Text Box 22"/>
            <p:cNvSpPr txBox="1">
              <a:spLocks noChangeArrowheads="1"/>
            </p:cNvSpPr>
            <p:nvPr/>
          </p:nvSpPr>
          <p:spPr bwMode="auto">
            <a:xfrm>
              <a:off x="6629400" y="31988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5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00900" y="4448175"/>
            <a:ext cx="647700" cy="925513"/>
            <a:chOff x="7200900" y="4448175"/>
            <a:chExt cx="647700" cy="925513"/>
          </a:xfrm>
        </p:grpSpPr>
        <p:sp>
          <p:nvSpPr>
            <p:cNvPr id="79894" name="Oval 31"/>
            <p:cNvSpPr>
              <a:spLocks noChangeArrowheads="1"/>
            </p:cNvSpPr>
            <p:nvPr/>
          </p:nvSpPr>
          <p:spPr bwMode="auto">
            <a:xfrm>
              <a:off x="7391400" y="499268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O</a:t>
              </a:r>
            </a:p>
          </p:txBody>
        </p:sp>
        <p:cxnSp>
          <p:nvCxnSpPr>
            <p:cNvPr id="79896" name="AutoShape 33"/>
            <p:cNvCxnSpPr>
              <a:cxnSpLocks noChangeShapeType="1"/>
              <a:stCxn id="79886" idx="4"/>
              <a:endCxn id="79894" idx="0"/>
            </p:cNvCxnSpPr>
            <p:nvPr/>
          </p:nvCxnSpPr>
          <p:spPr bwMode="auto">
            <a:xfrm>
              <a:off x="7200900" y="4554538"/>
              <a:ext cx="3810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98" name="Text Box 35"/>
            <p:cNvSpPr txBox="1">
              <a:spLocks noChangeArrowheads="1"/>
            </p:cNvSpPr>
            <p:nvPr/>
          </p:nvSpPr>
          <p:spPr bwMode="auto">
            <a:xfrm>
              <a:off x="7391400" y="44481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79899" name="Text Box 36"/>
            <p:cNvSpPr txBox="1">
              <a:spLocks noChangeArrowheads="1"/>
            </p:cNvSpPr>
            <p:nvPr/>
          </p:nvSpPr>
          <p:spPr bwMode="auto">
            <a:xfrm>
              <a:off x="7772400" y="48752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8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629400" y="4448175"/>
            <a:ext cx="744538" cy="925513"/>
            <a:chOff x="6629400" y="4448175"/>
            <a:chExt cx="744538" cy="925513"/>
          </a:xfrm>
        </p:grpSpPr>
        <p:sp>
          <p:nvSpPr>
            <p:cNvPr id="79893" name="Oval 30"/>
            <p:cNvSpPr>
              <a:spLocks noChangeArrowheads="1"/>
            </p:cNvSpPr>
            <p:nvPr/>
          </p:nvSpPr>
          <p:spPr bwMode="auto">
            <a:xfrm>
              <a:off x="6629400" y="499268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N</a:t>
              </a:r>
            </a:p>
          </p:txBody>
        </p:sp>
        <p:cxnSp>
          <p:nvCxnSpPr>
            <p:cNvPr id="79895" name="AutoShape 32"/>
            <p:cNvCxnSpPr>
              <a:cxnSpLocks noChangeShapeType="1"/>
              <a:stCxn id="79886" idx="4"/>
              <a:endCxn id="79893" idx="0"/>
            </p:cNvCxnSpPr>
            <p:nvPr/>
          </p:nvCxnSpPr>
          <p:spPr bwMode="auto">
            <a:xfrm flipH="1">
              <a:off x="6819900" y="4554538"/>
              <a:ext cx="3810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97" name="Text Box 34"/>
            <p:cNvSpPr txBox="1">
              <a:spLocks noChangeArrowheads="1"/>
            </p:cNvSpPr>
            <p:nvPr/>
          </p:nvSpPr>
          <p:spPr bwMode="auto">
            <a:xfrm>
              <a:off x="6858000" y="44481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900" name="Text Box 37"/>
            <p:cNvSpPr txBox="1">
              <a:spLocks noChangeArrowheads="1"/>
            </p:cNvSpPr>
            <p:nvPr/>
          </p:nvSpPr>
          <p:spPr bwMode="auto">
            <a:xfrm>
              <a:off x="7010400" y="5057775"/>
              <a:ext cx="363538" cy="276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10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95900" y="3732213"/>
            <a:ext cx="1143000" cy="822325"/>
            <a:chOff x="5295900" y="3732213"/>
            <a:chExt cx="1143000" cy="822325"/>
          </a:xfrm>
        </p:grpSpPr>
        <p:sp>
          <p:nvSpPr>
            <p:cNvPr id="79885" name="Oval 39"/>
            <p:cNvSpPr>
              <a:spLocks noChangeArrowheads="1"/>
            </p:cNvSpPr>
            <p:nvPr/>
          </p:nvSpPr>
          <p:spPr bwMode="auto">
            <a:xfrm>
              <a:off x="5410200" y="417353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F</a:t>
              </a:r>
            </a:p>
          </p:txBody>
        </p:sp>
        <p:cxnSp>
          <p:nvCxnSpPr>
            <p:cNvPr id="79887" name="AutoShape 41"/>
            <p:cNvCxnSpPr>
              <a:cxnSpLocks noChangeShapeType="1"/>
              <a:stCxn id="79907" idx="4"/>
              <a:endCxn id="79885" idx="0"/>
            </p:cNvCxnSpPr>
            <p:nvPr/>
          </p:nvCxnSpPr>
          <p:spPr bwMode="auto">
            <a:xfrm flipH="1">
              <a:off x="5600700" y="3808413"/>
              <a:ext cx="838200" cy="3651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89" name="Text Box 43"/>
            <p:cNvSpPr txBox="1">
              <a:spLocks noChangeArrowheads="1"/>
            </p:cNvSpPr>
            <p:nvPr/>
          </p:nvSpPr>
          <p:spPr bwMode="auto">
            <a:xfrm>
              <a:off x="5943600" y="37322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891" name="Text Box 45"/>
            <p:cNvSpPr txBox="1">
              <a:spLocks noChangeArrowheads="1"/>
            </p:cNvSpPr>
            <p:nvPr/>
          </p:nvSpPr>
          <p:spPr bwMode="auto">
            <a:xfrm>
              <a:off x="5295900" y="394176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5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38900" y="3762376"/>
            <a:ext cx="1028700" cy="792162"/>
            <a:chOff x="6438900" y="3762376"/>
            <a:chExt cx="1028700" cy="792162"/>
          </a:xfrm>
        </p:grpSpPr>
        <p:sp>
          <p:nvSpPr>
            <p:cNvPr id="79886" name="Oval 40"/>
            <p:cNvSpPr>
              <a:spLocks noChangeArrowheads="1"/>
            </p:cNvSpPr>
            <p:nvPr/>
          </p:nvSpPr>
          <p:spPr bwMode="auto">
            <a:xfrm>
              <a:off x="7010400" y="417353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G</a:t>
              </a:r>
            </a:p>
          </p:txBody>
        </p:sp>
        <p:cxnSp>
          <p:nvCxnSpPr>
            <p:cNvPr id="79888" name="AutoShape 42"/>
            <p:cNvCxnSpPr>
              <a:cxnSpLocks noChangeShapeType="1"/>
              <a:stCxn id="79907" idx="4"/>
              <a:endCxn id="79886" idx="0"/>
            </p:cNvCxnSpPr>
            <p:nvPr/>
          </p:nvCxnSpPr>
          <p:spPr bwMode="auto">
            <a:xfrm>
              <a:off x="6438900" y="3808413"/>
              <a:ext cx="762000" cy="3651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890" name="Text Box 44"/>
            <p:cNvSpPr txBox="1">
              <a:spLocks noChangeArrowheads="1"/>
            </p:cNvSpPr>
            <p:nvPr/>
          </p:nvSpPr>
          <p:spPr bwMode="auto">
            <a:xfrm>
              <a:off x="6781800" y="3762376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9892" name="Text Box 46"/>
            <p:cNvSpPr txBox="1">
              <a:spLocks noChangeArrowheads="1"/>
            </p:cNvSpPr>
            <p:nvPr/>
          </p:nvSpPr>
          <p:spPr bwMode="auto">
            <a:xfrm>
              <a:off x="7391400" y="40370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4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52918" y="4433888"/>
            <a:ext cx="947782" cy="925512"/>
            <a:chOff x="4652918" y="4433888"/>
            <a:chExt cx="947782" cy="925512"/>
          </a:xfrm>
        </p:grpSpPr>
        <p:sp>
          <p:nvSpPr>
            <p:cNvPr id="52" name="Oval 15"/>
            <p:cNvSpPr>
              <a:spLocks noChangeArrowheads="1"/>
            </p:cNvSpPr>
            <p:nvPr/>
          </p:nvSpPr>
          <p:spPr bwMode="auto">
            <a:xfrm>
              <a:off x="4953000" y="4978400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L</a:t>
              </a:r>
            </a:p>
          </p:txBody>
        </p:sp>
        <p:cxnSp>
          <p:nvCxnSpPr>
            <p:cNvPr id="53" name="AutoShape 27"/>
            <p:cNvCxnSpPr>
              <a:cxnSpLocks noChangeShapeType="1"/>
              <a:endCxn id="52" idx="0"/>
            </p:cNvCxnSpPr>
            <p:nvPr/>
          </p:nvCxnSpPr>
          <p:spPr bwMode="auto">
            <a:xfrm flipH="1">
              <a:off x="5143500" y="4540250"/>
              <a:ext cx="4572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5" name="Text Box 72"/>
            <p:cNvSpPr txBox="1">
              <a:spLocks noChangeArrowheads="1"/>
            </p:cNvSpPr>
            <p:nvPr/>
          </p:nvSpPr>
          <p:spPr bwMode="auto">
            <a:xfrm>
              <a:off x="5181600" y="4433888"/>
              <a:ext cx="7620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652918" y="497567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8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600700" y="4433888"/>
            <a:ext cx="795382" cy="976312"/>
            <a:chOff x="5600700" y="4433888"/>
            <a:chExt cx="795382" cy="976312"/>
          </a:xfrm>
        </p:grpSpPr>
        <p:sp>
          <p:nvSpPr>
            <p:cNvPr id="51" name="Oval 14"/>
            <p:cNvSpPr>
              <a:spLocks noChangeArrowheads="1"/>
            </p:cNvSpPr>
            <p:nvPr/>
          </p:nvSpPr>
          <p:spPr bwMode="auto">
            <a:xfrm>
              <a:off x="5791200" y="4978400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M</a:t>
              </a:r>
            </a:p>
          </p:txBody>
        </p:sp>
        <p:cxnSp>
          <p:nvCxnSpPr>
            <p:cNvPr id="54" name="AutoShape 30"/>
            <p:cNvCxnSpPr>
              <a:cxnSpLocks noChangeShapeType="1"/>
              <a:endCxn id="51" idx="0"/>
            </p:cNvCxnSpPr>
            <p:nvPr/>
          </p:nvCxnSpPr>
          <p:spPr bwMode="auto">
            <a:xfrm>
              <a:off x="5600700" y="4540250"/>
              <a:ext cx="3810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6" name="Text Box 73"/>
            <p:cNvSpPr txBox="1">
              <a:spLocks noChangeArrowheads="1"/>
            </p:cNvSpPr>
            <p:nvPr/>
          </p:nvSpPr>
          <p:spPr bwMode="auto">
            <a:xfrm>
              <a:off x="5791200" y="4433888"/>
              <a:ext cx="7620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096000" y="5040868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9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933700" y="3748088"/>
            <a:ext cx="1332706" cy="748229"/>
            <a:chOff x="2933700" y="3748088"/>
            <a:chExt cx="1332706" cy="748229"/>
          </a:xfrm>
        </p:grpSpPr>
        <p:sp>
          <p:nvSpPr>
            <p:cNvPr id="60" name="Oval 8"/>
            <p:cNvSpPr>
              <a:spLocks noChangeArrowheads="1"/>
            </p:cNvSpPr>
            <p:nvPr/>
          </p:nvSpPr>
          <p:spPr bwMode="auto">
            <a:xfrm>
              <a:off x="3657600" y="4159250"/>
              <a:ext cx="381000" cy="33706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E</a:t>
              </a:r>
            </a:p>
          </p:txBody>
        </p:sp>
        <p:cxnSp>
          <p:nvCxnSpPr>
            <p:cNvPr id="62" name="AutoShape 21"/>
            <p:cNvCxnSpPr>
              <a:cxnSpLocks noChangeShapeType="1"/>
              <a:endCxn id="60" idx="0"/>
            </p:cNvCxnSpPr>
            <p:nvPr/>
          </p:nvCxnSpPr>
          <p:spPr bwMode="auto">
            <a:xfrm>
              <a:off x="2933700" y="3794125"/>
              <a:ext cx="914400" cy="3651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4" name="Text Box 60"/>
            <p:cNvSpPr txBox="1">
              <a:spLocks noChangeArrowheads="1"/>
            </p:cNvSpPr>
            <p:nvPr/>
          </p:nvSpPr>
          <p:spPr bwMode="auto">
            <a:xfrm>
              <a:off x="3352800" y="3748088"/>
              <a:ext cx="7620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966324" y="412698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7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450159" y="3717925"/>
            <a:ext cx="1483541" cy="822325"/>
            <a:chOff x="1450159" y="3717925"/>
            <a:chExt cx="1483541" cy="822325"/>
          </a:xfrm>
        </p:grpSpPr>
        <p:sp>
          <p:nvSpPr>
            <p:cNvPr id="59" name="Oval 7"/>
            <p:cNvSpPr>
              <a:spLocks noChangeArrowheads="1"/>
            </p:cNvSpPr>
            <p:nvPr/>
          </p:nvSpPr>
          <p:spPr bwMode="auto">
            <a:xfrm>
              <a:off x="1752600" y="4159250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D</a:t>
              </a:r>
            </a:p>
          </p:txBody>
        </p:sp>
        <p:cxnSp>
          <p:nvCxnSpPr>
            <p:cNvPr id="61" name="AutoShape 20"/>
            <p:cNvCxnSpPr>
              <a:cxnSpLocks noChangeShapeType="1"/>
              <a:endCxn id="59" idx="0"/>
            </p:cNvCxnSpPr>
            <p:nvPr/>
          </p:nvCxnSpPr>
          <p:spPr bwMode="auto">
            <a:xfrm flipH="1">
              <a:off x="1943100" y="3794125"/>
              <a:ext cx="990600" cy="3651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3" name="Text Box 59"/>
            <p:cNvSpPr txBox="1">
              <a:spLocks noChangeArrowheads="1"/>
            </p:cNvSpPr>
            <p:nvPr/>
          </p:nvSpPr>
          <p:spPr bwMode="auto">
            <a:xfrm>
              <a:off x="2286000" y="371792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50159" y="413333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9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800600" y="245624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800" y="2171700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F-limit=8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2667000" y="3000375"/>
            <a:ext cx="2095500" cy="808038"/>
            <a:chOff x="2667000" y="3000375"/>
            <a:chExt cx="2095500" cy="808038"/>
          </a:xfrm>
        </p:grpSpPr>
        <p:sp>
          <p:nvSpPr>
            <p:cNvPr id="79906" name="Oval 15"/>
            <p:cNvSpPr>
              <a:spLocks noChangeArrowheads="1"/>
            </p:cNvSpPr>
            <p:nvPr/>
          </p:nvSpPr>
          <p:spPr bwMode="auto">
            <a:xfrm>
              <a:off x="2743200" y="3427413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B</a:t>
              </a:r>
            </a:p>
          </p:txBody>
        </p:sp>
        <p:cxnSp>
          <p:nvCxnSpPr>
            <p:cNvPr id="79908" name="AutoShape 17"/>
            <p:cNvCxnSpPr>
              <a:cxnSpLocks noChangeShapeType="1"/>
              <a:stCxn id="79880" idx="4"/>
              <a:endCxn id="79906" idx="0"/>
            </p:cNvCxnSpPr>
            <p:nvPr/>
          </p:nvCxnSpPr>
          <p:spPr bwMode="auto">
            <a:xfrm flipH="1">
              <a:off x="2933700" y="3046413"/>
              <a:ext cx="182880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910" name="Text Box 19"/>
            <p:cNvSpPr txBox="1">
              <a:spLocks noChangeArrowheads="1"/>
            </p:cNvSpPr>
            <p:nvPr/>
          </p:nvSpPr>
          <p:spPr bwMode="auto">
            <a:xfrm>
              <a:off x="3657600" y="30003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79912" name="Text Box 21"/>
            <p:cNvSpPr txBox="1">
              <a:spLocks noChangeArrowheads="1"/>
            </p:cNvSpPr>
            <p:nvPr/>
          </p:nvSpPr>
          <p:spPr bwMode="auto">
            <a:xfrm>
              <a:off x="2667000" y="32750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6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3">
                <a:extLst>
                  <a:ext uri="{FF2B5EF4-FFF2-40B4-BE49-F238E27FC236}">
                    <a16:creationId xmlns:a16="http://schemas.microsoft.com/office/drawing/2014/main" id="{4AF2A099-C965-4F20-8404-E9EAACF3E8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روش تعمیق تکراری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</a:t>
                </a:r>
              </a:p>
            </p:txBody>
          </p:sp>
        </mc:Choice>
        <mc:Fallback xmlns="">
          <p:sp>
            <p:nvSpPr>
              <p:cNvPr id="65" name="Rectangle 3">
                <a:extLst>
                  <a:ext uri="{FF2B5EF4-FFF2-40B4-BE49-F238E27FC236}">
                    <a16:creationId xmlns:a16="http://schemas.microsoft.com/office/drawing/2014/main" id="{4AF2A099-C965-4F20-8404-E9EAACF3E8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blipFill>
                <a:blip r:embed="rId3"/>
                <a:stretch>
                  <a:fillRect t="-9559" r="-1176" b="-161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 Box 2">
            <a:extLst>
              <a:ext uri="{FF2B5EF4-FFF2-40B4-BE49-F238E27FC236}">
                <a16:creationId xmlns:a16="http://schemas.microsoft.com/office/drawing/2014/main" id="{9EE83F17-14F1-49AC-BB12-90ACA4C03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02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6F15528-21DE-4FAA-801E-634DDDAF4B2B}" type="slidenum">
              <a:rPr lang="en-US" smtClean="0"/>
              <a:pPr>
                <a:defRPr/>
              </a:pPr>
              <a:t>52</a:t>
            </a:fld>
            <a:endParaRPr lang="en-US" dirty="0"/>
          </a:p>
        </p:txBody>
      </p:sp>
      <p:sp>
        <p:nvSpPr>
          <p:cNvPr id="79880" name="Oval 13"/>
          <p:cNvSpPr>
            <a:spLocks noChangeArrowheads="1"/>
          </p:cNvSpPr>
          <p:nvPr/>
        </p:nvSpPr>
        <p:spPr bwMode="auto">
          <a:xfrm>
            <a:off x="4572000" y="2665413"/>
            <a:ext cx="381000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 dirty="0">
                <a:cs typeface="Arial" pitchFamily="34" charset="0"/>
              </a:rPr>
              <a:t>A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667000" y="3000375"/>
            <a:ext cx="2095500" cy="808038"/>
            <a:chOff x="2667000" y="3000375"/>
            <a:chExt cx="2095500" cy="808038"/>
          </a:xfrm>
        </p:grpSpPr>
        <p:sp>
          <p:nvSpPr>
            <p:cNvPr id="79906" name="Oval 15"/>
            <p:cNvSpPr>
              <a:spLocks noChangeArrowheads="1"/>
            </p:cNvSpPr>
            <p:nvPr/>
          </p:nvSpPr>
          <p:spPr bwMode="auto">
            <a:xfrm>
              <a:off x="2743200" y="3427413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B</a:t>
              </a:r>
            </a:p>
          </p:txBody>
        </p:sp>
        <p:cxnSp>
          <p:nvCxnSpPr>
            <p:cNvPr id="79908" name="AutoShape 17"/>
            <p:cNvCxnSpPr>
              <a:cxnSpLocks noChangeShapeType="1"/>
              <a:stCxn id="79880" idx="4"/>
              <a:endCxn id="79906" idx="0"/>
            </p:cNvCxnSpPr>
            <p:nvPr/>
          </p:nvCxnSpPr>
          <p:spPr bwMode="auto">
            <a:xfrm flipH="1">
              <a:off x="2933700" y="3046413"/>
              <a:ext cx="1828800" cy="3810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910" name="Text Box 19"/>
            <p:cNvSpPr txBox="1">
              <a:spLocks noChangeArrowheads="1"/>
            </p:cNvSpPr>
            <p:nvPr/>
          </p:nvSpPr>
          <p:spPr bwMode="auto">
            <a:xfrm>
              <a:off x="3657600" y="3000375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79912" name="Text Box 21"/>
            <p:cNvSpPr txBox="1">
              <a:spLocks noChangeArrowheads="1"/>
            </p:cNvSpPr>
            <p:nvPr/>
          </p:nvSpPr>
          <p:spPr bwMode="auto">
            <a:xfrm>
              <a:off x="2667000" y="3275013"/>
              <a:ext cx="762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2B5DD9"/>
                  </a:solidFill>
                  <a:cs typeface="Arial" pitchFamily="34" charset="0"/>
                </a:rPr>
                <a:t>6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933700" y="3748088"/>
            <a:ext cx="1332706" cy="792162"/>
            <a:chOff x="2933700" y="3748088"/>
            <a:chExt cx="1332706" cy="792162"/>
          </a:xfrm>
        </p:grpSpPr>
        <p:sp>
          <p:nvSpPr>
            <p:cNvPr id="60" name="Oval 8"/>
            <p:cNvSpPr>
              <a:spLocks noChangeArrowheads="1"/>
            </p:cNvSpPr>
            <p:nvPr/>
          </p:nvSpPr>
          <p:spPr bwMode="auto">
            <a:xfrm>
              <a:off x="3657600" y="4159250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E</a:t>
              </a:r>
            </a:p>
          </p:txBody>
        </p:sp>
        <p:cxnSp>
          <p:nvCxnSpPr>
            <p:cNvPr id="62" name="AutoShape 21"/>
            <p:cNvCxnSpPr>
              <a:cxnSpLocks noChangeShapeType="1"/>
              <a:endCxn id="60" idx="0"/>
            </p:cNvCxnSpPr>
            <p:nvPr/>
          </p:nvCxnSpPr>
          <p:spPr bwMode="auto">
            <a:xfrm>
              <a:off x="2933700" y="3794125"/>
              <a:ext cx="914400" cy="36512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4" name="Text Box 60"/>
            <p:cNvSpPr txBox="1">
              <a:spLocks noChangeArrowheads="1"/>
            </p:cNvSpPr>
            <p:nvPr/>
          </p:nvSpPr>
          <p:spPr bwMode="auto">
            <a:xfrm>
              <a:off x="3352800" y="3748088"/>
              <a:ext cx="7620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966324" y="412698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7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450158" y="3737195"/>
            <a:ext cx="1483542" cy="803055"/>
            <a:chOff x="1450158" y="3737195"/>
            <a:chExt cx="1483542" cy="803055"/>
          </a:xfrm>
        </p:grpSpPr>
        <p:sp>
          <p:nvSpPr>
            <p:cNvPr id="59" name="Oval 7"/>
            <p:cNvSpPr>
              <a:spLocks noChangeArrowheads="1"/>
            </p:cNvSpPr>
            <p:nvPr/>
          </p:nvSpPr>
          <p:spPr bwMode="auto">
            <a:xfrm>
              <a:off x="1752599" y="4185984"/>
              <a:ext cx="383995" cy="35426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D</a:t>
              </a:r>
            </a:p>
          </p:txBody>
        </p:sp>
        <p:cxnSp>
          <p:nvCxnSpPr>
            <p:cNvPr id="61" name="AutoShape 20"/>
            <p:cNvCxnSpPr>
              <a:cxnSpLocks noChangeShapeType="1"/>
              <a:endCxn id="59" idx="0"/>
            </p:cNvCxnSpPr>
            <p:nvPr/>
          </p:nvCxnSpPr>
          <p:spPr bwMode="auto">
            <a:xfrm flipH="1">
              <a:off x="1944597" y="3794125"/>
              <a:ext cx="989103" cy="39185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3" name="Text Box 59"/>
            <p:cNvSpPr txBox="1">
              <a:spLocks noChangeArrowheads="1"/>
            </p:cNvSpPr>
            <p:nvPr/>
          </p:nvSpPr>
          <p:spPr bwMode="auto">
            <a:xfrm>
              <a:off x="2285999" y="3737195"/>
              <a:ext cx="76799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50158" y="4159249"/>
              <a:ext cx="302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9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848100" y="4433888"/>
            <a:ext cx="756557" cy="925512"/>
            <a:chOff x="3848100" y="4433888"/>
            <a:chExt cx="756557" cy="925512"/>
          </a:xfrm>
        </p:grpSpPr>
        <p:sp>
          <p:nvSpPr>
            <p:cNvPr id="84" name="Oval 13"/>
            <p:cNvSpPr>
              <a:spLocks noChangeArrowheads="1"/>
            </p:cNvSpPr>
            <p:nvPr/>
          </p:nvSpPr>
          <p:spPr bwMode="auto">
            <a:xfrm>
              <a:off x="3962400" y="4978400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K</a:t>
              </a:r>
            </a:p>
          </p:txBody>
        </p:sp>
        <p:cxnSp>
          <p:nvCxnSpPr>
            <p:cNvPr id="85" name="AutoShape 26"/>
            <p:cNvCxnSpPr>
              <a:cxnSpLocks noChangeShapeType="1"/>
              <a:endCxn id="84" idx="0"/>
            </p:cNvCxnSpPr>
            <p:nvPr/>
          </p:nvCxnSpPr>
          <p:spPr bwMode="auto">
            <a:xfrm>
              <a:off x="3848100" y="4540250"/>
              <a:ext cx="304800" cy="43815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9" name="Text Box 64"/>
            <p:cNvSpPr txBox="1">
              <a:spLocks noChangeArrowheads="1"/>
            </p:cNvSpPr>
            <p:nvPr/>
          </p:nvSpPr>
          <p:spPr bwMode="auto">
            <a:xfrm>
              <a:off x="4038600" y="4433888"/>
              <a:ext cx="7620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304575" y="497567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0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974159" y="4433888"/>
            <a:ext cx="873941" cy="928358"/>
            <a:chOff x="2974159" y="4433888"/>
            <a:chExt cx="873941" cy="928358"/>
          </a:xfrm>
        </p:grpSpPr>
        <p:sp>
          <p:nvSpPr>
            <p:cNvPr id="86" name="Oval 35"/>
            <p:cNvSpPr>
              <a:spLocks noChangeArrowheads="1"/>
            </p:cNvSpPr>
            <p:nvPr/>
          </p:nvSpPr>
          <p:spPr bwMode="auto">
            <a:xfrm>
              <a:off x="3200400" y="4967288"/>
              <a:ext cx="381000" cy="381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sz="1600" b="1" dirty="0">
                  <a:cs typeface="Arial" pitchFamily="34" charset="0"/>
                </a:rPr>
                <a:t>J</a:t>
              </a:r>
            </a:p>
          </p:txBody>
        </p:sp>
        <p:cxnSp>
          <p:nvCxnSpPr>
            <p:cNvPr id="87" name="AutoShape 45"/>
            <p:cNvCxnSpPr>
              <a:cxnSpLocks noChangeShapeType="1"/>
              <a:endCxn id="86" idx="0"/>
            </p:cNvCxnSpPr>
            <p:nvPr/>
          </p:nvCxnSpPr>
          <p:spPr bwMode="auto">
            <a:xfrm flipH="1">
              <a:off x="3390900" y="4540250"/>
              <a:ext cx="457200" cy="4270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8" name="Text Box 63"/>
            <p:cNvSpPr txBox="1">
              <a:spLocks noChangeArrowheads="1"/>
            </p:cNvSpPr>
            <p:nvPr/>
          </p:nvSpPr>
          <p:spPr bwMode="auto">
            <a:xfrm>
              <a:off x="3429000" y="4433888"/>
              <a:ext cx="76200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Times New Roman" pitchFamily="18" charset="0"/>
                </a:defRPr>
              </a:lvl9pPr>
            </a:lstStyle>
            <a:p>
              <a:pPr eaLnBrk="1" hangingPunct="1"/>
              <a:r>
                <a:rPr lang="en-US" b="1" dirty="0">
                  <a:solidFill>
                    <a:srgbClr val="FF0000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74159" y="4992914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</a:rPr>
                <a:t>8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800600" y="245624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800" y="2171700"/>
            <a:ext cx="122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F-limit=10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">
                <a:extLst>
                  <a:ext uri="{FF2B5EF4-FFF2-40B4-BE49-F238E27FC236}">
                    <a16:creationId xmlns:a16="http://schemas.microsoft.com/office/drawing/2014/main" id="{16469FF2-A417-4434-A1D8-290B020D36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روش تعمیق تکراری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𝑨</m:t>
                        </m:r>
                      </m:e>
                      <m:sup>
                        <m:r>
                          <a:rPr lang="en-US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 </a:t>
                </a:r>
                <a:r>
                  <a:rPr lang="en-US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مثال:</a:t>
                </a:r>
              </a:p>
            </p:txBody>
          </p:sp>
        </mc:Choice>
        <mc:Fallback xmlns="">
          <p:sp>
            <p:nvSpPr>
              <p:cNvPr id="34" name="Rectangle 3">
                <a:extLst>
                  <a:ext uri="{FF2B5EF4-FFF2-40B4-BE49-F238E27FC236}">
                    <a16:creationId xmlns:a16="http://schemas.microsoft.com/office/drawing/2014/main" id="{16469FF2-A417-4434-A1D8-290B020D36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8218" y="1674465"/>
                <a:ext cx="7777163" cy="830997"/>
              </a:xfrm>
              <a:prstGeom prst="rect">
                <a:avLst/>
              </a:prstGeom>
              <a:blipFill>
                <a:blip r:embed="rId3"/>
                <a:stretch>
                  <a:fillRect t="-9559" r="-1176" b="-161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 Box 2">
            <a:extLst>
              <a:ext uri="{FF2B5EF4-FFF2-40B4-BE49-F238E27FC236}">
                <a16:creationId xmlns:a16="http://schemas.microsoft.com/office/drawing/2014/main" id="{D22EAD89-FD70-4745-9B8F-5D04A7A8F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10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: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183E54-B3CC-42B5-85DC-C2E8190F8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54389"/>
            <a:ext cx="77343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512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618786-EC53-432B-A9F8-FDB02FEA7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59" y="2336800"/>
            <a:ext cx="8777193" cy="459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382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6CD183-FB5A-4BFA-A5E8-59D70C283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5" y="2362200"/>
            <a:ext cx="9075085" cy="449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293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6C4865-64FC-496D-BB89-89531DF0B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23" y="2362200"/>
            <a:ext cx="8878064" cy="449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5450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80D1B4-857E-42DE-BC04-8DE81ADF3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93" y="2362200"/>
            <a:ext cx="9000959" cy="449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9313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AE0684-13D2-4E3C-A29E-F770C86D0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2" y="2410239"/>
            <a:ext cx="8813488" cy="452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3884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59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87E88B-FEB6-4DDE-A98B-D464A99F4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2" y="2152156"/>
            <a:ext cx="8813488" cy="470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973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914400" y="1645915"/>
            <a:ext cx="7873377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توابع هيوریستيک:</a:t>
            </a:r>
          </a:p>
          <a:p>
            <a:pPr marL="860425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یک تابع که فاصله هر حالت را تا هدف تخمين می زند.</a:t>
            </a:r>
          </a:p>
          <a:p>
            <a:pPr marL="860425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وابسته به مسئله است.</a:t>
            </a:r>
          </a:p>
          <a:p>
            <a:pPr marL="860425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مثال: فاصله منهتن و فاصله اقليدسی در مسائل مسيریابی</a:t>
            </a:r>
            <a:endParaRPr lang="en-US" sz="2500" dirty="0">
              <a:cs typeface="B Nazanin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60F203-465F-4DB1-AD0A-691325124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733800"/>
            <a:ext cx="54292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41518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EDC640-2D20-44CB-A251-FA86E6CD5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8" y="2209800"/>
            <a:ext cx="9096692" cy="464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4867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8038FB-B13A-48DA-BA66-37FE7CE7D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3" y="2168072"/>
            <a:ext cx="8813488" cy="468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9859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70DF5A-28A1-40F3-82D1-A565EFF80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75" y="2362200"/>
            <a:ext cx="8818344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424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89B813-7DA7-4DCF-ABAE-57E292A90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704" y="2286000"/>
            <a:ext cx="9185117" cy="457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002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 بهترین بازگشتی: مثال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9303A2-63F5-4BB0-ABC6-7907E72DA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2346949"/>
            <a:ext cx="8898194" cy="451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7710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813488" cy="4524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اول بهترین بازگشتی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پيچيدگی زمانی: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𝑅𝐵𝐹𝑆</m:t>
                    </m:r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کمی کاراتر از </a:t>
                </a:r>
                <a14:m>
                  <m:oMath xmlns:m="http://schemas.openxmlformats.org/officeDocument/2006/math">
                    <m:r>
                      <a:rPr lang="en-US" sz="2400" b="0" i="0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I</m:t>
                    </m:r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𝐷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است.</a:t>
                </a: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هنوز گسترش تکراری گره‌ها وجود دارد</a:t>
                </a:r>
              </a:p>
              <a:p>
                <a:pPr marL="395288" algn="r" rtl="1"/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پيچيدگی حافظه: خطی</a:t>
                </a:r>
              </a:p>
              <a:p>
                <a:pPr marL="398463" algn="r" rtl="1"/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تعيين پيچیدگی زمانی مشکل است.</a:t>
                </a:r>
              </a:p>
              <a:p>
                <a:pPr marL="738188" indent="-280988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به دقت تابع هيوریستيک و ميزان تغيير بهترین مسير در اثر بسط گره‌ها بستگی دارد.</a:t>
                </a:r>
              </a:p>
              <a:p>
                <a:pPr marL="738188" indent="-280988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مانند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I</m:t>
                    </m:r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𝐷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در معرض افزایش نمایی پيچيدگی زمانی قرار دارد.</a:t>
                </a:r>
              </a:p>
              <a:p>
                <a:pPr marL="457200" algn="r" rtl="1"/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𝑅𝐵𝐹𝑆</m:t>
                    </m:r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و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I</m:t>
                    </m:r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𝐷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هر دو از ميزان بسيار کم حافظه رنج می‌برند.</a:t>
                </a: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با اینکه حافظه زیادی وجود دارد، نمی‌توانند از آن استفاده کنند.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813488" cy="4524315"/>
              </a:xfrm>
              <a:prstGeom prst="rect">
                <a:avLst/>
              </a:prstGeom>
              <a:blipFill>
                <a:blip r:embed="rId2"/>
                <a:stretch>
                  <a:fillRect t="-1752" r="-968" b="-202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12896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1600200"/>
                <a:ext cx="8813488" cy="48936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𝑆𝑀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b="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  <m:r>
                      <a:rPr lang="en-US" sz="2400" b="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endParaRPr lang="fa-IR" sz="2400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ایده: استفاده از کل حافظه موجود!</a:t>
                </a: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گسترش بهترین گره برگی تا زمانی که حافظه پر نشده است.</a:t>
                </a:r>
              </a:p>
              <a:p>
                <a:pPr marL="796925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حذف بدترین گره برگی در صورت پر بودن حافظه و سپس گسترش بهترین گره برگی</a:t>
                </a:r>
              </a:p>
              <a:p>
                <a:pPr marL="454025" algn="r" rtl="1"/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اگر هزینه تمام برگ ها برابر باشند چه می شود؟</a:t>
                </a:r>
              </a:p>
              <a:p>
                <a:pPr marL="855663" indent="-339725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ممکن است یک گره هم برای گسترش و هم برای حذف انتخاب شود.</a:t>
                </a:r>
              </a:p>
              <a:p>
                <a:pPr marL="855663" indent="-339725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گسترش: بهترین گره برگی که از همه جدیدتر است.</a:t>
                </a:r>
              </a:p>
              <a:p>
                <a:pPr marL="855663" indent="-339725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حذف: بدترین گره برگی که از همه قدیمی‌تر است.</a:t>
                </a:r>
              </a:p>
              <a:p>
                <a:pPr marL="855663" indent="-339725" algn="r" rtl="1">
                  <a:buFont typeface="Courier New" panose="02070309020205020404" pitchFamily="49" charset="0"/>
                  <a:buChar char="o"/>
                </a:pPr>
                <a:endParaRPr lang="fa-IR" sz="24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کامل بودن و بهينگی:</a:t>
                </a:r>
              </a:p>
              <a:p>
                <a:pPr marL="855663" indent="-339725" algn="r" rtl="1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𝑆𝑀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کامل است اگر حداقل یک راه‌حل قابل دستيابی وجود داشته باشد.</a:t>
                </a:r>
              </a:p>
              <a:p>
                <a:pPr marL="855663" indent="-339725" algn="r" rtl="1">
                  <a:buFont typeface="Courier New" panose="02070309020205020404" pitchFamily="49" charset="0"/>
                  <a:buChar char="o"/>
                </a:pPr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𝑆𝑀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400" b="1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بهينه است اگر راه حل بهينه قابل دستيابی باشد.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600200"/>
                <a:ext cx="8813488" cy="4893647"/>
              </a:xfrm>
              <a:prstGeom prst="rect">
                <a:avLst/>
              </a:prstGeom>
              <a:blipFill>
                <a:blip r:embed="rId2"/>
                <a:stretch>
                  <a:fillRect l="-830" t="-623" r="-1037" b="-224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42620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1600200"/>
            <a:ext cx="88134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ابداع توابع هیوریستیک: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حل مسائل سخت به صورت بهينه، بستگی به وجود توابع هيوریستيک قابل قبول دارد.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روش راحت سازی:</a:t>
            </a:r>
          </a:p>
          <a:p>
            <a:pPr marL="855663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در اغلب موارد، توابع هيوریستيک با حل کردن مسائل راحت شده به دست می‌آیند.</a:t>
            </a:r>
          </a:p>
          <a:p>
            <a:pPr marL="855663" indent="-342900" algn="r" rtl="1">
              <a:buFont typeface="Courier New" panose="02070309020205020404" pitchFamily="49" charset="0"/>
              <a:buChar char="o"/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مسئله راحت شده: </a:t>
            </a:r>
            <a:r>
              <a:rPr lang="fa-IR" sz="2400" dirty="0">
                <a:cs typeface="B Nazanin" panose="00000400000000000000" pitchFamily="2" charset="-78"/>
              </a:rPr>
              <a:t>نسخه‌ای از مسئله اصلی که در آن یک یا چند محدودیت حذف شده‌اند.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99625C-185C-4BF9-BDC9-48275D897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4032849"/>
            <a:ext cx="4351715" cy="19389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A8B058-22AF-4D8D-B10D-385D81566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032849"/>
            <a:ext cx="3358835" cy="193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672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4493342"/>
            <a:ext cx="88134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حالت‌ها: هر چيدمان از ۸ کاشی بر روی صفحه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تعداد حالت ها: ! ۹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اعمال: حرکت دادن یک کاشی به یک خانه مجاور و خالی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هزینه: یک به ازای هر عمل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3CBB4F-9B74-47CA-8F92-7853A4006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035279"/>
            <a:ext cx="7219950" cy="2143125"/>
          </a:xfrm>
          <a:prstGeom prst="rect">
            <a:avLst/>
          </a:prstGeom>
        </p:spPr>
      </p:pic>
      <p:sp>
        <p:nvSpPr>
          <p:cNvPr id="9" name="Text Box 5">
            <a:extLst>
              <a:ext uri="{FF2B5EF4-FFF2-40B4-BE49-F238E27FC236}">
                <a16:creationId xmlns:a16="http://schemas.microsoft.com/office/drawing/2014/main" id="{62DA05B7-0348-4F12-B029-6F364C09CF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6688" y="1573614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ابداع توابع هیوریستیک: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346473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69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2090172"/>
                <a:ext cx="8813488" cy="26776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محدودیت‌ها. (برای حرکت دادن یک کاشی از خانه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𝐴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به خانه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𝐵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b="1" dirty="0">
                    <a:cs typeface="B Nazanin" panose="00000400000000000000" pitchFamily="2" charset="-78"/>
                  </a:rPr>
                  <a:t>)</a:t>
                </a:r>
                <a:endParaRPr lang="en-US" sz="2400" dirty="0">
                  <a:cs typeface="B Nazanin" panose="00000400000000000000" pitchFamily="2" charset="-78"/>
                </a:endParaRPr>
              </a:p>
              <a:p>
                <a:pPr marL="855663" indent="-514350" algn="r" rtl="1">
                  <a:buFont typeface="+mj-lt"/>
                  <a:buAutoNum type="romanUcPeriod"/>
                </a:pPr>
                <a:r>
                  <a:rPr lang="fa-IR" sz="2400" dirty="0">
                    <a:cs typeface="B Nazanin" panose="00000400000000000000" pitchFamily="2" charset="-78"/>
                  </a:rPr>
                  <a:t>خانه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𝐵</m:t>
                    </m:r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 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باید خالی باشد.</a:t>
                </a:r>
              </a:p>
              <a:p>
                <a:pPr marL="855663" indent="-514350" algn="r" rtl="1">
                  <a:buFont typeface="+mj-lt"/>
                  <a:buAutoNum type="romanUcPeriod"/>
                </a:pPr>
                <a:r>
                  <a:rPr lang="fa-IR" sz="2400" dirty="0">
                    <a:cs typeface="B Nazanin" panose="00000400000000000000" pitchFamily="2" charset="-78"/>
                  </a:rPr>
                  <a:t>خانه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𝐵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باید همسایه خانه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𝐴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باشد.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cs typeface="B Nazanin" panose="00000400000000000000" pitchFamily="2" charset="-78"/>
                  </a:rPr>
                  <a:t>مسائل راحت شده:</a:t>
                </a:r>
              </a:p>
              <a:p>
                <a:pPr marL="796925" indent="-280988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نسخه ۱ . هر دو محدودیت حذف شوند.</a:t>
                </a:r>
              </a:p>
              <a:p>
                <a:pPr marL="796925" indent="-280988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نسخه 2 . محدودیت </a:t>
                </a:r>
                <a:r>
                  <a:rPr lang="en-US" sz="2400" b="1" dirty="0">
                    <a:cs typeface="B Nazanin" panose="00000400000000000000" pitchFamily="2" charset="-78"/>
                  </a:rPr>
                  <a:t>I </a:t>
                </a:r>
                <a:r>
                  <a:rPr lang="fa-IR" sz="2400" dirty="0">
                    <a:cs typeface="B Nazanin" panose="00000400000000000000" pitchFamily="2" charset="-78"/>
                  </a:rPr>
                  <a:t>حذف شود.</a:t>
                </a:r>
              </a:p>
              <a:p>
                <a:pPr marL="796925" indent="-280988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نسخه ۳ . محدودیت </a:t>
                </a:r>
                <a:r>
                  <a:rPr lang="en-US" sz="2400" b="1" dirty="0">
                    <a:cs typeface="B Nazanin" panose="00000400000000000000" pitchFamily="2" charset="-78"/>
                  </a:rPr>
                  <a:t>II </a:t>
                </a:r>
                <a:r>
                  <a:rPr lang="fa-IR" sz="2400" dirty="0">
                    <a:cs typeface="B Nazanin" panose="00000400000000000000" pitchFamily="2" charset="-78"/>
                  </a:rPr>
                  <a:t>حذف شود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2090172"/>
                <a:ext cx="8813488" cy="2677656"/>
              </a:xfrm>
              <a:prstGeom prst="rect">
                <a:avLst/>
              </a:prstGeom>
              <a:blipFill>
                <a:blip r:embed="rId2"/>
                <a:stretch>
                  <a:fillRect t="-2278" r="-968" b="-501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245BEB11-78A3-473F-8A0A-3A1D07E57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35" y="2687181"/>
            <a:ext cx="3495675" cy="1895475"/>
          </a:xfrm>
          <a:prstGeom prst="rect">
            <a:avLst/>
          </a:prstGeom>
        </p:spPr>
      </p:pic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ابداع توابع هیوریستیک: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906487-B05D-4527-B081-F790B8F92771}"/>
              </a:ext>
            </a:extLst>
          </p:cNvPr>
          <p:cNvSpPr/>
          <p:nvPr/>
        </p:nvSpPr>
        <p:spPr>
          <a:xfrm>
            <a:off x="0" y="5145095"/>
            <a:ext cx="8813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39639E"/>
                </a:solidFill>
                <a:cs typeface="B Nazanin" panose="00000400000000000000" pitchFamily="2" charset="-78"/>
              </a:rPr>
              <a:t>نکته اصلی: </a:t>
            </a: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هزینه دقيق یک مسئله راحت شده را می توان به عنوان تخمينی از هزینه واقعی مسئله اصلی در نظر گرفت.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4822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914400" y="1645915"/>
            <a:ext cx="7873377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توابع هيوریستيک: مثال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3506E6-C305-47A0-8883-2916C19B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7" y="2278779"/>
            <a:ext cx="87439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149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ابداع توابع هیوریستیک: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راحت‌سازی 1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DD3748-626A-4FAE-A5C6-E67630BD5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80" y="2292055"/>
            <a:ext cx="9144000" cy="373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7588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ابداع توابع هیوریستیک:</a:t>
            </a:r>
            <a:r>
              <a:rPr lang="en-US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راحت‌سازی 2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CB5C62-3021-4FF4-B6B1-F73B1A74A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290" y="2268173"/>
            <a:ext cx="9144000" cy="384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7651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معمای 8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F43B5B-2080-4F9E-9082-A3EE8092FC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2960" y="2043266"/>
            <a:ext cx="3848100" cy="38004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ADF400-0BD7-4FC0-9D34-0B82D4F24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290" y="1128666"/>
            <a:ext cx="5687219" cy="562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99824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معمای 8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0D23A3-9541-455E-A598-D606E6BB8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062" y="2167007"/>
            <a:ext cx="3800475" cy="3657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61FAFF-9ACD-43F5-8C9C-6F635E623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6" y="1271310"/>
            <a:ext cx="5353720" cy="538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09727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2090172"/>
            <a:ext cx="8813488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سوال: </a:t>
            </a:r>
            <a:r>
              <a:rPr lang="fa-IR" sz="2400" dirty="0">
                <a:cs typeface="B Nazanin" panose="00000400000000000000" pitchFamily="2" charset="-78"/>
              </a:rPr>
              <a:t>آیا می‌توان از </a:t>
            </a:r>
            <a:r>
              <a:rPr lang="fa-IR" sz="2400" u="sng" dirty="0">
                <a:cs typeface="B Nazanin" panose="00000400000000000000" pitchFamily="2" charset="-78"/>
              </a:rPr>
              <a:t>هزینه واقعی </a:t>
            </a:r>
            <a:r>
              <a:rPr lang="fa-IR" sz="2400" dirty="0">
                <a:cs typeface="B Nazanin" panose="00000400000000000000" pitchFamily="2" charset="-78"/>
              </a:rPr>
              <a:t>به عنوان یک هيوریستيک استفاده نمود؟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آیا این هيوریستيک قابل قبول است؟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آیا این هيوریستيک باعث صرفه‌جویی در تعداد گره های توليد شده می شود؟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مشکل استفاده از این هيوریستيک چيست؟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توجه: در ابداع توابع هيوریستيک، مسئله اصلی برقراری یک توازن مناسب ميان کيفيت تابع هيوریستيک و هزینه محاسبه آن به ازای هر گره است.</a:t>
            </a:r>
          </a:p>
          <a:p>
            <a:pPr marL="69373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هيوریستيک‌های دقيقتر تعداد گره‎های کمتری توليد می‌کنند، اما محاسبه آنها معمولا به زمان بيشتری نياز دارد.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راحت‌سازی: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564468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2090172"/>
                <a:ext cx="8813488" cy="27132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پرسش: </a:t>
                </a:r>
                <a:r>
                  <a:rPr lang="fa-IR" sz="2400" dirty="0">
                    <a:cs typeface="B Nazanin" panose="00000400000000000000" pitchFamily="2" charset="-78"/>
                  </a:rPr>
                  <a:t>آیا هيوریستيک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همواره تعداد گره‌های کمتری نسبت به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توليد می‌کند؟</a:t>
                </a:r>
              </a:p>
              <a:p>
                <a:pPr marL="855663" indent="-280988" algn="r" rtl="1">
                  <a:buFont typeface="Courier New" panose="02070309020205020404" pitchFamily="49" charset="0"/>
                  <a:buChar char="o"/>
                </a:pPr>
                <a:r>
                  <a:rPr lang="fa-IR" sz="2400" b="1" dirty="0">
                    <a:cs typeface="B Nazanin" panose="00000400000000000000" pitchFamily="2" charset="-78"/>
                  </a:rPr>
                  <a:t>پاسخ. </a:t>
                </a:r>
                <a:r>
                  <a:rPr lang="fa-IR" sz="2400" dirty="0">
                    <a:cs typeface="B Nazanin" panose="00000400000000000000" pitchFamily="2" charset="-78"/>
                  </a:rPr>
                  <a:t>بله، زیرا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h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h</m:t>
                        </m:r>
                      </m:e>
                      <m:sub>
                        <m:r>
                          <a:rPr lang="fa-IR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تسلط دارد.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تسلط: </a:t>
                </a:r>
                <a:r>
                  <a:rPr lang="fa-IR" sz="2400" dirty="0">
                    <a:cs typeface="B Nazanin" panose="00000400000000000000" pitchFamily="2" charset="-78"/>
                  </a:rPr>
                  <a:t>اگر به ازای هر 𝑛 داشته باشيم:</a:t>
                </a: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الف)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fa-IR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≤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h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h</m:t>
                        </m:r>
                      </m:e>
                      <m:sub>
                        <m:r>
                          <a:rPr lang="fa-IR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endParaRPr lang="fa-IR" sz="2400" dirty="0">
                  <a:cs typeface="B Nazanin" panose="00000400000000000000" pitchFamily="2" charset="-78"/>
                </a:endParaRP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ب) و هر دو تابع هيوریستيک قابل قبول باشند،</a:t>
                </a:r>
              </a:p>
              <a:p>
                <a:pPr marL="738188" indent="-342900" algn="r" rtl="1">
                  <a:buFont typeface="Courier New" panose="02070309020205020404" pitchFamily="49" charset="0"/>
                  <a:buChar char="o"/>
                </a:pPr>
                <a:r>
                  <a:rPr lang="fa-IR" sz="2400" dirty="0">
                    <a:cs typeface="B Nazanin" panose="00000400000000000000" pitchFamily="2" charset="-78"/>
                  </a:rPr>
                  <a:t>آنگاه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h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بر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h</m:t>
                        </m:r>
                      </m:e>
                      <m:sub>
                        <m:r>
                          <a:rPr lang="fa-IR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400" dirty="0">
                    <a:cs typeface="B Nazanin" panose="00000400000000000000" pitchFamily="2" charset="-78"/>
                  </a:rPr>
                  <a:t> تسلط دارد.</a:t>
                </a:r>
                <a:endParaRPr lang="fa-IR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2090172"/>
                <a:ext cx="8813488" cy="2713243"/>
              </a:xfrm>
              <a:prstGeom prst="rect">
                <a:avLst/>
              </a:prstGeom>
              <a:blipFill>
                <a:blip r:embed="rId2"/>
                <a:stretch>
                  <a:fillRect t="-2247" r="-968" b="-359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راحت‌سازی: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B773FC-890C-4100-8513-547096C8B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881888"/>
            <a:ext cx="4653139" cy="16601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43041F-ED1E-4C83-AED5-6B941E598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575" y="3025914"/>
            <a:ext cx="18192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5869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2090172"/>
            <a:ext cx="88134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مسئله‌ای را در نظر بگيرید که در آن هدف پکمن خوردن همه غذاهای موجود است. کدام یک از توابع هيوریستيک زیر برای این مسئله قابل قبول هستند؟</a:t>
            </a:r>
          </a:p>
          <a:p>
            <a:pPr marL="738188" indent="-2809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تعداد غذاهای باقيمانده</a:t>
            </a:r>
          </a:p>
          <a:p>
            <a:pPr marL="738188" indent="-2809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فاصله تا نزدیک ترین غذا</a:t>
            </a:r>
          </a:p>
          <a:p>
            <a:pPr marL="738188" indent="-2809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فاصله تا دورترین غذا</a:t>
            </a:r>
          </a:p>
          <a:p>
            <a:pPr marL="738188" indent="-2809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فاصله تا نزدیکترین غذا به علاوه فاصله تا دورترین غذا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پرسش کلاسی: توابع هیوریستیک قابل قبول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8E562F-1563-42C9-AA48-ADAA14591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65" y="4611608"/>
            <a:ext cx="4476135" cy="21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648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2139259"/>
            <a:ext cx="88134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کدام یک از گزاره های زیر صحيح هستند؟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ميانگين چند تابع هيوریستيک قابل قبول یک تابع هيوریستيک قابل قبول است.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بيشينه و کمينه چند تابع هيوریستيک قابل قبول یک تابع هيوریستيک قابل قبول است.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بيشينه چند تابع هيوریستيک بر کمينه آنها تسلط دارد.</a:t>
            </a:r>
          </a:p>
          <a:p>
            <a:pPr marL="914400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کمينه چند تابع هيوریستيک بر بيشينه آنها تسلط دارد.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پرسش کلاسی: ترکیب توابع هیوریستیک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751184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2139259"/>
            <a:ext cx="88134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هدف: </a:t>
            </a:r>
            <a:r>
              <a:rPr lang="fa-IR" sz="2400" dirty="0">
                <a:cs typeface="B Nazanin" panose="00000400000000000000" pitchFamily="2" charset="-78"/>
              </a:rPr>
              <a:t>یافتن مسيری با کم ترین هزینه از حالت شروع به حالت هدف در گراف فضای حالت.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مثال: </a:t>
            </a:r>
            <a:r>
              <a:rPr lang="fa-IR" sz="2400" dirty="0">
                <a:cs typeface="B Nazanin" panose="00000400000000000000" pitchFamily="2" charset="-78"/>
              </a:rPr>
              <a:t>معمای هشت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یادآوری جستجو 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FA15E0-7477-434A-B690-DEAA86C2ED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91" y="3917299"/>
            <a:ext cx="8259509" cy="185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02864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79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محلی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0A01F6-1ADA-4057-8D2B-E7244DA0A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583" y="4358430"/>
            <a:ext cx="4629150" cy="828675"/>
          </a:xfrm>
          <a:prstGeom prst="rect">
            <a:avLst/>
          </a:prstGeom>
        </p:spPr>
      </p:pic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2139259"/>
            <a:ext cx="88134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ایده: </a:t>
            </a:r>
            <a:r>
              <a:rPr lang="fa-IR" sz="2400" dirty="0">
                <a:cs typeface="B Nazanin" panose="00000400000000000000" pitchFamily="2" charset="-78"/>
              </a:rPr>
              <a:t>در بسياری از مسائل بهينه‌سازی مسير راه‌حل اهميت ندارد؛ بلکه خود حالت هدف مهم است.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فضای حالت: </a:t>
            </a:r>
            <a:r>
              <a:rPr lang="fa-IR" sz="2400" dirty="0">
                <a:cs typeface="B Nazanin" panose="00000400000000000000" pitchFamily="2" charset="-78"/>
              </a:rPr>
              <a:t>یک مجموعه از پيکره بندی های کامل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165149-E605-48BD-985F-A4A86ED7F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04732"/>
            <a:ext cx="3824071" cy="347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135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381000" y="1645915"/>
            <a:ext cx="8406777" cy="4324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5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اولین بهترین</a:t>
            </a:r>
          </a:p>
          <a:p>
            <a:pPr marL="3429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solidFill>
                  <a:schemeClr val="accent1"/>
                </a:solidFill>
                <a:cs typeface="B Nazanin" panose="00000400000000000000" pitchFamily="2" charset="-78"/>
              </a:rPr>
              <a:t>ایده: </a:t>
            </a:r>
            <a:r>
              <a:rPr lang="fa-IR" sz="2500" dirty="0">
                <a:cs typeface="B Nazanin" panose="00000400000000000000" pitchFamily="2" charset="-78"/>
              </a:rPr>
              <a:t>هر گره ای که توليد می شود را ارزیابی کن. (تابع ارزیابی)</a:t>
            </a:r>
          </a:p>
          <a:p>
            <a:pPr marL="3429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solidFill>
                  <a:schemeClr val="accent1"/>
                </a:solidFill>
                <a:cs typeface="B Nazanin" panose="00000400000000000000" pitchFamily="2" charset="-78"/>
              </a:rPr>
              <a:t>ارزیابی: </a:t>
            </a:r>
            <a:r>
              <a:rPr lang="fa-IR" sz="2500" dirty="0">
                <a:cs typeface="B Nazanin" panose="00000400000000000000" pitchFamily="2" charset="-78"/>
              </a:rPr>
              <a:t>بیانگر میزان مطلوب بودن یک گره برای گسترش دادن</a:t>
            </a:r>
          </a:p>
          <a:p>
            <a:pPr marL="3429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هر بار بهترین گره گسترش نيافته را انتخاب و گسترش بده.</a:t>
            </a:r>
          </a:p>
          <a:p>
            <a:pPr marL="342900" indent="-342900" algn="r" rtl="1">
              <a:buFont typeface="Courier New" panose="02070309020205020404" pitchFamily="49" charset="0"/>
              <a:buChar char="o"/>
            </a:pPr>
            <a:endParaRPr lang="fa-IR" sz="25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solidFill>
                  <a:schemeClr val="accent1"/>
                </a:solidFill>
                <a:cs typeface="B Nazanin" panose="00000400000000000000" pitchFamily="2" charset="-78"/>
              </a:rPr>
              <a:t>پياده‌سازی: </a:t>
            </a:r>
            <a:r>
              <a:rPr lang="fa-IR" sz="2500" dirty="0">
                <a:cs typeface="B Nazanin" panose="00000400000000000000" pitchFamily="2" charset="-78"/>
              </a:rPr>
              <a:t>با استفاده از یک صف اولویت که در آن گره‌ها بر اساس ميزان مطلوب بودنشان مرتب شده اند.</a:t>
            </a:r>
          </a:p>
          <a:p>
            <a:pPr marL="342900" indent="-342900" algn="r" rtl="1">
              <a:buFont typeface="Courier New" panose="02070309020205020404" pitchFamily="49" charset="0"/>
              <a:buChar char="o"/>
            </a:pPr>
            <a:endParaRPr lang="fa-IR" sz="25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انواع خاص از جستجوی اول بهترین.</a:t>
            </a:r>
          </a:p>
          <a:p>
            <a:pPr marL="3429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جستجوی حریصانه</a:t>
            </a:r>
          </a:p>
          <a:p>
            <a:pPr marL="342900" indent="-342900" algn="r" rtl="1">
              <a:buFont typeface="Courier New" panose="02070309020205020404" pitchFamily="49" charset="0"/>
              <a:buChar char="o"/>
            </a:pPr>
            <a:r>
              <a:rPr lang="fa-IR" sz="2500" dirty="0">
                <a:cs typeface="B Nazanin" panose="00000400000000000000" pitchFamily="2" charset="-78"/>
              </a:rPr>
              <a:t>جستجوی </a:t>
            </a:r>
            <a:r>
              <a:rPr lang="en-US" sz="2500" b="1" dirty="0">
                <a:cs typeface="B Nazanin" panose="00000400000000000000" pitchFamily="2" charset="-78"/>
              </a:rPr>
              <a:t>A*</a:t>
            </a:r>
            <a:endParaRPr lang="fa-IR" sz="25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AB9FA5-0708-454C-8D7F-3C4720E2D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4604548"/>
            <a:ext cx="23622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5965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محلی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2139259"/>
            <a:ext cx="88134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ایده: </a:t>
            </a:r>
            <a:r>
              <a:rPr lang="fa-IR" sz="2400" dirty="0">
                <a:cs typeface="B Nazanin" panose="00000400000000000000" pitchFamily="2" charset="-78"/>
              </a:rPr>
              <a:t>در بسياری از مسائل بهينه‌سازی مسير راه‌حل اهميت ندارد؛ بلکه خود حالت هدف مهم است.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فضای حالت: </a:t>
            </a:r>
            <a:r>
              <a:rPr lang="fa-IR" sz="2400" dirty="0">
                <a:cs typeface="B Nazanin" panose="00000400000000000000" pitchFamily="2" charset="-78"/>
              </a:rPr>
              <a:t>یک مجموعه از پيکره بندی های کامل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D9827D-4BEE-4EF2-AD45-53F577743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662" y="3899536"/>
            <a:ext cx="4324350" cy="1143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8F0A7D-2609-41AA-85D5-696D1E2FE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303576"/>
            <a:ext cx="3352800" cy="317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2504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جستجوی محلی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0" y="2090172"/>
            <a:ext cx="881348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استفاده از یک حالت به عنوان حالت فعلی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بهبود حالت فعلی از طریق حرکت به یکی از حالت‌های همسایه</a:t>
            </a:r>
            <a:endParaRPr lang="en-US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مزایا:</a:t>
            </a:r>
          </a:p>
          <a:p>
            <a:pPr marL="855663" indent="-2809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مصرف حافظه بسيار کم (عدم ذخيره سازی گره‌های حاشيه‌ای)</a:t>
            </a:r>
          </a:p>
          <a:p>
            <a:pPr marL="855663" indent="-2809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یافتن راه‌حلهای معقول در فضاهای بسيار بزرگ یا نامحدود</a:t>
            </a:r>
          </a:p>
          <a:p>
            <a:pPr marL="855663" indent="-280988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مفيد برای مسائل بهينه‌سازی محض.</a:t>
            </a:r>
          </a:p>
          <a:p>
            <a:pPr marL="1090613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cs typeface="B Nazanin" panose="00000400000000000000" pitchFamily="2" charset="-78"/>
              </a:rPr>
              <a:t>یافتن بهترین پاسخ بر طبق تابع هدف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8F0A7D-2609-41AA-85D5-696D1E2FE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4" y="4180344"/>
            <a:ext cx="2825899" cy="267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15774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Box 5">
                <a:extLst>
                  <a:ext uri="{FF2B5EF4-FFF2-40B4-BE49-F238E27FC236}">
                    <a16:creationId xmlns:a16="http://schemas.microsoft.com/office/drawing/2014/main" id="{39DC8E0A-14C7-4F53-9618-ABBD116032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12290" y="1542519"/>
                <a:ext cx="881348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مسئله‌ی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𝑵</m:t>
                    </m:r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-وزیر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7" name="Text Box 5">
                <a:extLst>
                  <a:ext uri="{FF2B5EF4-FFF2-40B4-BE49-F238E27FC236}">
                    <a16:creationId xmlns:a16="http://schemas.microsoft.com/office/drawing/2014/main" id="{39DC8E0A-14C7-4F53-9618-ABBD11603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2290" y="1542519"/>
                <a:ext cx="8813488" cy="461665"/>
              </a:xfrm>
              <a:prstGeom prst="rect">
                <a:avLst/>
              </a:prstGeom>
              <a:blipFill>
                <a:blip r:embed="rId2"/>
                <a:stretch>
                  <a:fillRect t="-6579" r="-1037" b="-328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2090172"/>
                <a:ext cx="8813488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cs typeface="B Nazanin" panose="00000400000000000000" pitchFamily="2" charset="-78"/>
                  </a:rPr>
                  <a:t>مسئله: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وزیر را در یک صفحه شطرنج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در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به گونه‌ای قرار بده که هيچ دو وزیری در یک سطر، ستون یا قطر قرار نگيرند.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2090172"/>
                <a:ext cx="8813488" cy="830997"/>
              </a:xfrm>
              <a:prstGeom prst="rect">
                <a:avLst/>
              </a:prstGeom>
              <a:blipFill>
                <a:blip r:embed="rId3"/>
                <a:stretch>
                  <a:fillRect t="-3676" r="-1037" b="-161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3265A2BA-F121-4466-8C17-8B39DD3DB4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3325064"/>
            <a:ext cx="76200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2202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Box 5">
                <a:extLst>
                  <a:ext uri="{FF2B5EF4-FFF2-40B4-BE49-F238E27FC236}">
                    <a16:creationId xmlns:a16="http://schemas.microsoft.com/office/drawing/2014/main" id="{39DC8E0A-14C7-4F53-9618-ABBD116032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12290" y="1542519"/>
                <a:ext cx="881348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مسئله‌ی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𝑵</m:t>
                    </m:r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-وزیر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7" name="Text Box 5">
                <a:extLst>
                  <a:ext uri="{FF2B5EF4-FFF2-40B4-BE49-F238E27FC236}">
                    <a16:creationId xmlns:a16="http://schemas.microsoft.com/office/drawing/2014/main" id="{39DC8E0A-14C7-4F53-9618-ABBD11603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2290" y="1542519"/>
                <a:ext cx="8813488" cy="461665"/>
              </a:xfrm>
              <a:prstGeom prst="rect">
                <a:avLst/>
              </a:prstGeom>
              <a:blipFill>
                <a:blip r:embed="rId2"/>
                <a:stretch>
                  <a:fillRect t="-6579" r="-1037" b="-328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2090172"/>
                <a:ext cx="8813488" cy="1200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مسئله: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وزیر را در یک صفحه شطرنج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در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به گونه‌ای قرار بده که هيچ دو وزیری در یک سطر، ستون یا قطر قرار نگيرند.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اعمال: </a:t>
                </a:r>
                <a:r>
                  <a:rPr lang="fa-IR" sz="2400" dirty="0">
                    <a:cs typeface="B Nazanin" panose="00000400000000000000" pitchFamily="2" charset="-78"/>
                  </a:rPr>
                  <a:t>جابجایی یک وزیر در ستون مربوط به خودش.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2090172"/>
                <a:ext cx="8813488" cy="1200329"/>
              </a:xfrm>
              <a:prstGeom prst="rect">
                <a:avLst/>
              </a:prstGeom>
              <a:blipFill>
                <a:blip r:embed="rId3"/>
                <a:stretch>
                  <a:fillRect t="-5076" r="-968" b="-1066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4E8B114A-99D9-420E-81B5-091D79C6D1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25" y="3977198"/>
            <a:ext cx="7143750" cy="22288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513F60-C308-4CF4-8949-F4AE2050F5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2673978"/>
            <a:ext cx="261937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9209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Box 5">
                <a:extLst>
                  <a:ext uri="{FF2B5EF4-FFF2-40B4-BE49-F238E27FC236}">
                    <a16:creationId xmlns:a16="http://schemas.microsoft.com/office/drawing/2014/main" id="{39DC8E0A-14C7-4F53-9618-ABBD116032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12290" y="1542519"/>
                <a:ext cx="881348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algn="r" rtl="1"/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مسئله‌ی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𝑵</m:t>
                    </m:r>
                  </m:oMath>
                </a14:m>
                <a:r>
                  <a:rPr lang="fa-IR" sz="24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-وزیر</a:t>
                </a:r>
                <a:endParaRPr lang="en-US" sz="24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7" name="Text Box 5">
                <a:extLst>
                  <a:ext uri="{FF2B5EF4-FFF2-40B4-BE49-F238E27FC236}">
                    <a16:creationId xmlns:a16="http://schemas.microsoft.com/office/drawing/2014/main" id="{39DC8E0A-14C7-4F53-9618-ABBD11603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2290" y="1542519"/>
                <a:ext cx="8813488" cy="461665"/>
              </a:xfrm>
              <a:prstGeom prst="rect">
                <a:avLst/>
              </a:prstGeom>
              <a:blipFill>
                <a:blip r:embed="rId2"/>
                <a:stretch>
                  <a:fillRect t="-6579" r="-1037" b="-328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0" y="2090172"/>
                <a:ext cx="8813488" cy="1200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مسئله: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وزیر را در یک صفحه شطرنج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در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𝑁</m:t>
                    </m:r>
                  </m:oMath>
                </a14:m>
                <a:r>
                  <a:rPr lang="en-US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>
                    <a:cs typeface="B Nazanin" panose="00000400000000000000" pitchFamily="2" charset="-78"/>
                  </a:rPr>
                  <a:t> به گونه‌ای قرار بده که هيچ دو وزیری در یک سطر، ستون یا قطر قرار نگيرند.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b="1" dirty="0">
                    <a:cs typeface="B Nazanin" panose="00000400000000000000" pitchFamily="2" charset="-78"/>
                  </a:rPr>
                  <a:t>اعمال: </a:t>
                </a:r>
                <a:r>
                  <a:rPr lang="fa-IR" sz="2400" dirty="0">
                    <a:cs typeface="B Nazanin" panose="00000400000000000000" pitchFamily="2" charset="-78"/>
                  </a:rPr>
                  <a:t>جابجایی یک وزیر در ستون مربوط به خودش.</a:t>
                </a: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2090172"/>
                <a:ext cx="8813488" cy="1200329"/>
              </a:xfrm>
              <a:prstGeom prst="rect">
                <a:avLst/>
              </a:prstGeom>
              <a:blipFill>
                <a:blip r:embed="rId3"/>
                <a:stretch>
                  <a:fillRect t="-5076" r="-968" b="-1066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13D9D6ED-0DA4-42E1-9F62-2925D538C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425" y="3691220"/>
            <a:ext cx="73437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16640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تپه نوردی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3657600" y="2090172"/>
            <a:ext cx="515588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یک ایده ساده و کلی: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شروع: از یک حالت دلخواه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تکرار: حرکت به بهترین حالت همسایه</a:t>
            </a:r>
          </a:p>
          <a:p>
            <a:pPr marL="738188" indent="-342900" algn="r" rtl="1"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anose="00000400000000000000" pitchFamily="2" charset="-78"/>
              </a:rPr>
              <a:t>توقف: اگر هيچ یک از همسایه ها از خود حالت فعلی بهتر نيستند.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D02E74-A607-42B9-A4C4-C0EB9E837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1" y="1765977"/>
            <a:ext cx="3381375" cy="2438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CB0581-004F-49A4-8110-FEF8FFB2C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12" y="4648829"/>
            <a:ext cx="8879742" cy="129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1250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تپه نوردی مانند </a:t>
            </a:r>
            <a:r>
              <a:rPr lang="fa-IR" sz="2400" dirty="0">
                <a:solidFill>
                  <a:schemeClr val="accent1"/>
                </a:solidFill>
                <a:cs typeface="B Nazanin" panose="00000400000000000000" pitchFamily="2" charset="-78"/>
              </a:rPr>
              <a:t>بالا رفتن از کوه اورست در مه غليظ با ضعف حافظه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B1679E-5F58-4242-B61C-76A1154D51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44" y="2440160"/>
            <a:ext cx="8275357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5119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728ABA-6B14-475D-AE97-B8204F46F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209800"/>
            <a:ext cx="6362700" cy="3743325"/>
          </a:xfrm>
          <a:prstGeom prst="rect">
            <a:avLst/>
          </a:prstGeom>
        </p:spPr>
      </p:pic>
      <p:sp>
        <p:nvSpPr>
          <p:cNvPr id="9" name="Text Box 5">
            <a:extLst>
              <a:ext uri="{FF2B5EF4-FFF2-40B4-BE49-F238E27FC236}">
                <a16:creationId xmlns:a16="http://schemas.microsoft.com/office/drawing/2014/main" id="{BD60F6E0-2FA4-4B13-89C8-13115C7A4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858299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E01A45-BDCA-461E-8E3A-4259F44FE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238437"/>
            <a:ext cx="6162675" cy="3905250"/>
          </a:xfrm>
          <a:prstGeom prst="rect">
            <a:avLst/>
          </a:prstGeom>
        </p:spPr>
      </p:pic>
      <p:sp>
        <p:nvSpPr>
          <p:cNvPr id="9" name="Text Box 5">
            <a:extLst>
              <a:ext uri="{FF2B5EF4-FFF2-40B4-BE49-F238E27FC236}">
                <a16:creationId xmlns:a16="http://schemas.microsoft.com/office/drawing/2014/main" id="{604DC092-6929-46EA-B4FF-2E35D8836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988988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89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6B2EE8-85C4-4F26-B48C-16DA403FD9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2163619"/>
            <a:ext cx="57721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81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Text Box 5"/>
              <p:cNvSpPr txBox="1">
                <a:spLocks noChangeArrowheads="1"/>
              </p:cNvSpPr>
              <p:nvPr/>
            </p:nvSpPr>
            <p:spPr bwMode="auto">
              <a:xfrm>
                <a:off x="381000" y="1645915"/>
                <a:ext cx="8406777" cy="43242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Times New Roman" pitchFamily="18" charset="0"/>
                  </a:defRPr>
                </a:lvl9pPr>
              </a:lstStyle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5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جستجوی حریصانه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500" dirty="0">
                    <a:cs typeface="B Nazanin" panose="00000400000000000000" pitchFamily="2" charset="-78"/>
                  </a:rPr>
                  <a:t>تابع ارزیابی:</a:t>
                </a:r>
                <a:endParaRPr lang="en-US" sz="25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en-US" sz="25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5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500" dirty="0">
                    <a:cs typeface="B Nazanin" panose="00000400000000000000" pitchFamily="2" charset="-78"/>
                  </a:rPr>
                  <a:t>تابع هيوریستيک:</a:t>
                </a:r>
              </a:p>
              <a:p>
                <a:pPr marL="914400" indent="-228600" algn="r" rt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h</m:t>
                    </m:r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(</m:t>
                    </m:r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𝑛</m:t>
                    </m:r>
                    <m:r>
                      <a:rPr lang="en-US" sz="2500" b="0" i="1" smtClean="0">
                        <a:latin typeface="Cambria Math" panose="020405030504060302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r>
                  <a:rPr lang="fa-IR" sz="2500">
                    <a:cs typeface="B Nazanin" panose="00000400000000000000" pitchFamily="2" charset="-78"/>
                  </a:rPr>
                  <a:t>= هزینه </a:t>
                </a:r>
                <a:r>
                  <a:rPr lang="fa-IR" sz="2500" dirty="0">
                    <a:cs typeface="B Nazanin" panose="00000400000000000000" pitchFamily="2" charset="-78"/>
                  </a:rPr>
                  <a:t>تخمينی از گره 𝑛 تا هدف.</a:t>
                </a:r>
                <a:endParaRPr lang="en-US" sz="25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en-US" sz="25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en-US" sz="25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endParaRPr lang="fa-IR" sz="2500" dirty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500" dirty="0">
                    <a:cs typeface="B Nazanin" panose="00000400000000000000" pitchFamily="2" charset="-78"/>
                  </a:rPr>
                  <a:t>جستجوی حریصانه:</a:t>
                </a:r>
              </a:p>
              <a:p>
                <a:pPr marL="860425" indent="-342900" algn="r" rtl="1">
                  <a:buFont typeface="Arial" panose="020B0604020202020204" pitchFamily="34" charset="0"/>
                  <a:buChar char="•"/>
                </a:pPr>
                <a:r>
                  <a:rPr lang="fa-IR" sz="2500" dirty="0">
                    <a:cs typeface="B Nazanin" panose="00000400000000000000" pitchFamily="2" charset="-78"/>
                  </a:rPr>
                  <a:t>اول گره‌ای را گسترش بده که به نظر می‌رسد به هدف نزدیکتر است</a:t>
                </a:r>
                <a:endParaRPr lang="fa-IR" sz="25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3379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1000" y="1645915"/>
                <a:ext cx="8406777" cy="4324261"/>
              </a:xfrm>
              <a:prstGeom prst="rect">
                <a:avLst/>
              </a:prstGeom>
              <a:blipFill>
                <a:blip r:embed="rId2"/>
                <a:stretch>
                  <a:fillRect t="-1834" r="-1088" b="-239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58933753-4426-47C9-859B-27C7E89A3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425" y="2076450"/>
            <a:ext cx="2343150" cy="13525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EBFA71-1113-451E-87E3-AEE5A567BE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8774" y="1645915"/>
            <a:ext cx="358140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1999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90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B742E0-1B67-4A9F-B615-073CA1266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341" y="2350177"/>
            <a:ext cx="63722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98331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91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EF5B0D-9852-4866-89A9-7419C2D32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412261"/>
            <a:ext cx="62579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68799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92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EABFE1-31D9-4E90-8D8B-42F7BFF89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280275"/>
            <a:ext cx="62388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5058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93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4B6E0A-91EB-4EC6-A496-DA47B05D7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559" y="2209800"/>
            <a:ext cx="61341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1151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94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48A8D4-C6D9-4800-A671-630E6D9FB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209800"/>
            <a:ext cx="61436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29400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95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46076F-C0F1-4A2A-BEE6-098207A08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56611"/>
            <a:ext cx="3124636" cy="30007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E00F6D2-DABE-43E6-8619-FCCA9D19E1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286" y="2228032"/>
            <a:ext cx="3258005" cy="3057952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3A89985-6C7C-4E1B-A580-D6E2D4F2DC9D}"/>
              </a:ext>
            </a:extLst>
          </p:cNvPr>
          <p:cNvCxnSpPr/>
          <p:nvPr/>
        </p:nvCxnSpPr>
        <p:spPr>
          <a:xfrm flipV="1">
            <a:off x="1676400" y="3124200"/>
            <a:ext cx="0" cy="9906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0EF787A-3266-4599-9953-80AEDB9E82D1}"/>
              </a:ext>
            </a:extLst>
          </p:cNvPr>
          <p:cNvCxnSpPr/>
          <p:nvPr/>
        </p:nvCxnSpPr>
        <p:spPr>
          <a:xfrm>
            <a:off x="6096000" y="3886200"/>
            <a:ext cx="0" cy="9906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823500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96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F90BF86-042B-4056-8CA5-7AE134D1D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464844"/>
            <a:ext cx="3057952" cy="29912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150468-14E3-4F76-ABBE-BBF7650B0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454" y="2423172"/>
            <a:ext cx="3191320" cy="3010320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2AE8061-ACE7-4918-B2E4-7D1744E0E993}"/>
              </a:ext>
            </a:extLst>
          </p:cNvPr>
          <p:cNvCxnSpPr>
            <a:cxnSpLocks/>
          </p:cNvCxnSpPr>
          <p:nvPr/>
        </p:nvCxnSpPr>
        <p:spPr>
          <a:xfrm flipV="1">
            <a:off x="3048000" y="3124200"/>
            <a:ext cx="0" cy="14478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2A32EF1-3CC4-49C3-8B83-24A160932354}"/>
              </a:ext>
            </a:extLst>
          </p:cNvPr>
          <p:cNvCxnSpPr>
            <a:cxnSpLocks/>
          </p:cNvCxnSpPr>
          <p:nvPr/>
        </p:nvCxnSpPr>
        <p:spPr>
          <a:xfrm flipV="1">
            <a:off x="6583680" y="3943881"/>
            <a:ext cx="0" cy="24711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723711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97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 مثال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242D0C-9DAE-4CEA-BF70-338E84DE2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454" y="2407506"/>
            <a:ext cx="3124636" cy="29817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8A2A373-2B49-4142-A18A-DDD03B5E2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0096"/>
            <a:ext cx="3162741" cy="2991267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7538522-019E-4122-B886-358C3449E8DD}"/>
              </a:ext>
            </a:extLst>
          </p:cNvPr>
          <p:cNvCxnSpPr>
            <a:cxnSpLocks/>
          </p:cNvCxnSpPr>
          <p:nvPr/>
        </p:nvCxnSpPr>
        <p:spPr>
          <a:xfrm>
            <a:off x="914400" y="4038600"/>
            <a:ext cx="0" cy="381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65212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98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الگوریتم تپه نوردی:</a:t>
            </a:r>
            <a:endParaRPr 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anose="00000400000000000000" pitchFamily="2" charset="-78"/>
              </a:rPr>
              <a:t>مشکل: </a:t>
            </a:r>
            <a:r>
              <a:rPr lang="fa-IR" sz="2400" dirty="0">
                <a:cs typeface="B Nazanin" panose="00000400000000000000" pitchFamily="2" charset="-78"/>
              </a:rPr>
              <a:t>بسته به حالت شروع ممکن است در دام بهينه محلی گرفتار شود.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0F27A0-F6EA-4F4C-A5F1-EAE74D0F8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554" y="2636992"/>
            <a:ext cx="60198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7584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C81CBC3-A6CB-479A-800F-57725BD3DA94}" type="slidenum">
              <a:rPr lang="fa-IR"/>
              <a:pPr>
                <a:defRPr/>
              </a:pPr>
              <a:t>99</a:t>
            </a:fld>
            <a:endParaRPr lang="en-US" dirty="0"/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1370013" y="337102"/>
            <a:ext cx="7316787" cy="769441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استراتژی‌های جستجوی آگاهانه</a:t>
            </a:r>
            <a:r>
              <a:rPr lang="fa-IR" sz="3600" b="1" dirty="0">
                <a:latin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39DC8E0A-14C7-4F53-9618-ABBD11603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90" y="1542519"/>
            <a:ext cx="8813488" cy="386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/>
            <a:r>
              <a:rPr lang="fa-I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انواع دیگر الگوریتم تپه نوردی:</a:t>
            </a:r>
          </a:p>
          <a:p>
            <a:pPr algn="r" rtl="1"/>
            <a:endParaRPr lang="fa-IR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cs typeface="B Nazanin" pitchFamily="2" charset="-78"/>
              </a:rPr>
              <a:t>تپه نوردي اتفاقي (</a:t>
            </a:r>
            <a:r>
              <a:rPr lang="en-US" sz="2400" dirty="0">
                <a:solidFill>
                  <a:srgbClr val="FF0000"/>
                </a:solidFill>
                <a:cs typeface="B Nazanin" pitchFamily="2" charset="-78"/>
              </a:rPr>
              <a:t>stochastic hill climbing</a:t>
            </a:r>
            <a:r>
              <a:rPr lang="fa-IR" sz="2400" b="1" dirty="0">
                <a:cs typeface="B Nazanin" pitchFamily="2" charset="-78"/>
              </a:rPr>
              <a:t>)</a:t>
            </a:r>
            <a:r>
              <a:rPr lang="fa-IR" sz="2400" dirty="0">
                <a:solidFill>
                  <a:srgbClr val="FF0000"/>
                </a:solidFill>
                <a:cs typeface="B Nazanin" pitchFamily="2" charset="-78"/>
              </a:rPr>
              <a:t>:</a:t>
            </a:r>
          </a:p>
          <a:p>
            <a:pPr marL="1254125" lvl="1" indent="-280988" algn="r" rtl="1">
              <a:spcBef>
                <a:spcPts val="1800"/>
              </a:spcBef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به صورت تصادفي از ميان همسایه‌های بهتر يكي را انتخاب مي كند. </a:t>
            </a:r>
          </a:p>
          <a:p>
            <a:pPr marL="1254125" lvl="1" indent="-280988" algn="r" rtl="1">
              <a:spcBef>
                <a:spcPts val="1800"/>
              </a:spcBef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احتمال اين انتخاب مي تواند براساس میزان بهتر بودن همسایه بهتر تغيير كند </a:t>
            </a:r>
          </a:p>
          <a:p>
            <a:pPr marL="1254125" lvl="1" indent="-280988" algn="r" rtl="1">
              <a:spcBef>
                <a:spcPts val="1800"/>
              </a:spcBef>
              <a:buFont typeface="Courier New" panose="02070309020205020404" pitchFamily="49" charset="0"/>
              <a:buChar char="o"/>
            </a:pPr>
            <a:r>
              <a:rPr lang="fa-IR" sz="2400" dirty="0">
                <a:cs typeface="B Nazanin" pitchFamily="2" charset="-78"/>
              </a:rPr>
              <a:t>اين روش معمولاً كندتر از تپه‌نوردی به نتيجه مي رسد، اما در بعضي از فضاهاي حالت، بهترين راه حل را پيدا مي كند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3885501"/>
      </p:ext>
    </p:extLst>
  </p:cSld>
  <p:clrMapOvr>
    <a:masterClrMapping/>
  </p:clrMapOvr>
</p:sld>
</file>

<file path=ppt/theme/theme1.xml><?xml version="1.0" encoding="utf-8"?>
<a:theme xmlns:a="http://schemas.openxmlformats.org/drawingml/2006/main" name="11Introduction-2015-convert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Chapter2</Template>
  <TotalTime>11488</TotalTime>
  <Words>4100</Words>
  <Application>Microsoft Office PowerPoint</Application>
  <PresentationFormat>On-screen Show (4:3)</PresentationFormat>
  <Paragraphs>779</Paragraphs>
  <Slides>112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21" baseType="lpstr">
      <vt:lpstr>Akram</vt:lpstr>
      <vt:lpstr>Arial</vt:lpstr>
      <vt:lpstr>B Nazanin</vt:lpstr>
      <vt:lpstr>Calibri</vt:lpstr>
      <vt:lpstr>Cambria Math</vt:lpstr>
      <vt:lpstr>Courier New</vt:lpstr>
      <vt:lpstr>Times New Roman</vt:lpstr>
      <vt:lpstr>Wingdings</vt:lpstr>
      <vt:lpstr>11Introduction-2015-converted</vt:lpstr>
      <vt:lpstr>هوش مصنوعی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جستجوي پرتوي محلي Local Beam Search</vt:lpstr>
      <vt:lpstr>جستجوي پرتوي محلي Local Beam Search</vt:lpstr>
      <vt:lpstr>الگوریتم ژنتیک</vt:lpstr>
      <vt:lpstr>الگوریتم ژنتیک: بازنمایی بازنمایی: انتخاب نحوه نمایش راه‌حل های بالقوه.</vt:lpstr>
      <vt:lpstr>الگوریتم ژنتیک: تابع برازندگی تابع برازندگی: محاسبه کيفيت راه‌حل‌های بالقوه.</vt:lpstr>
      <vt:lpstr>الگوریتم ژنتیک: الگوریتم ژنتيک از ایده انتخاب طبيعی استفاده می کند. در هر مرحله بر اساس تابع برازندگی فقط N فرضيه بهتر را نگهدار. (گزینش) همچنين از عملگرهای ژنتيکی آميزش و جهش برای ایجاد گوناگونی (تنوع) استفاده می کنند.</vt:lpstr>
      <vt:lpstr>الگوریتم ژنتیک:آمیزش </vt:lpstr>
      <vt:lpstr>الگوریتم ژنتیک: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mahsa</dc:creator>
  <cp:lastModifiedBy>k1</cp:lastModifiedBy>
  <cp:revision>881</cp:revision>
  <dcterms:created xsi:type="dcterms:W3CDTF">2006-08-16T00:00:00Z</dcterms:created>
  <dcterms:modified xsi:type="dcterms:W3CDTF">2024-01-08T06:18:47Z</dcterms:modified>
</cp:coreProperties>
</file>