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49"/>
  </p:notesMasterIdLst>
  <p:handoutMasterIdLst>
    <p:handoutMasterId r:id="rId50"/>
  </p:handoutMasterIdLst>
  <p:sldIdLst>
    <p:sldId id="348" r:id="rId2"/>
    <p:sldId id="349" r:id="rId3"/>
    <p:sldId id="350" r:id="rId4"/>
    <p:sldId id="353" r:id="rId5"/>
    <p:sldId id="358" r:id="rId6"/>
    <p:sldId id="351" r:id="rId7"/>
    <p:sldId id="352" r:id="rId8"/>
    <p:sldId id="327" r:id="rId9"/>
    <p:sldId id="329" r:id="rId10"/>
    <p:sldId id="354" r:id="rId11"/>
    <p:sldId id="392" r:id="rId12"/>
    <p:sldId id="393" r:id="rId13"/>
    <p:sldId id="395" r:id="rId14"/>
    <p:sldId id="396" r:id="rId15"/>
    <p:sldId id="394" r:id="rId16"/>
    <p:sldId id="357" r:id="rId17"/>
    <p:sldId id="397" r:id="rId18"/>
    <p:sldId id="378" r:id="rId19"/>
    <p:sldId id="398" r:id="rId20"/>
    <p:sldId id="399" r:id="rId21"/>
    <p:sldId id="359" r:id="rId22"/>
    <p:sldId id="360" r:id="rId23"/>
    <p:sldId id="361" r:id="rId24"/>
    <p:sldId id="362" r:id="rId25"/>
    <p:sldId id="381" r:id="rId26"/>
    <p:sldId id="379" r:id="rId27"/>
    <p:sldId id="363" r:id="rId28"/>
    <p:sldId id="364" r:id="rId29"/>
    <p:sldId id="369" r:id="rId30"/>
    <p:sldId id="383" r:id="rId31"/>
    <p:sldId id="400" r:id="rId32"/>
    <p:sldId id="401" r:id="rId33"/>
    <p:sldId id="366" r:id="rId34"/>
    <p:sldId id="385" r:id="rId35"/>
    <p:sldId id="340" r:id="rId36"/>
    <p:sldId id="370" r:id="rId37"/>
    <p:sldId id="371" r:id="rId38"/>
    <p:sldId id="402" r:id="rId39"/>
    <p:sldId id="403" r:id="rId40"/>
    <p:sldId id="404" r:id="rId41"/>
    <p:sldId id="372" r:id="rId42"/>
    <p:sldId id="387" r:id="rId43"/>
    <p:sldId id="373" r:id="rId44"/>
    <p:sldId id="388" r:id="rId45"/>
    <p:sldId id="389" r:id="rId46"/>
    <p:sldId id="374" r:id="rId47"/>
    <p:sldId id="405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66" d="100"/>
          <a:sy n="66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8A529-884C-42C4-815A-81B846BC6773}" type="datetimeFigureOut">
              <a:rPr lang="en-US" smtClean="0"/>
              <a:t>10/11/2020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D1007-5D74-45C5-8D3B-8A716F584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5103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9575C-E436-4088-A2CD-60830A6264E9}" type="datetimeFigureOut">
              <a:rPr lang="en-US" smtClean="0"/>
              <a:t>10/11/2020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4529E-2866-41B4-B8F5-B5A56B0320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508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A275D-E807-4A75-B891-CA6CE30791F7}" type="slidenum">
              <a:rPr lang="ar-SA"/>
              <a:pPr/>
              <a:t>1</a:t>
            </a:fld>
            <a:endParaRPr lang="en-US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01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4529E-2866-41B4-B8F5-B5A56B03205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154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8C2EC-E325-468D-9138-A62F51C0D91D}" type="datetime12">
              <a:rPr lang="en-US" smtClean="0"/>
              <a:t>11:25 PM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79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323165"/>
          </a:xfrm>
        </p:spPr>
        <p:txBody>
          <a:bodyPr lIns="0" tIns="0" rIns="0" bIns="0"/>
          <a:lstStyle>
            <a:lvl1pPr>
              <a:defRPr sz="2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C2602-C85C-4807-B96B-C4CFB1EEEC15}" type="datetime12">
              <a:rPr lang="en-US" smtClean="0"/>
              <a:t>11:25 PM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20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EB4A3-5AAA-49DE-A6BC-7FC9C4B85CDD}" type="datetime12">
              <a:rPr lang="en-US" smtClean="0"/>
              <a:t>11:25 PM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293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F1D7D-1116-4584-B75F-DAFFC26AA25D}" type="datetime12">
              <a:rPr lang="en-US" smtClean="0"/>
              <a:t>11:25 PM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5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971540"/>
          </a:xfrm>
          <a:custGeom>
            <a:avLst/>
            <a:gdLst/>
            <a:ahLst/>
            <a:cxnLst/>
            <a:rect l="l" t="t" r="r" b="b"/>
            <a:pathLst>
              <a:path w="12192000" h="5971540">
                <a:moveTo>
                  <a:pt x="0" y="5971032"/>
                </a:moveTo>
                <a:lnTo>
                  <a:pt x="12192000" y="5971032"/>
                </a:lnTo>
                <a:lnTo>
                  <a:pt x="12192000" y="0"/>
                </a:lnTo>
                <a:lnTo>
                  <a:pt x="0" y="0"/>
                </a:lnTo>
                <a:lnTo>
                  <a:pt x="0" y="5971032"/>
                </a:lnTo>
                <a:close/>
              </a:path>
            </a:pathLst>
          </a:custGeom>
          <a:solidFill>
            <a:srgbClr val="775F54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0" y="5971032"/>
            <a:ext cx="9144000" cy="887094"/>
          </a:xfrm>
          <a:custGeom>
            <a:avLst/>
            <a:gdLst/>
            <a:ahLst/>
            <a:cxnLst/>
            <a:rect l="l" t="t" r="r" b="b"/>
            <a:pathLst>
              <a:path w="12192000" h="887095">
                <a:moveTo>
                  <a:pt x="12192000" y="0"/>
                </a:moveTo>
                <a:lnTo>
                  <a:pt x="0" y="0"/>
                </a:lnTo>
                <a:lnTo>
                  <a:pt x="0" y="886968"/>
                </a:lnTo>
                <a:lnTo>
                  <a:pt x="12192000" y="8869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0" y="6053328"/>
            <a:ext cx="2240280" cy="713740"/>
          </a:xfrm>
          <a:custGeom>
            <a:avLst/>
            <a:gdLst/>
            <a:ahLst/>
            <a:cxnLst/>
            <a:rect l="l" t="t" r="r" b="b"/>
            <a:pathLst>
              <a:path w="2987040" h="713740">
                <a:moveTo>
                  <a:pt x="2987040" y="0"/>
                </a:moveTo>
                <a:lnTo>
                  <a:pt x="0" y="0"/>
                </a:lnTo>
                <a:lnTo>
                  <a:pt x="0" y="713232"/>
                </a:lnTo>
                <a:lnTo>
                  <a:pt x="2987040" y="713232"/>
                </a:lnTo>
                <a:lnTo>
                  <a:pt x="2987040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bg object 19"/>
          <p:cNvSpPr/>
          <p:nvPr/>
        </p:nvSpPr>
        <p:spPr>
          <a:xfrm>
            <a:off x="2359152" y="6044184"/>
            <a:ext cx="6785134" cy="713740"/>
          </a:xfrm>
          <a:custGeom>
            <a:avLst/>
            <a:gdLst/>
            <a:ahLst/>
            <a:cxnLst/>
            <a:rect l="l" t="t" r="r" b="b"/>
            <a:pathLst>
              <a:path w="9046845" h="713740">
                <a:moveTo>
                  <a:pt x="9046464" y="0"/>
                </a:moveTo>
                <a:lnTo>
                  <a:pt x="0" y="0"/>
                </a:lnTo>
                <a:lnTo>
                  <a:pt x="0" y="713231"/>
                </a:lnTo>
                <a:lnTo>
                  <a:pt x="9046464" y="713231"/>
                </a:lnTo>
                <a:lnTo>
                  <a:pt x="9046464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F3A73-F3C4-4266-9B9F-7D6E7DCA847C}" type="datetime12">
              <a:rPr lang="en-US" smtClean="0"/>
              <a:t>11:25 PM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947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24" y="569541"/>
            <a:ext cx="7788006" cy="112227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339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251D2-2430-4AB9-8F56-6CDCBB75D0E3}" type="datetime12">
              <a:rPr lang="en-US" smtClean="0"/>
              <a:t>11:25 PM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1639E-64A5-481D-BCBE-0E2B5D8EB119}" type="slidenum">
              <a:rPr lang="fa-IR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20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1280160"/>
            <a:ext cx="533876" cy="228600"/>
          </a:xfrm>
          <a:custGeom>
            <a:avLst/>
            <a:gdLst/>
            <a:ahLst/>
            <a:cxnLst/>
            <a:rect l="l" t="t" r="r" b="b"/>
            <a:pathLst>
              <a:path w="711835" h="228600">
                <a:moveTo>
                  <a:pt x="711708" y="0"/>
                </a:moveTo>
                <a:lnTo>
                  <a:pt x="0" y="0"/>
                </a:lnTo>
                <a:lnTo>
                  <a:pt x="0" y="228600"/>
                </a:lnTo>
                <a:lnTo>
                  <a:pt x="711708" y="228600"/>
                </a:lnTo>
                <a:lnTo>
                  <a:pt x="711708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590931" y="1280160"/>
            <a:ext cx="8553450" cy="228600"/>
          </a:xfrm>
          <a:custGeom>
            <a:avLst/>
            <a:gdLst/>
            <a:ahLst/>
            <a:cxnLst/>
            <a:rect l="l" t="t" r="r" b="b"/>
            <a:pathLst>
              <a:path w="11404600" h="228600">
                <a:moveTo>
                  <a:pt x="11404092" y="0"/>
                </a:moveTo>
                <a:lnTo>
                  <a:pt x="0" y="0"/>
                </a:lnTo>
                <a:lnTo>
                  <a:pt x="0" y="228600"/>
                </a:lnTo>
                <a:lnTo>
                  <a:pt x="11404092" y="228600"/>
                </a:lnTo>
                <a:lnTo>
                  <a:pt x="11404092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15411" y="6435852"/>
            <a:ext cx="1987868" cy="12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Artificial Intelligence</a:t>
            </a:r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C4CFE-441D-4F43-A77F-E6275B305181}" type="datetime12">
              <a:rPr lang="en-US" smtClean="0"/>
              <a:t>11:25 PM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41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</p:sldLayoutIdLst>
  <p:hf hdr="0" ftr="0" dt="0"/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 Nazanin"/>
                <a:cs typeface="B Homa" pitchFamily="2" charset="-78"/>
              </a:rPr>
              <a:t>هوش </a:t>
            </a:r>
            <a:r>
              <a:rPr lang="fa-IR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 Nazanin"/>
                <a:cs typeface="B Homa" pitchFamily="2" charset="-78"/>
              </a:rPr>
              <a:t>مصنوعی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 Nazanin"/>
              <a:cs typeface="B Homa" pitchFamily="2" charset="-78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57400"/>
            <a:ext cx="8280400" cy="2354491"/>
          </a:xfrm>
        </p:spPr>
        <p:txBody>
          <a:bodyPr/>
          <a:lstStyle/>
          <a:p>
            <a:pPr algn="ctr" rtl="1">
              <a:buFont typeface="Wingdings" pitchFamily="2" charset="2"/>
              <a:buNone/>
            </a:pPr>
            <a:r>
              <a:rPr lang="fa-IR" sz="2100" dirty="0">
                <a:latin typeface="B Nazanin"/>
              </a:rPr>
              <a:t>    </a:t>
            </a:r>
            <a:r>
              <a:rPr lang="fa-IR" sz="4800" b="1" dirty="0" smtClean="0">
                <a:latin typeface="Arial" pitchFamily="34" charset="0"/>
                <a:cs typeface="Arial" pitchFamily="34" charset="0"/>
              </a:rPr>
              <a:t>فصل دوم</a:t>
            </a:r>
          </a:p>
          <a:p>
            <a:pPr algn="ctr" rtl="1">
              <a:buFont typeface="Wingdings" pitchFamily="2" charset="2"/>
              <a:buNone/>
            </a:pPr>
            <a:r>
              <a:rPr lang="fa-IR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  <a:cs typeface="B Lotus" pitchFamily="2" charset="-78"/>
              </a:rPr>
              <a:t> </a:t>
            </a:r>
            <a:endParaRPr lang="fa-IR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B Nazanin"/>
              <a:cs typeface="B Lotus" pitchFamily="2" charset="-78"/>
            </a:endParaRPr>
          </a:p>
          <a:p>
            <a:pPr algn="ctr" rtl="1">
              <a:buFont typeface="Wingdings" pitchFamily="2" charset="2"/>
              <a:buNone/>
            </a:pPr>
            <a:r>
              <a:rPr lang="fa-IR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  <a:cs typeface="B Lotus" pitchFamily="2" charset="-78"/>
              </a:rPr>
              <a:t>عامل</a:t>
            </a:r>
            <a:r>
              <a:rPr lang="en-US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  <a:cs typeface="B Lotus" pitchFamily="2" charset="-78"/>
              </a:rPr>
              <a:t> </a:t>
            </a:r>
            <a:r>
              <a:rPr lang="fa-IR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  <a:cs typeface="B Lotus" pitchFamily="2" charset="-78"/>
              </a:rPr>
              <a:t>های هوشمند </a:t>
            </a:r>
            <a:endParaRPr lang="fa-IR" sz="6000" b="1" dirty="0">
              <a:effectLst>
                <a:outerShdw blurRad="38100" dist="38100" dir="2700000" algn="tl">
                  <a:srgbClr val="000000"/>
                </a:outerShdw>
              </a:effectLst>
              <a:latin typeface="B Nazanin"/>
              <a:cs typeface="B Homa" pitchFamily="2" charset="-78"/>
            </a:endParaRPr>
          </a:p>
          <a:p>
            <a:pPr algn="ctr" rtl="1">
              <a:buFont typeface="Wingdings" pitchFamily="2" charset="2"/>
              <a:buNone/>
            </a:pPr>
            <a:r>
              <a:rPr lang="fa-IR" sz="2100" dirty="0">
                <a:latin typeface="B Nazanin"/>
                <a:cs typeface="B Lotus" pitchFamily="2" charset="-78"/>
              </a:rPr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39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1371600" y="2137350"/>
            <a:ext cx="759777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lvl="3"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anose="00000400000000000000" pitchFamily="2" charset="-78"/>
              </a:rPr>
              <a:t>معيار کارايي که </a:t>
            </a:r>
            <a:r>
              <a:rPr lang="fa-IR" sz="2400" dirty="0" smtClean="0">
                <a:cs typeface="B Nazanin" panose="00000400000000000000" pitchFamily="2" charset="-78"/>
              </a:rPr>
              <a:t>میزان </a:t>
            </a:r>
            <a:r>
              <a:rPr lang="fa-IR" sz="2400" dirty="0">
                <a:cs typeface="B Nazanin" panose="00000400000000000000" pitchFamily="2" charset="-78"/>
              </a:rPr>
              <a:t>موفقيت را </a:t>
            </a:r>
            <a:r>
              <a:rPr lang="fa-IR" sz="2400" dirty="0" smtClean="0">
                <a:cs typeface="B Nazanin" panose="00000400000000000000" pitchFamily="2" charset="-78"/>
              </a:rPr>
              <a:t>مشخص می‌‌کند</a:t>
            </a:r>
            <a:endParaRPr lang="fa-IR" sz="2400" dirty="0">
              <a:cs typeface="B Nazanin" panose="00000400000000000000" pitchFamily="2" charset="-78"/>
            </a:endParaRPr>
          </a:p>
          <a:p>
            <a:pPr lvl="3"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anose="00000400000000000000" pitchFamily="2" charset="-78"/>
              </a:rPr>
              <a:t> دانش </a:t>
            </a:r>
            <a:r>
              <a:rPr lang="fa-IR" sz="2400" dirty="0" smtClean="0">
                <a:cs typeface="B Nazanin" panose="00000400000000000000" pitchFamily="2" charset="-78"/>
              </a:rPr>
              <a:t>اولیه </a:t>
            </a:r>
            <a:r>
              <a:rPr lang="fa-IR" sz="2400" dirty="0">
                <a:cs typeface="B Nazanin" panose="00000400000000000000" pitchFamily="2" charset="-78"/>
              </a:rPr>
              <a:t>عامل </a:t>
            </a:r>
            <a:r>
              <a:rPr lang="fa-IR" sz="2400" dirty="0" smtClean="0">
                <a:cs typeface="B Nazanin" panose="00000400000000000000" pitchFamily="2" charset="-78"/>
              </a:rPr>
              <a:t>از محيط</a:t>
            </a:r>
            <a:endParaRPr lang="fa-IR" sz="2400" dirty="0">
              <a:cs typeface="B Nazanin" panose="00000400000000000000" pitchFamily="2" charset="-78"/>
            </a:endParaRPr>
          </a:p>
          <a:p>
            <a:pPr lvl="3"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فعاليت‌هایی </a:t>
            </a:r>
            <a:r>
              <a:rPr lang="fa-IR" sz="2400" dirty="0">
                <a:cs typeface="B Nazanin" panose="00000400000000000000" pitchFamily="2" charset="-78"/>
              </a:rPr>
              <a:t>که عامل </a:t>
            </a:r>
            <a:r>
              <a:rPr lang="fa-IR" sz="2400" dirty="0" smtClean="0">
                <a:cs typeface="B Nazanin" panose="00000400000000000000" pitchFamily="2" charset="-78"/>
              </a:rPr>
              <a:t>می‌‌تواند </a:t>
            </a:r>
            <a:r>
              <a:rPr lang="fa-IR" sz="2400" dirty="0">
                <a:cs typeface="B Nazanin" panose="00000400000000000000" pitchFamily="2" charset="-78"/>
              </a:rPr>
              <a:t>انجام دهد</a:t>
            </a:r>
          </a:p>
          <a:p>
            <a:pPr lvl="3"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>
                <a:cs typeface="B Nazanin" panose="00000400000000000000" pitchFamily="2" charset="-78"/>
              </a:rPr>
              <a:t> دنباله ادراک عامل </a:t>
            </a:r>
            <a:r>
              <a:rPr lang="fa-IR" sz="2400" dirty="0" smtClean="0">
                <a:cs typeface="B Nazanin" panose="00000400000000000000" pitchFamily="2" charset="-78"/>
              </a:rPr>
              <a:t>تاکنون</a:t>
            </a:r>
          </a:p>
          <a:p>
            <a:pPr lvl="3"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×"/>
            </a:pPr>
            <a:r>
              <a:rPr lang="fa-IR" sz="2400" dirty="0" smtClean="0">
                <a:cs typeface="B Nazanin" panose="00000400000000000000" pitchFamily="2" charset="-78"/>
              </a:rPr>
              <a:t>این موارد منجر به تعریف یک عامل منطقی ایده‌آل می‌شود</a:t>
            </a:r>
          </a:p>
        </p:txBody>
      </p:sp>
      <p:sp>
        <p:nvSpPr>
          <p:cNvPr id="22535" name="Rectangle 6"/>
          <p:cNvSpPr>
            <a:spLocks noChangeArrowheads="1"/>
          </p:cNvSpPr>
          <p:nvPr/>
        </p:nvSpPr>
        <p:spPr bwMode="auto">
          <a:xfrm>
            <a:off x="6800061" y="1614078"/>
            <a:ext cx="1797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>
              <a:spcBef>
                <a:spcPct val="50000"/>
              </a:spcBef>
              <a:buClr>
                <a:srgbClr val="00D600"/>
              </a:buClr>
              <a:buSzPct val="80000"/>
              <a:buFont typeface="Wingdings" pitchFamily="2" charset="2"/>
              <a:buChar char="Ã"/>
            </a:pPr>
            <a:r>
              <a:rPr lang="fa-IR" sz="2400" b="1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 رفتار </a:t>
            </a:r>
            <a:r>
              <a:rPr lang="fa-IR" sz="2400" b="1" dirty="0" smtClean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عقلايی</a:t>
            </a:r>
            <a:endParaRPr lang="fa-IR" sz="2400" b="1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41413" y="412544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5044556"/>
            <a:ext cx="792480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lvl="3" algn="ctr" rtl="1"/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عامل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عقلایی بایستی عملی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را انتخاب کند که به نظر میرسد اندازه کارایی </a:t>
            </a: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0" lvl="3" algn="ctr" rtl="1"/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را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حداکثر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می‌کند با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استفاده از دنباله ادراکی و هر نوع دانش درونی که عامل دارد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ctr" rtl="1"/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6553200" y="6477000"/>
            <a:ext cx="1905000" cy="457200"/>
          </a:xfrm>
        </p:spPr>
        <p:txBody>
          <a:bodyPr/>
          <a:lstStyle/>
          <a:p>
            <a:r>
              <a:rPr lang="en-US" altLang="en-US" dirty="0" smtClean="0"/>
              <a:t>10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303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F55640BE-89DF-49AB-8052-4F5014F1FE89}" type="slidenum">
              <a:rPr lang="fa-IR"/>
              <a:pPr>
                <a:defRPr/>
              </a:pPr>
              <a:t>11</a:t>
            </a:fld>
            <a:endParaRPr lang="en-US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52401" y="1595021"/>
            <a:ext cx="8534399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>
                <a:cs typeface="B Nazanin" panose="00000400000000000000" pitchFamily="2" charset="-78"/>
              </a:rPr>
              <a:t>انواع </a:t>
            </a:r>
            <a:r>
              <a:rPr lang="fa-IR" sz="2400" b="1" dirty="0" smtClean="0">
                <a:cs typeface="B Nazanin" panose="00000400000000000000" pitchFamily="2" charset="-78"/>
              </a:rPr>
              <a:t>عامل‌های </a:t>
            </a:r>
            <a:r>
              <a:rPr lang="fa-IR" sz="2400" b="1" dirty="0">
                <a:cs typeface="B Nazanin" panose="00000400000000000000" pitchFamily="2" charset="-78"/>
              </a:rPr>
              <a:t>هوشمند</a:t>
            </a:r>
            <a:r>
              <a:rPr lang="fa-IR" sz="2400" b="1" dirty="0" smtClean="0">
                <a:cs typeface="B Nazanin" panose="00000400000000000000" pitchFamily="2" charset="-78"/>
              </a:rPr>
              <a:t>: 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عامل عالـِم یا دانش کل </a:t>
            </a:r>
            <a:r>
              <a:rPr lang="en-US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Omni science)</a:t>
            </a:r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) </a:t>
            </a:r>
          </a:p>
          <a:p>
            <a:pPr marL="801688" indent="-227013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خروجی واقعی فعاليت خود را </a:t>
            </a:r>
            <a:r>
              <a:rPr lang="fa-IR" sz="2400" dirty="0" smtClean="0">
                <a:cs typeface="B Nazanin" panose="00000400000000000000" pitchFamily="2" charset="-78"/>
              </a:rPr>
              <a:t>می‌داند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cs typeface="B Nazanin" panose="00000400000000000000" pitchFamily="2" charset="-78"/>
              </a:rPr>
              <a:t>می‌‌تواند براساس </a:t>
            </a:r>
            <a:r>
              <a:rPr lang="fa-IR" sz="2400" dirty="0">
                <a:cs typeface="B Nazanin" panose="00000400000000000000" pitchFamily="2" charset="-78"/>
              </a:rPr>
              <a:t>آن عمل </a:t>
            </a:r>
            <a:r>
              <a:rPr lang="fa-IR" sz="2400" dirty="0" smtClean="0">
                <a:cs typeface="B Nazanin" panose="00000400000000000000" pitchFamily="2" charset="-78"/>
              </a:rPr>
              <a:t>کند</a:t>
            </a:r>
          </a:p>
          <a:p>
            <a:pPr marL="801688" indent="-227013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دانای کل در واقعیت محال است</a:t>
            </a:r>
          </a:p>
          <a:p>
            <a:pPr marL="801688" indent="-227013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تعریف ما از عقلانیت به دانش کلی نیازی ندارد</a:t>
            </a:r>
          </a:p>
          <a:p>
            <a:pPr marL="801688" indent="-227013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انتخاب عقلانی تنها وابسته به دنباله ادراکی تاکنون است</a:t>
            </a:r>
          </a:p>
          <a:p>
            <a:pPr marL="801688" indent="-227013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تفاوت </a:t>
            </a:r>
            <a:r>
              <a:rPr lang="fa-IR" sz="2400" dirty="0">
                <a:cs typeface="B Nazanin" panose="00000400000000000000" pitchFamily="2" charset="-78"/>
              </a:rPr>
              <a:t>میان عامل </a:t>
            </a:r>
            <a:r>
              <a:rPr lang="fa-IR" sz="2400" dirty="0" smtClean="0">
                <a:cs typeface="B Nazanin" panose="00000400000000000000" pitchFamily="2" charset="-78"/>
              </a:rPr>
              <a:t>عقلایی </a:t>
            </a:r>
            <a:r>
              <a:rPr lang="fa-IR" sz="2400" dirty="0">
                <a:cs typeface="B Nazanin" panose="00000400000000000000" pitchFamily="2" charset="-78"/>
              </a:rPr>
              <a:t>و عامل دانش کل.</a:t>
            </a:r>
          </a:p>
          <a:p>
            <a:pPr marL="1489075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عامل </a:t>
            </a:r>
            <a:r>
              <a:rPr lang="fa-IR" sz="2400" dirty="0">
                <a:cs typeface="B Nazanin" panose="00000400000000000000" pitchFamily="2" charset="-78"/>
              </a:rPr>
              <a:t>دانش کل: با توجه به این که از نتیجه واقعی اعمال خود آگاه است، همواره بهترین عمل ممکن را انجام می </a:t>
            </a:r>
            <a:r>
              <a:rPr lang="fa-IR" sz="2400" dirty="0" smtClean="0">
                <a:cs typeface="B Nazanin" panose="00000400000000000000" pitchFamily="2" charset="-78"/>
              </a:rPr>
              <a:t>دهد.</a:t>
            </a:r>
          </a:p>
          <a:p>
            <a:pPr marL="1489075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عامل عقلایی: </a:t>
            </a:r>
            <a:r>
              <a:rPr lang="fa-IR" sz="2400" dirty="0">
                <a:cs typeface="B Nazanin" panose="00000400000000000000" pitchFamily="2" charset="-78"/>
              </a:rPr>
              <a:t>سعی </a:t>
            </a:r>
            <a:r>
              <a:rPr lang="fa-IR" sz="2400" dirty="0" smtClean="0">
                <a:cs typeface="B Nazanin" panose="00000400000000000000" pitchFamily="2" charset="-78"/>
              </a:rPr>
              <a:t>می‌کند </a:t>
            </a:r>
            <a:r>
              <a:rPr lang="fa-IR" sz="2400" dirty="0">
                <a:cs typeface="B Nazanin" panose="00000400000000000000" pitchFamily="2" charset="-78"/>
              </a:rPr>
              <a:t>با انتخاب بهترین عمل، معیار کارایی مورد انتظار را به حداکثر برساند.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19200" y="31155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22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F55640BE-89DF-49AB-8052-4F5014F1FE89}" type="slidenum">
              <a:rPr lang="fa-IR"/>
              <a:pPr>
                <a:defRPr/>
              </a:pPr>
              <a:t>12</a:t>
            </a:fld>
            <a:endParaRPr lang="en-US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243113" y="1676400"/>
            <a:ext cx="8458201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>
                <a:cs typeface="B Nazanin" panose="00000400000000000000" pitchFamily="2" charset="-78"/>
              </a:rPr>
              <a:t>انواع عامل های هوشمند</a:t>
            </a:r>
            <a:r>
              <a:rPr lang="fa-IR" sz="2400" b="1" dirty="0" smtClean="0">
                <a:cs typeface="B Nazanin" panose="00000400000000000000" pitchFamily="2" charset="-78"/>
              </a:rPr>
              <a:t>: 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عامل </a:t>
            </a:r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خود </a:t>
            </a:r>
            <a:r>
              <a:rPr lang="fa-IR" sz="24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مختار </a:t>
            </a:r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(</a:t>
            </a:r>
            <a:r>
              <a:rPr lang="en-US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Autonomous</a:t>
            </a:r>
            <a:r>
              <a:rPr lang="fa-IR" sz="24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)</a:t>
            </a:r>
            <a:endParaRPr lang="fa-IR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None/>
            </a:pPr>
            <a:r>
              <a:rPr lang="fa-IR" sz="2400" dirty="0">
                <a:cs typeface="B Nazanin" panose="00000400000000000000" pitchFamily="2" charset="-78"/>
              </a:rPr>
              <a:t>فعاليتی را انتخاب می‌کند که معيار کارايی‌اش را حداکثر می‌کند</a:t>
            </a: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عاملی </a:t>
            </a:r>
            <a:r>
              <a:rPr lang="fa-IR" sz="2400" dirty="0">
                <a:cs typeface="B Nazanin" panose="00000400000000000000" pitchFamily="2" charset="-78"/>
              </a:rPr>
              <a:t>که رفتارش به میزان </a:t>
            </a:r>
            <a:r>
              <a:rPr lang="fa-IR" sz="2400" dirty="0" smtClean="0">
                <a:cs typeface="B Nazanin" panose="00000400000000000000" pitchFamily="2" charset="-78"/>
              </a:rPr>
              <a:t>تجربه‌اش </a:t>
            </a:r>
            <a:r>
              <a:rPr lang="fa-IR" sz="2400" dirty="0">
                <a:cs typeface="B Nazanin" panose="00000400000000000000" pitchFamily="2" charset="-78"/>
              </a:rPr>
              <a:t>از محیط بستگی داشته </a:t>
            </a:r>
            <a:r>
              <a:rPr lang="fa-IR" sz="2400" dirty="0" smtClean="0">
                <a:cs typeface="B Nazanin" panose="00000400000000000000" pitchFamily="2" charset="-78"/>
              </a:rPr>
              <a:t>باشد. (نه </a:t>
            </a:r>
            <a:r>
              <a:rPr lang="fa-IR" sz="2400" dirty="0">
                <a:cs typeface="B Nazanin" panose="00000400000000000000" pitchFamily="2" charset="-78"/>
              </a:rPr>
              <a:t>فقط به </a:t>
            </a:r>
            <a:r>
              <a:rPr lang="fa-IR" sz="2400" dirty="0" smtClean="0">
                <a:cs typeface="B Nazanin" panose="00000400000000000000" pitchFamily="2" charset="-78"/>
              </a:rPr>
              <a:t>گفته‌های طراح)</a:t>
            </a: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هرچه </a:t>
            </a:r>
            <a:r>
              <a:rPr lang="fa-IR" sz="2400" dirty="0">
                <a:cs typeface="B Nazanin" panose="00000400000000000000" pitchFamily="2" charset="-78"/>
              </a:rPr>
              <a:t>تجربه بیشتری کسب می کند، رفتارش نیز بهتر </a:t>
            </a:r>
            <a:r>
              <a:rPr lang="fa-IR" sz="2400" dirty="0" smtClean="0">
                <a:cs typeface="B Nazanin" panose="00000400000000000000" pitchFamily="2" charset="-78"/>
              </a:rPr>
              <a:t>می‌شود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دارای </a:t>
            </a:r>
            <a:r>
              <a:rPr lang="fa-IR" sz="2400" dirty="0">
                <a:cs typeface="B Nazanin" panose="00000400000000000000" pitchFamily="2" charset="-78"/>
              </a:rPr>
              <a:t>قابلیت یادگیری و تطبیق پذیری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نقص دانش قبلی خود را می‌تواند جبران کند</a:t>
            </a: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0013" y="3048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57013"/>
            <a:ext cx="2209800" cy="244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F55640BE-89DF-49AB-8052-4F5014F1FE89}" type="slidenum">
              <a:rPr lang="fa-IR"/>
              <a:pPr>
                <a:defRPr/>
              </a:pPr>
              <a:t>13</a:t>
            </a:fld>
            <a:endParaRPr lang="en-US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243113" y="1676400"/>
            <a:ext cx="845820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 smtClean="0">
                <a:cs typeface="B Nazanin" panose="00000400000000000000" pitchFamily="2" charset="-78"/>
              </a:rPr>
              <a:t>عامل بازیکن پکمن</a:t>
            </a:r>
            <a:endParaRPr lang="fa-IR" sz="2400" dirty="0">
              <a:cs typeface="B Nazanin" panose="00000400000000000000" pitchFamily="2" charset="-78"/>
            </a:endParaRP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0013" y="3048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857" y="2057400"/>
            <a:ext cx="4297680" cy="406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4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F55640BE-89DF-49AB-8052-4F5014F1FE89}" type="slidenum">
              <a:rPr lang="fa-IR"/>
              <a:pPr>
                <a:defRPr/>
              </a:pPr>
              <a:t>14</a:t>
            </a:fld>
            <a:endParaRPr lang="en-US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243113" y="1676400"/>
            <a:ext cx="845820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 smtClean="0">
                <a:cs typeface="B Nazanin" panose="00000400000000000000" pitchFamily="2" charset="-78"/>
              </a:rPr>
              <a:t>عامل بازیکن پکمن</a:t>
            </a:r>
            <a:endParaRPr lang="fa-IR" sz="2400" dirty="0">
              <a:cs typeface="B Nazanin" panose="00000400000000000000" pitchFamily="2" charset="-78"/>
            </a:endParaRPr>
          </a:p>
          <a:p>
            <a:pPr marL="1031875" indent="-117475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0013" y="3048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412" y="2166614"/>
            <a:ext cx="7033987" cy="434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8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344612" y="1572658"/>
            <a:ext cx="7316787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2400" b="1" dirty="0">
                <a:cs typeface="B Nazanin" panose="00000400000000000000" pitchFamily="2" charset="-78"/>
              </a:rPr>
              <a:t>تعیین محیط وظیفه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76375" y="2708275"/>
            <a:ext cx="5400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>
              <a:spcBef>
                <a:spcPct val="50000"/>
              </a:spcBef>
            </a:pPr>
            <a:endParaRPr lang="en-US" sz="240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-304800" y="2049953"/>
            <a:ext cx="104798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1714500" lvl="3" indent="-342900" algn="r" rtl="1" eaLnBrk="1" hangingPunct="1">
              <a:spcBef>
                <a:spcPct val="50000"/>
              </a:spcBef>
              <a:buClr>
                <a:srgbClr val="00D600"/>
              </a:buClr>
              <a:buFont typeface="Courier New" pitchFamily="49" charset="0"/>
              <a:buChar char="o"/>
            </a:pPr>
            <a:r>
              <a:rPr lang="fa-IR" sz="2400" u="sng" dirty="0">
                <a:cs typeface="B Nazanin" panose="00000400000000000000" pitchFamily="2" charset="-78"/>
              </a:rPr>
              <a:t>اولین قدم </a:t>
            </a:r>
            <a:r>
              <a:rPr lang="fa-IR" sz="2400" dirty="0">
                <a:cs typeface="B Nazanin" panose="00000400000000000000" pitchFamily="2" charset="-78"/>
              </a:rPr>
              <a:t>در طراحی </a:t>
            </a:r>
            <a:r>
              <a:rPr lang="fa-IR" sz="2400" dirty="0" smtClean="0">
                <a:cs typeface="B Nazanin" panose="00000400000000000000" pitchFamily="2" charset="-78"/>
              </a:rPr>
              <a:t>عامل عقلایی ، </a:t>
            </a:r>
            <a:r>
              <a:rPr lang="fa-IR" sz="2400" dirty="0">
                <a:cs typeface="B Nazanin" panose="00000400000000000000" pitchFamily="2" charset="-78"/>
              </a:rPr>
              <a:t>مشخص کردن محیط </a:t>
            </a:r>
            <a:r>
              <a:rPr lang="fa-IR" sz="2400" dirty="0" smtClean="0">
                <a:cs typeface="B Nazanin" panose="00000400000000000000" pitchFamily="2" charset="-78"/>
              </a:rPr>
              <a:t>وظیفه‌ی </a:t>
            </a:r>
            <a:r>
              <a:rPr lang="fa-IR" sz="2400" dirty="0">
                <a:cs typeface="B Nazanin" panose="00000400000000000000" pitchFamily="2" charset="-78"/>
              </a:rPr>
              <a:t>آن </a:t>
            </a:r>
            <a:r>
              <a:rPr lang="fa-IR" sz="2400" dirty="0" smtClean="0">
                <a:cs typeface="B Nazanin" panose="00000400000000000000" pitchFamily="2" charset="-78"/>
              </a:rPr>
              <a:t>است</a:t>
            </a:r>
            <a:endParaRPr lang="fa-IR" sz="2400" dirty="0">
              <a:cs typeface="B Nazanin" panose="00000400000000000000" pitchFamily="2" charset="-78"/>
            </a:endParaRPr>
          </a:p>
          <a:p>
            <a:pPr marL="1714500" lvl="3" indent="-342900" algn="r" rtl="1" eaLnBrk="1" hangingPunct="1">
              <a:spcBef>
                <a:spcPct val="50000"/>
              </a:spcBef>
              <a:buClr>
                <a:srgbClr val="00D600"/>
              </a:buClr>
              <a:buFont typeface="Courier New" pitchFamily="49" charset="0"/>
              <a:buChar char="o"/>
            </a:pPr>
            <a:r>
              <a:rPr lang="fa-IR" sz="2400" dirty="0" smtClean="0">
                <a:cs typeface="B Nazanin" panose="00000400000000000000" pitchFamily="2" charset="-78"/>
              </a:rPr>
              <a:t>محیط وظیفه: معیار کارآیی، محیط، </a:t>
            </a:r>
            <a:r>
              <a:rPr lang="fa-IR" sz="2400" dirty="0">
                <a:cs typeface="B Nazanin" panose="00000400000000000000" pitchFamily="2" charset="-78"/>
              </a:rPr>
              <a:t>حسگرها و </a:t>
            </a:r>
            <a:r>
              <a:rPr lang="fa-IR" sz="2400" dirty="0" smtClean="0">
                <a:cs typeface="B Nazanin" panose="00000400000000000000" pitchFamily="2" charset="-78"/>
              </a:rPr>
              <a:t>محرک‌ها</a:t>
            </a:r>
            <a:endParaRPr lang="en-US" sz="2400" dirty="0" smtClean="0">
              <a:cs typeface="B Nazanin" panose="00000400000000000000" pitchFamily="2" charset="-78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30213" y="3191711"/>
            <a:ext cx="8713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dirty="0"/>
              <a:t>Performance</a:t>
            </a:r>
            <a:r>
              <a:rPr lang="en-US" sz="2400" b="1" dirty="0" smtClean="0"/>
              <a:t>,  Environment,   Actuator,   Sensor</a:t>
            </a:r>
            <a:endParaRPr lang="en-US" sz="2400" b="1" dirty="0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344613" y="350021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2" y="4267200"/>
            <a:ext cx="3754214" cy="167723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38600" y="3978753"/>
            <a:ext cx="49620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70C1"/>
                </a:solidFill>
                <a:cs typeface="B Nazanin" panose="00000400000000000000" pitchFamily="2" charset="-78"/>
              </a:rPr>
              <a:t>مثال.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طراحی عامل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پکمن.</a:t>
            </a:r>
          </a:p>
          <a:p>
            <a:pPr marL="739775" indent="-168275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معیار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کارایی: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امتیاز</a:t>
            </a:r>
          </a:p>
          <a:p>
            <a:pPr marL="739775" indent="-168275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محیط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: خانه ها، غذاها،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کپسول‌های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انرژی، ارواح،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موانع</a:t>
            </a:r>
          </a:p>
          <a:p>
            <a:pPr marL="739775" indent="-168275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حسگرها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: تشخیص مکان، تشخیص غذا و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...</a:t>
            </a:r>
          </a:p>
          <a:p>
            <a:pPr marL="739775" indent="-168275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محرک‌ها: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حرکت به چهار جهت اصلی، خوردن غذا و کپسول انرژی و ...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722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3400" y="1008856"/>
            <a:ext cx="8305800" cy="4724400"/>
          </a:xfrm>
        </p:spPr>
        <p:txBody>
          <a:bodyPr/>
          <a:lstStyle/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2DC5C915-F13A-4CA2-9725-9E70624A260C}" type="slidenum">
              <a:rPr lang="en-US" smtClean="0"/>
              <a:pPr/>
              <a:t>16</a:t>
            </a:fld>
            <a:endParaRPr lang="en-US"/>
          </a:p>
        </p:txBody>
      </p:sp>
      <p:sp useBgFill="1">
        <p:nvSpPr>
          <p:cNvPr id="9" name="TextBox 8"/>
          <p:cNvSpPr txBox="1"/>
          <p:nvPr/>
        </p:nvSpPr>
        <p:spPr>
          <a:xfrm>
            <a:off x="7596336" y="6021288"/>
            <a:ext cx="122413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57" y="1658791"/>
            <a:ext cx="7698114" cy="252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85" y="4180124"/>
            <a:ext cx="4747194" cy="230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07" y="4396008"/>
            <a:ext cx="3091494" cy="1439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226784" y="45118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19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3400" y="1008856"/>
            <a:ext cx="8305800" cy="4724400"/>
          </a:xfrm>
        </p:spPr>
        <p:txBody>
          <a:bodyPr/>
          <a:lstStyle/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2DC5C915-F13A-4CA2-9725-9E70624A260C}" type="slidenum">
              <a:rPr lang="en-US" smtClean="0"/>
              <a:pPr/>
              <a:t>17</a:t>
            </a:fld>
            <a:endParaRPr lang="en-US"/>
          </a:p>
        </p:txBody>
      </p:sp>
      <p:sp useBgFill="1">
        <p:nvSpPr>
          <p:cNvPr id="9" name="TextBox 8"/>
          <p:cNvSpPr txBox="1"/>
          <p:nvPr/>
        </p:nvSpPr>
        <p:spPr>
          <a:xfrm>
            <a:off x="7596336" y="6021288"/>
            <a:ext cx="122413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226784" y="45118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66143" y="1687978"/>
            <a:ext cx="558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70C1"/>
                </a:solidFill>
                <a:cs typeface="B Nazanin" panose="00000400000000000000" pitchFamily="2" charset="-78"/>
              </a:rPr>
              <a:t>مثال. </a:t>
            </a: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طراحی یک سیستم خودکار هدایت </a:t>
            </a:r>
            <a:r>
              <a:rPr lang="fa-IR" sz="2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تاکسی.</a:t>
            </a:r>
          </a:p>
          <a:p>
            <a:pPr marL="5080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معیار </a:t>
            </a:r>
            <a:r>
              <a:rPr lang="fa-IR" sz="2400" b="1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کارایی: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سودآوری، امنیت، سرعت و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...</a:t>
            </a:r>
          </a:p>
          <a:p>
            <a:pPr marL="5080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FFFFFF"/>
                </a:solidFill>
                <a:latin typeface="B Nazanin,Bold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محیط: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خیابان ها، مسافرها، افراد پیاده،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ماشین‌ها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، چراغ راهنمایی و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...</a:t>
            </a:r>
          </a:p>
          <a:p>
            <a:pPr marL="5080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حسگرها</a:t>
            </a:r>
            <a:r>
              <a:rPr lang="fa-IR" sz="2400" b="1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: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دوربین‌ها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، حسگرهای صوتی، سرعت سنج، شتاب سنج، جی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پی‌اس،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کیلومتر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شمار، حسگرهای وضعیت موتور، صفحه کلید، میکروفون و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...</a:t>
            </a:r>
          </a:p>
          <a:p>
            <a:pPr marL="5080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محرک‌ها: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فرمان، شتاب دهنده، ترمزها، بوق،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چراغ‌ها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و ...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3" y="1658213"/>
            <a:ext cx="3048000" cy="407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2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11176" y="1943931"/>
            <a:ext cx="8305800" cy="1846659"/>
          </a:xfrm>
        </p:spPr>
        <p:txBody>
          <a:bodyPr/>
          <a:lstStyle/>
          <a:p>
            <a:pPr algn="r" rtl="1"/>
            <a:endParaRPr lang="fa-IR" sz="2000" dirty="0">
              <a:cs typeface="B Nazanin" pitchFamily="2" charset="-78"/>
            </a:endParaRPr>
          </a:p>
          <a:p>
            <a:pPr algn="r" rtl="1"/>
            <a:endParaRPr lang="fa-IR" sz="2000" dirty="0" smtClean="0">
              <a:cs typeface="B Nazanin" pitchFamily="2" charset="-78"/>
            </a:endParaRPr>
          </a:p>
          <a:p>
            <a:pPr algn="r" rtl="1"/>
            <a:endParaRPr lang="fa-IR" sz="2000" dirty="0">
              <a:cs typeface="B Nazanin" pitchFamily="2" charset="-78"/>
            </a:endParaRPr>
          </a:p>
          <a:p>
            <a:pPr algn="r" rtl="1"/>
            <a:endParaRPr lang="fa-IR" sz="2000" dirty="0" smtClean="0">
              <a:cs typeface="B Nazanin" pitchFamily="2" charset="-78"/>
            </a:endParaRPr>
          </a:p>
          <a:p>
            <a:pPr algn="r" rtl="1"/>
            <a:endParaRPr lang="fa-IR" sz="2000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sz="2000" dirty="0" smtClean="0">
                <a:cs typeface="B Nazanin" pitchFamily="2" charset="-78"/>
              </a:rPr>
              <a:t> </a:t>
            </a:r>
            <a:endParaRPr lang="en-US" sz="2000" dirty="0">
              <a:cs typeface="B Nazanin" pitchFamily="2" charset="-78"/>
            </a:endParaRPr>
          </a:p>
        </p:txBody>
      </p:sp>
      <p:graphicFrame>
        <p:nvGraphicFramePr>
          <p:cNvPr id="10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875969"/>
              </p:ext>
            </p:extLst>
          </p:nvPr>
        </p:nvGraphicFramePr>
        <p:xfrm>
          <a:off x="159658" y="1752600"/>
          <a:ext cx="8664575" cy="3927348"/>
        </p:xfrm>
        <a:graphic>
          <a:graphicData uri="http://schemas.openxmlformats.org/drawingml/2006/table">
            <a:tbl>
              <a:tblPr/>
              <a:tblGrid>
                <a:gridCol w="1992661"/>
                <a:gridCol w="1657681"/>
                <a:gridCol w="1460230"/>
                <a:gridCol w="1892391"/>
                <a:gridCol w="1661612"/>
              </a:tblGrid>
              <a:tr h="700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anose="00000400000000000000" pitchFamily="2" charset="-78"/>
                        </a:rPr>
                        <a:t>حس گرها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anose="00000400000000000000" pitchFamily="2" charset="-78"/>
                        </a:rPr>
                        <a:t>محرک ها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anose="00000400000000000000" pitchFamily="2" charset="-78"/>
                        </a:rPr>
                        <a:t>محیط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anose="00000400000000000000" pitchFamily="2" charset="-78"/>
                        </a:rPr>
                        <a:t>مقیاس کارآیی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anose="00000400000000000000" pitchFamily="2" charset="-78"/>
                        </a:rPr>
                        <a:t>نوع عامل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75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دوربینها،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 سرعت سنج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کیلومتر شمار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فرمان،گاز،ترمز چراغها،بوق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صفحه نمایش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جاده ها،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عابرین پیاده، مشتریان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امن،سریع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قانونی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بیشینه کردن سود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راننده تاکسی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46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وارد کردن علائم بیماری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آزمایشها،تجویز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نمایش پرسشها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بیمار،کارکنان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بیمارستان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بیمار سالم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سیستم تشخیص پزشکی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46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ورودی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صفحه کلید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نمایش تمرینها و پیام ها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مجموعه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دانش اموزان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بیشینه کردن نمره امتحان دانش اموز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Zar" pitchFamily="2" charset="-78"/>
                        </a:rPr>
                        <a:t>معلم انگلیسی محاوره ای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Zar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26784" y="45118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07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26784" y="45118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2062" y="1524000"/>
            <a:ext cx="701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70C1"/>
                </a:solidFill>
                <a:cs typeface="B Nazanin" panose="00000400000000000000" pitchFamily="2" charset="-78"/>
              </a:rPr>
              <a:t>محیط.</a:t>
            </a:r>
          </a:p>
          <a:p>
            <a:pPr marL="9144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هر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محیط از مجموعه ای از </a:t>
            </a:r>
            <a:r>
              <a:rPr lang="fa-IR" sz="2400" dirty="0">
                <a:solidFill>
                  <a:srgbClr val="C10000"/>
                </a:solidFill>
                <a:latin typeface="B Nazanin,Bold"/>
                <a:cs typeface="B Nazanin" panose="00000400000000000000" pitchFamily="2" charset="-78"/>
              </a:rPr>
              <a:t>حالت ها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تشکیل می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شود.</a:t>
            </a:r>
          </a:p>
          <a:p>
            <a:pPr marL="9144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هر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محیط در هر لحظه </a:t>
            </a:r>
            <a:r>
              <a:rPr lang="fa-IR" sz="2400" dirty="0">
                <a:solidFill>
                  <a:srgbClr val="C10000"/>
                </a:solidFill>
                <a:latin typeface="B Nazanin,Bold"/>
                <a:cs typeface="B Nazanin" panose="00000400000000000000" pitchFamily="2" charset="-78"/>
              </a:rPr>
              <a:t>فقط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در یکی از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حالت‌های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ممکن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است.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rgbClr val="0070C1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70C1"/>
                </a:solidFill>
                <a:latin typeface="B Nazanin,Bold"/>
                <a:cs typeface="B Nazanin" panose="00000400000000000000" pitchFamily="2" charset="-78"/>
              </a:rPr>
              <a:t>مثال</a:t>
            </a:r>
            <a:r>
              <a:rPr lang="fa-IR" sz="2400" dirty="0">
                <a:solidFill>
                  <a:srgbClr val="0070C1"/>
                </a:solidFill>
                <a:latin typeface="B Nazanin,Bold"/>
                <a:cs typeface="B Nazanin" panose="00000400000000000000" pitchFamily="2" charset="-78"/>
              </a:rPr>
              <a:t>.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محیط عامل جاروبرقی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276600"/>
            <a:ext cx="3581400" cy="307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8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739A3C84-E6C9-43E7-AB66-C9E326CA2739}" type="slidenum">
              <a:rPr lang="fa-IR"/>
              <a:pPr>
                <a:defRPr/>
              </a:pPr>
              <a:t>2</a:t>
            </a:fld>
            <a:endParaRPr lang="en-US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1216024" y="310089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fa-IR" sz="4000" dirty="0">
                <a:cs typeface="Homa" pitchFamily="2" charset="-78"/>
              </a:rPr>
              <a:t>فهرست</a:t>
            </a:r>
            <a:endParaRPr lang="en-US" sz="4000" dirty="0">
              <a:cs typeface="Homa" pitchFamily="2" charset="-78"/>
            </a:endParaRPr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2743200" y="1790700"/>
            <a:ext cx="5329237" cy="216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20000"/>
              </a:spcBef>
              <a:buClr>
                <a:srgbClr val="00D600"/>
              </a:buClr>
              <a:buSzPts val="3600"/>
              <a:buFont typeface="Wingdings" pitchFamily="2" charset="2"/>
              <a:buChar char="Ã"/>
            </a:pPr>
            <a:r>
              <a:rPr lang="fa-IR" sz="4000" dirty="0">
                <a:solidFill>
                  <a:schemeClr val="accent2"/>
                </a:solidFill>
                <a:cs typeface="Homa" pitchFamily="2" charset="-78"/>
              </a:rPr>
              <a:t>عامل</a:t>
            </a:r>
          </a:p>
          <a:p>
            <a:pPr algn="r" rtl="1">
              <a:spcBef>
                <a:spcPct val="20000"/>
              </a:spcBef>
              <a:buClr>
                <a:srgbClr val="00D600"/>
              </a:buClr>
              <a:buSzPts val="3600"/>
              <a:buFont typeface="Wingdings" pitchFamily="2" charset="2"/>
              <a:buChar char="Ã"/>
            </a:pPr>
            <a:r>
              <a:rPr lang="fa-IR" sz="4000" dirty="0">
                <a:solidFill>
                  <a:schemeClr val="accent2"/>
                </a:solidFill>
                <a:cs typeface="Homa" pitchFamily="2" charset="-78"/>
              </a:rPr>
              <a:t>خواص </a:t>
            </a:r>
            <a:r>
              <a:rPr lang="fa-IR" sz="4000" dirty="0" smtClean="0">
                <a:solidFill>
                  <a:schemeClr val="accent2"/>
                </a:solidFill>
                <a:cs typeface="Homa" pitchFamily="2" charset="-78"/>
              </a:rPr>
              <a:t>محيط‌های </a:t>
            </a:r>
            <a:r>
              <a:rPr lang="fa-IR" sz="4000" dirty="0">
                <a:solidFill>
                  <a:schemeClr val="accent2"/>
                </a:solidFill>
                <a:cs typeface="Homa" pitchFamily="2" charset="-78"/>
              </a:rPr>
              <a:t>وظيفه</a:t>
            </a:r>
          </a:p>
          <a:p>
            <a:pPr algn="r" rtl="1">
              <a:spcBef>
                <a:spcPct val="20000"/>
              </a:spcBef>
              <a:buClr>
                <a:srgbClr val="00D600"/>
              </a:buClr>
              <a:buSzPts val="3600"/>
              <a:buFont typeface="Wingdings" pitchFamily="2" charset="2"/>
              <a:buChar char="Ã"/>
            </a:pPr>
            <a:r>
              <a:rPr lang="fa-IR" sz="4000" dirty="0" smtClean="0">
                <a:solidFill>
                  <a:schemeClr val="accent2"/>
                </a:solidFill>
                <a:cs typeface="Homa" pitchFamily="2" charset="-78"/>
              </a:rPr>
              <a:t>برنامه‌های </a:t>
            </a:r>
            <a:r>
              <a:rPr lang="fa-IR" sz="4000" dirty="0">
                <a:solidFill>
                  <a:schemeClr val="accent2"/>
                </a:solidFill>
                <a:cs typeface="Homa" pitchFamily="2" charset="-78"/>
              </a:rPr>
              <a:t>عامل</a:t>
            </a:r>
          </a:p>
        </p:txBody>
      </p:sp>
    </p:spTree>
    <p:extLst>
      <p:ext uri="{BB962C8B-B14F-4D97-AF65-F5344CB8AC3E}">
        <p14:creationId xmlns:p14="http://schemas.microsoft.com/office/powerpoint/2010/main" val="334244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26784" y="45118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2062" y="1524000"/>
            <a:ext cx="7010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70C1"/>
                </a:solidFill>
                <a:cs typeface="B Nazanin" panose="00000400000000000000" pitchFamily="2" charset="-78"/>
              </a:rPr>
              <a:t>محیط.</a:t>
            </a:r>
          </a:p>
          <a:p>
            <a:pPr marL="914400" indent="-231775" algn="r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محیط در لحظه شروع در یکی از حالت های ممکن </a:t>
            </a:r>
            <a:r>
              <a:rPr lang="fa-IR" sz="2400" dirty="0" smtClean="0">
                <a:cs typeface="B Nazanin" panose="00000400000000000000" pitchFamily="2" charset="-78"/>
              </a:rPr>
              <a:t>است.</a:t>
            </a:r>
          </a:p>
          <a:p>
            <a:pPr marL="914400" indent="-231775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عمل </a:t>
            </a:r>
            <a:r>
              <a:rPr lang="fa-IR" sz="2400" dirty="0">
                <a:cs typeface="B Nazanin" panose="00000400000000000000" pitchFamily="2" charset="-78"/>
              </a:rPr>
              <a:t>عامل در محیط، باعث تغییر حالت محیط می شود.</a:t>
            </a:r>
            <a:endParaRPr lang="fa-IR" sz="2400" dirty="0" smtClean="0">
              <a:solidFill>
                <a:srgbClr val="0070C1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rgbClr val="0070C1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solidFill>
                <a:srgbClr val="0070C1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rgbClr val="0070C1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solidFill>
                <a:srgbClr val="0070C1"/>
              </a:solidFill>
              <a:latin typeface="B Nazanin,Bold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70C1"/>
                </a:solidFill>
                <a:latin typeface="B Nazanin,Bold"/>
                <a:cs typeface="B Nazanin" panose="00000400000000000000" pitchFamily="2" charset="-78"/>
              </a:rPr>
              <a:t>مثال</a:t>
            </a:r>
            <a:r>
              <a:rPr lang="fa-IR" sz="2400" dirty="0">
                <a:solidFill>
                  <a:srgbClr val="0070C1"/>
                </a:solidFill>
                <a:latin typeface="B Nazanin,Bold"/>
                <a:cs typeface="B Nazanin" panose="00000400000000000000" pitchFamily="2" charset="-78"/>
              </a:rPr>
              <a:t>.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محیط عامل جاروبرقی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365" y="2943224"/>
            <a:ext cx="2448485" cy="1095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4800600"/>
            <a:ext cx="5173287" cy="150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9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07F48BC1-B18B-4E38-8DF0-4AA848D113FB}" type="slidenum">
              <a:rPr lang="ar-SA" altLang="en-US"/>
              <a:pPr/>
              <a:t>21</a:t>
            </a:fld>
            <a:endParaRPr lang="en-US" altLang="en-US" dirty="0"/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2170339" y="1779549"/>
            <a:ext cx="6480175" cy="371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400" b="1" dirty="0" smtClean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خواص محيط های وظيفه </a:t>
            </a:r>
          </a:p>
          <a:p>
            <a:pPr algn="r" rtl="1" eaLnBrk="0" hangingPunct="0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کاملاً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قابل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مشاهده- قابليت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مشاهده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جزئی- غیرقابل مشاهده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0" hangingPunct="0">
              <a:lnSpc>
                <a:spcPct val="55000"/>
              </a:lnSpc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قطعی- غير قطعی(اتفاقی)-راهبردی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0" hangingPunct="0">
              <a:lnSpc>
                <a:spcPct val="55000"/>
              </a:lnSpc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رويدادي(اپيزوديک)- ترتيبی</a:t>
            </a:r>
          </a:p>
          <a:p>
            <a:pPr algn="r" rtl="1" eaLnBrk="0" hangingPunct="0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ايستا-پويا-نیمه‌پویا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0" hangingPunct="0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گسسته-پيوسته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0" hangingPunct="0">
              <a:lnSpc>
                <a:spcPct val="60000"/>
              </a:lnSpc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تک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عاملی- چند عاملی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lvl="2" algn="r" rtl="1" eaLnBrk="0" hangingPunct="0">
              <a:lnSpc>
                <a:spcPct val="60000"/>
              </a:lnSpc>
              <a:spcBef>
                <a:spcPct val="50000"/>
              </a:spcBef>
              <a:buClr>
                <a:srgbClr val="00D600"/>
              </a:buClr>
              <a:buSzPct val="75000"/>
              <a:buFont typeface="Wingdings" pitchFamily="2" charset="2"/>
              <a:buChar char="×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چند عاملي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رقابتی- چندعاملی همياری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370013" y="2286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2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Text Box 2"/>
          <p:cNvSpPr txBox="1">
            <a:spLocks noChangeArrowheads="1"/>
          </p:cNvSpPr>
          <p:nvPr/>
        </p:nvSpPr>
        <p:spPr bwMode="auto">
          <a:xfrm>
            <a:off x="356733" y="1692479"/>
            <a:ext cx="842962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8001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2573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7145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1717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accent1"/>
                </a:solidFill>
                <a:cs typeface="B Nazanin" panose="00000400000000000000" pitchFamily="2" charset="-78"/>
              </a:rPr>
              <a:t>کاملا قابل مشاهده. </a:t>
            </a:r>
            <a:r>
              <a:rPr lang="fa-IR" dirty="0">
                <a:cs typeface="B Nazanin" panose="00000400000000000000" pitchFamily="2" charset="-78"/>
              </a:rPr>
              <a:t>محیطی که در آن در هر لحظه از زمان حسگرهای عامل به آن </a:t>
            </a:r>
            <a:r>
              <a:rPr lang="fa-IR" dirty="0" smtClean="0">
                <a:cs typeface="B Nazanin" panose="00000400000000000000" pitchFamily="2" charset="-78"/>
              </a:rPr>
              <a:t>امکان دستیابی </a:t>
            </a:r>
            <a:r>
              <a:rPr lang="fa-IR" dirty="0">
                <a:cs typeface="B Nazanin" panose="00000400000000000000" pitchFamily="2" charset="-78"/>
              </a:rPr>
              <a:t>به حالت کامل محیط را </a:t>
            </a:r>
            <a:r>
              <a:rPr lang="fa-IR" dirty="0" smtClean="0">
                <a:cs typeface="B Nazanin" panose="00000400000000000000" pitchFamily="2" charset="-78"/>
              </a:rPr>
              <a:t>می‌دهند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مثال</a:t>
            </a:r>
            <a:r>
              <a:rPr lang="fa-IR" dirty="0">
                <a:solidFill>
                  <a:schemeClr val="accent1"/>
                </a:solidFill>
                <a:cs typeface="B Nazanin" panose="00000400000000000000" pitchFamily="2" charset="-78"/>
              </a:rPr>
              <a:t>. 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صفحه شطرنج و معمای 8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مثال: </a:t>
            </a:r>
            <a:r>
              <a:rPr lang="fa-IR" dirty="0" smtClean="0">
                <a:cs typeface="B Nazanin" panose="00000400000000000000" pitchFamily="2" charset="-78"/>
              </a:rPr>
              <a:t>محیط </a:t>
            </a:r>
            <a:r>
              <a:rPr lang="fa-IR" dirty="0">
                <a:cs typeface="B Nazanin" panose="00000400000000000000" pitchFamily="2" charset="-78"/>
              </a:rPr>
              <a:t>عامل جاروبرقی -- حسگرها:</a:t>
            </a:r>
          </a:p>
          <a:p>
            <a:pPr marL="739775" algn="r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تشخیص </a:t>
            </a:r>
            <a:r>
              <a:rPr lang="fa-IR" dirty="0">
                <a:cs typeface="B Nazanin" panose="00000400000000000000" pitchFamily="2" charset="-78"/>
              </a:rPr>
              <a:t>مکان عامل: چپ یا راست</a:t>
            </a:r>
          </a:p>
          <a:p>
            <a:pPr marL="739775" algn="r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تشخیص </a:t>
            </a:r>
            <a:r>
              <a:rPr lang="fa-IR" dirty="0">
                <a:cs typeface="B Nazanin" panose="00000400000000000000" pitchFamily="2" charset="-78"/>
              </a:rPr>
              <a:t>وضعیت محیط: تمیز یا </a:t>
            </a:r>
            <a:r>
              <a:rPr lang="fa-IR" dirty="0" smtClean="0">
                <a:cs typeface="B Nazanin" panose="00000400000000000000" pitchFamily="2" charset="-78"/>
              </a:rPr>
              <a:t>کثیف</a:t>
            </a:r>
            <a:endParaRPr lang="en-US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480457" y="348942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812" y="4818157"/>
            <a:ext cx="8600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چند دلیل باعث می شود که یک محیط قابل مشاهده‌ی کامل نباشد:</a:t>
            </a:r>
          </a:p>
          <a:p>
            <a:pPr algn="r" rtl="1"/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1. سنسور موردنظر موجود نباشد</a:t>
            </a:r>
          </a:p>
          <a:p>
            <a:pPr algn="r" rtl="1"/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2. سنسورها دقت کافی نداشته باشند یا نویز داشته باشند و تاثیرات نامطلوبی روی داده‌های دریافتی بگذارند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مثل محیط مربوط به عامل راننده تاکسی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5854"/>
            <a:ext cx="2960914" cy="18007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812" y="4000803"/>
            <a:ext cx="4495800" cy="78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8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FE678D5D-4CD2-4219-86E4-D68A6E3C79BF}" type="slidenum">
              <a:rPr lang="ar-SA" altLang="en-US"/>
              <a:pPr/>
              <a:t>23</a:t>
            </a:fld>
            <a:endParaRPr lang="en-US" altLang="en-US"/>
          </a:p>
        </p:txBody>
      </p:sp>
      <p:sp>
        <p:nvSpPr>
          <p:cNvPr id="456706" name="Text Box 2"/>
          <p:cNvSpPr txBox="1">
            <a:spLocks noChangeArrowheads="1"/>
          </p:cNvSpPr>
          <p:nvPr/>
        </p:nvSpPr>
        <p:spPr bwMode="auto">
          <a:xfrm>
            <a:off x="0" y="1524000"/>
            <a:ext cx="8797925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8001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2573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7145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1717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محيط </a:t>
            </a:r>
            <a:r>
              <a:rPr lang="fa-IR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قطعي:</a:t>
            </a:r>
            <a:r>
              <a:rPr lang="fa-IR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اگر حالت بعدی محیط کاملا توسط حالت فعلی و عمل اجرا شده توسط عامل قابل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تعيين 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باشد </a:t>
            </a:r>
          </a:p>
          <a:p>
            <a:pPr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یعنی هر عمل یک اثر تضمین شده و منحصربفرد داشته باشد</a:t>
            </a:r>
          </a:p>
          <a:p>
            <a:pPr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اگر محیط به جز برای اعمال دیگر عامل ها قطعی باشد می‌گوییم محیط استراتژیک است</a:t>
            </a: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70013" y="412981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9" y="3769422"/>
            <a:ext cx="8286750" cy="307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8DDEF71-B465-49D3-9D6C-6850F1F2BDB1}" type="slidenum">
              <a:rPr lang="ar-SA" altLang="en-US"/>
              <a:pPr/>
              <a:t>24</a:t>
            </a:fld>
            <a:endParaRPr lang="en-US" altLang="en-US"/>
          </a:p>
        </p:txBody>
      </p:sp>
      <p:sp>
        <p:nvSpPr>
          <p:cNvPr id="457730" name="Text Box 2"/>
          <p:cNvSpPr txBox="1">
            <a:spLocks noChangeArrowheads="1"/>
          </p:cNvSpPr>
          <p:nvPr/>
        </p:nvSpPr>
        <p:spPr bwMode="auto">
          <a:xfrm>
            <a:off x="304800" y="1600200"/>
            <a:ext cx="8435068" cy="457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>
              <a:lnSpc>
                <a:spcPct val="135000"/>
              </a:lnSpc>
              <a:buFont typeface="Wingdings" pitchFamily="2" charset="2"/>
              <a:buChar char="v"/>
            </a:pPr>
            <a:r>
              <a:rPr lang="fa-IR" sz="2400" b="1" dirty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اپيزوديک در مقابل غير اپيزوديک </a:t>
            </a:r>
            <a:endParaRPr lang="fa-IR" sz="2400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Clr>
                <a:srgbClr val="7F5429"/>
              </a:buClr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محيط اپيزوديک (</a:t>
            </a:r>
            <a:r>
              <a:rPr lang="en-US" sz="2400" b="1" dirty="0" smtClean="0">
                <a:latin typeface="Arial" pitchFamily="34" charset="0"/>
                <a:cs typeface="B Nazanin" panose="00000400000000000000" pitchFamily="2" charset="-78"/>
              </a:rPr>
              <a:t>episodic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)، تجربه عامل به اپيزودها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(یا دوره‌های غیرقابل تجزیه)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تقسيم مي‌گردد </a:t>
            </a: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Clr>
                <a:srgbClr val="7F5429"/>
              </a:buClr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هر اپيزود شامل درک و عمل عامل است. </a:t>
            </a: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Clr>
                <a:srgbClr val="7F5429"/>
              </a:buClr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کيفيت اعمال آن تنها به خود اپيزود وابسته است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و وابسته به اعمال صورت گرفته در اپیزود قبلی نیست</a:t>
            </a:r>
          </a:p>
          <a:p>
            <a:pPr marL="342900" indent="-342900" algn="r" rtl="1">
              <a:lnSpc>
                <a:spcPct val="135000"/>
              </a:lnSpc>
              <a:buClr>
                <a:srgbClr val="7F5429"/>
              </a:buClr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محيط‌هاي اپيزودي بسيار ساده‌ترند زيرا عامل نبايد به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خیلی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جلوتر فکر کند</a:t>
            </a: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Clr>
                <a:srgbClr val="7F5429"/>
              </a:buClr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در محیط‌های دنباله‌ای، تصمیم جاری بر تمامی تصمیمات بعدی موثر است</a:t>
            </a:r>
          </a:p>
          <a:p>
            <a:pPr marL="342900" indent="-342900" algn="r" rtl="1">
              <a:lnSpc>
                <a:spcPct val="135000"/>
              </a:lnSpc>
              <a:buClr>
                <a:srgbClr val="7F5429"/>
              </a:buClr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شطرنج و رانندگی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تاکسی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دنباله‌ای هستند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404938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23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8DDEF71-B465-49D3-9D6C-6850F1F2BDB1}" type="slidenum">
              <a:rPr lang="ar-SA" altLang="en-US"/>
              <a:pPr/>
              <a:t>25</a:t>
            </a:fld>
            <a:endParaRPr lang="en-US" altLang="en-US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293813" y="405443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14600"/>
            <a:ext cx="7600950" cy="2286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33278" y="1622928"/>
            <a:ext cx="4100803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35000"/>
              </a:lnSpc>
              <a:buFont typeface="Wingdings" pitchFamily="2" charset="2"/>
              <a:buChar char="v"/>
            </a:pPr>
            <a:r>
              <a:rPr lang="fa-IR" sz="2400" b="1" dirty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اپيزوديک در مقابل غير اپيزوديک </a:t>
            </a:r>
            <a:endParaRPr lang="fa-IR" sz="2400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52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FE678D5D-4CD2-4219-86E4-D68A6E3C79BF}" type="slidenum">
              <a:rPr lang="ar-SA" altLang="en-US"/>
              <a:pPr/>
              <a:t>26</a:t>
            </a:fld>
            <a:endParaRPr lang="en-US" altLang="en-US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70013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1" y="1676400"/>
            <a:ext cx="8534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0070C1"/>
                </a:solidFill>
                <a:cs typeface="B Nazanin" panose="00000400000000000000" pitchFamily="2" charset="-78"/>
              </a:rPr>
              <a:t>ایستا </a:t>
            </a:r>
            <a:r>
              <a:rPr lang="fa-IR" sz="2400" dirty="0" smtClean="0">
                <a:solidFill>
                  <a:srgbClr val="C17B8A"/>
                </a:solidFill>
                <a:cs typeface="B Nazanin" panose="00000400000000000000" pitchFamily="2" charset="-78"/>
              </a:rPr>
              <a:t>(در </a:t>
            </a:r>
            <a:r>
              <a:rPr lang="fa-IR" sz="2400" dirty="0">
                <a:solidFill>
                  <a:srgbClr val="C17B8A"/>
                </a:solidFill>
                <a:cs typeface="B Nazanin" panose="00000400000000000000" pitchFamily="2" charset="-78"/>
              </a:rPr>
              <a:t>مقابل </a:t>
            </a:r>
            <a:r>
              <a:rPr lang="fa-IR" sz="2400" dirty="0" smtClean="0">
                <a:solidFill>
                  <a:srgbClr val="C17B8A"/>
                </a:solidFill>
                <a:cs typeface="B Nazanin" panose="00000400000000000000" pitchFamily="2" charset="-78"/>
              </a:rPr>
              <a:t>پویا)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: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محیط در حین سنجش عامل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(برای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انتخاب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عمل)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تغییر 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نمی‌کند.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اگر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خود محیط با گذشت زمان تغییر نکند ولی معیار کارآیی عامل تغییر کند، آنگاه محیط </a:t>
            </a:r>
            <a:r>
              <a:rPr lang="fa-IR" sz="2400" dirty="0">
                <a:solidFill>
                  <a:srgbClr val="DB1F28"/>
                </a:solidFill>
                <a:latin typeface="B Nazanin,Bold"/>
                <a:cs typeface="B Nazanin" panose="00000400000000000000" pitchFamily="2" charset="-78"/>
              </a:rPr>
              <a:t>نیمه پویا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است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مثال محیط جاروبرقی</a:t>
            </a:r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595" y="3357487"/>
            <a:ext cx="5470012" cy="28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1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Text Box 2"/>
          <p:cNvSpPr txBox="1">
            <a:spLocks noChangeArrowheads="1"/>
          </p:cNvSpPr>
          <p:nvPr/>
        </p:nvSpPr>
        <p:spPr bwMode="auto">
          <a:xfrm>
            <a:off x="0" y="1524000"/>
            <a:ext cx="8739188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8001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2573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7145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171700" indent="-342900" algn="l" rtl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347663" lvl="2" indent="-173038" algn="r" rtl="1">
              <a:lnSpc>
                <a:spcPct val="135000"/>
              </a:lnSpc>
              <a:buFont typeface="Wingdings" pitchFamily="2" charset="2"/>
              <a:buChar char="v"/>
            </a:pPr>
            <a:r>
              <a:rPr lang="en-US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ايستا در مقابل پويا </a:t>
            </a:r>
            <a:endParaRPr lang="fa-IR" b="1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5080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b="1" dirty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محيط پويا:</a:t>
            </a:r>
            <a:r>
              <a:rPr lang="ar-SA" dirty="0">
                <a:latin typeface="Arial" pitchFamily="34" charset="0"/>
                <a:cs typeface="B Nazanin" panose="00000400000000000000" pitchFamily="2" charset="-78"/>
              </a:rPr>
              <a:t> محيطي که در حين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سنجيدن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 و تفکر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dirty="0">
                <a:latin typeface="Arial" pitchFamily="34" charset="0"/>
                <a:cs typeface="B Nazanin" panose="00000400000000000000" pitchFamily="2" charset="-78"/>
              </a:rPr>
              <a:t>عامل تغيير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مي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‌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کند</a:t>
            </a: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marL="5080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b="1" dirty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محيط نيمه‌پويا:</a:t>
            </a:r>
            <a:r>
              <a:rPr lang="ar-SA" dirty="0">
                <a:latin typeface="Arial" pitchFamily="34" charset="0"/>
                <a:cs typeface="B Nazanin" panose="00000400000000000000" pitchFamily="2" charset="-78"/>
              </a:rPr>
              <a:t> محيطي که با گذر زمان تغيير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نم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‌کند </a:t>
            </a:r>
            <a:r>
              <a:rPr lang="ar-SA" dirty="0">
                <a:latin typeface="Arial" pitchFamily="34" charset="0"/>
                <a:cs typeface="B Nazanin" panose="00000400000000000000" pitchFamily="2" charset="-78"/>
              </a:rPr>
              <a:t>اما امتياز کارايي تغيير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مي‌کند</a:t>
            </a: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marL="5080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dirty="0">
                <a:latin typeface="Arial" pitchFamily="34" charset="0"/>
                <a:cs typeface="B Nazanin" panose="00000400000000000000" pitchFamily="2" charset="-78"/>
              </a:rPr>
              <a:t>محيط‌هاي ايستا براي کار ساده هستند زيرا عامل نياز</a:t>
            </a:r>
            <a:r>
              <a:rPr lang="en-US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به</a:t>
            </a:r>
            <a:r>
              <a:rPr lang="en-US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درک محیط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در </a:t>
            </a:r>
            <a:r>
              <a:rPr lang="ar-SA" dirty="0">
                <a:latin typeface="Arial" pitchFamily="34" charset="0"/>
                <a:cs typeface="B Nazanin" panose="00000400000000000000" pitchFamily="2" charset="-78"/>
              </a:rPr>
              <a:t>حين تصميم‌گيري عملي نداشته و همچنين در مورد گذر زمان نيز نگران </a:t>
            </a:r>
            <a:r>
              <a:rPr lang="ar-SA" dirty="0" smtClean="0">
                <a:latin typeface="Arial" pitchFamily="34" charset="0"/>
                <a:cs typeface="B Nazanin" panose="00000400000000000000" pitchFamily="2" charset="-78"/>
              </a:rPr>
              <a:t>نمي‌باشد</a:t>
            </a:r>
            <a:endParaRPr lang="fa-IR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5080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رانندگی تاکسی پویا است</a:t>
            </a:r>
          </a:p>
          <a:p>
            <a:pPr marL="5080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شطرنج در حین بازی با ساعت  نیمه پویا است</a:t>
            </a:r>
          </a:p>
          <a:p>
            <a:pPr marL="5080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dirty="0" smtClean="0">
                <a:latin typeface="Arial" pitchFamily="34" charset="0"/>
                <a:cs typeface="B Nazanin" panose="00000400000000000000" pitchFamily="2" charset="-78"/>
              </a:rPr>
              <a:t>شطرنج بدون ساعت ایستا است</a:t>
            </a: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295400" y="3048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4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Text Box 2"/>
          <p:cNvSpPr txBox="1">
            <a:spLocks noChangeArrowheads="1"/>
          </p:cNvSpPr>
          <p:nvPr/>
        </p:nvSpPr>
        <p:spPr bwMode="auto">
          <a:xfrm>
            <a:off x="304800" y="1600200"/>
            <a:ext cx="856932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گسسته (در </a:t>
            </a:r>
            <a:r>
              <a:rPr lang="fa-I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مقابل </a:t>
            </a:r>
            <a:r>
              <a:rPr lang="fa-IR" sz="2400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پیوسته): </a:t>
            </a:r>
            <a:r>
              <a:rPr lang="fa-IR" sz="2400" dirty="0">
                <a:cs typeface="B Nazanin" panose="00000400000000000000" pitchFamily="2" charset="-78"/>
              </a:rPr>
              <a:t>محیطی که در آن تعداد محدود و متمایزی از </a:t>
            </a:r>
            <a:r>
              <a:rPr lang="fa-IR" sz="2400" dirty="0" smtClean="0">
                <a:cs typeface="B Nazanin" panose="00000400000000000000" pitchFamily="2" charset="-78"/>
              </a:rPr>
              <a:t>درک‌ها </a:t>
            </a:r>
            <a:r>
              <a:rPr lang="fa-IR" sz="2400" dirty="0"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cs typeface="B Nazanin" panose="00000400000000000000" pitchFamily="2" charset="-78"/>
              </a:rPr>
              <a:t>عمل‌های کاملا </a:t>
            </a:r>
            <a:r>
              <a:rPr lang="fa-IR" sz="2400" dirty="0">
                <a:cs typeface="B Nazanin" panose="00000400000000000000" pitchFamily="2" charset="-78"/>
              </a:rPr>
              <a:t>واضح تعریف شده باشد.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محیط گسسته، مجموعه حالات محیط یک مجموعه گسسته است و </a:t>
            </a:r>
            <a:r>
              <a:rPr lang="fa-IR" sz="2400" dirty="0" smtClean="0">
                <a:cs typeface="B Nazanin" panose="00000400000000000000" pitchFamily="2" charset="-78"/>
              </a:rPr>
              <a:t>حالت‌ها </a:t>
            </a:r>
            <a:r>
              <a:rPr lang="fa-IR" sz="2400" dirty="0">
                <a:cs typeface="B Nazanin" panose="00000400000000000000" pitchFamily="2" charset="-78"/>
              </a:rPr>
              <a:t>به سادگی قابل </a:t>
            </a:r>
            <a:r>
              <a:rPr lang="fa-IR" sz="2400" dirty="0" smtClean="0">
                <a:cs typeface="B Nazanin" panose="00000400000000000000" pitchFamily="2" charset="-78"/>
              </a:rPr>
              <a:t>تمایز هستند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مثال: </a:t>
            </a:r>
            <a:r>
              <a:rPr lang="fa-IR" sz="2400" dirty="0">
                <a:cs typeface="B Nazanin" panose="00000400000000000000" pitchFamily="2" charset="-78"/>
              </a:rPr>
              <a:t>محیط عامل </a:t>
            </a:r>
            <a:r>
              <a:rPr lang="fa-IR" sz="2400" dirty="0" smtClean="0">
                <a:cs typeface="B Nazanin" panose="00000400000000000000" pitchFamily="2" charset="-78"/>
              </a:rPr>
              <a:t>جاروبرقی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مثال: شطرنج، راننده تاکسی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219200" y="3048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en-US" altLang="en-US" dirty="0" smtClean="0"/>
              <a:t>25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39192"/>
            <a:ext cx="6350665" cy="186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0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Text Box 2"/>
          <p:cNvSpPr txBox="1">
            <a:spLocks noChangeArrowheads="1"/>
          </p:cNvSpPr>
          <p:nvPr/>
        </p:nvSpPr>
        <p:spPr bwMode="auto">
          <a:xfrm>
            <a:off x="228600" y="1600200"/>
            <a:ext cx="8569325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  <a:buClr>
                <a:srgbClr val="7F5429"/>
              </a:buClr>
              <a:buFont typeface="Wingdings" pitchFamily="2" charset="2"/>
              <a:buChar char="v"/>
            </a:pP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تک‌عامله </a:t>
            </a:r>
            <a:r>
              <a:rPr lang="ar-SA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در </a:t>
            </a:r>
            <a:r>
              <a:rPr lang="ar-SA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مقابل </a:t>
            </a:r>
            <a:r>
              <a:rPr lang="fa-IR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چندعامله</a:t>
            </a:r>
            <a:endParaRPr lang="fa-IR" sz="2400" b="1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محیطی که فقط یک عامل در آن وجود دارد محیط تک‌عامله است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محیط‌های چندعامله: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محیط‌های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چندعامله </a:t>
            </a: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رقابتی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: معیار کارایی عامل‌ها در رقابت با یکدیگر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محیط‌های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چندعامله </a:t>
            </a: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مشارکتی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: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معیار کارایی عامل‌ها در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راستای یکدیگر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محیط تک‌عامله: محیط بازی جدول کلمات متقاطع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محیط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چندعامله رقابتی: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محیط بازی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شطرنج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محیط چندعامله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نیمه رقابتی و نیمه همکاری: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محیط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رانندگی تاکسی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48242" y="377045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152400"/>
            <a:ext cx="35528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0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DD20B81-6873-4771-8F2C-60C2EE4AC5E3}" type="slidenum">
              <a:rPr lang="ar-SA" altLang="en-US"/>
              <a:pPr/>
              <a:t>3</a:t>
            </a:fld>
            <a:endParaRPr lang="en-US" altLang="en-US"/>
          </a:p>
        </p:txBody>
      </p:sp>
      <p:sp>
        <p:nvSpPr>
          <p:cNvPr id="452610" name="Text Box 2"/>
          <p:cNvSpPr txBox="1">
            <a:spLocks noChangeArrowheads="1"/>
          </p:cNvSpPr>
          <p:nvPr/>
        </p:nvSpPr>
        <p:spPr bwMode="auto">
          <a:xfrm>
            <a:off x="279400" y="1665931"/>
            <a:ext cx="8407400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عامل:</a:t>
            </a:r>
            <a:endParaRPr lang="fa-IR" sz="2400" b="1" dirty="0">
              <a:solidFill>
                <a:srgbClr val="FF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به هر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چيز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اطلاق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مي‌شود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که توانایی‌های زیر را داشته باشد: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توانایی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درک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محيط پيرامون خود از طريق حس‌گرها(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sensor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)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توانایی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اثرگذار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‌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بر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رو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محيط از طريق اثرکننده‌ها (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effector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)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0" y="41948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8" t="10181" r="5796"/>
          <a:stretch/>
        </p:blipFill>
        <p:spPr>
          <a:xfrm>
            <a:off x="1641671" y="4007009"/>
            <a:ext cx="5682857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796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84527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en-US" altLang="en-US" dirty="0" smtClean="0"/>
              <a:t>27</a:t>
            </a:r>
          </a:p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475" y="1823650"/>
            <a:ext cx="79343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1311275" y="2081213"/>
            <a:ext cx="6573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/>
            <a:endParaRPr lang="en-US">
              <a:cs typeface="Times New Roman" pitchFamily="18" charset="0"/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476375" y="2708275"/>
            <a:ext cx="540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endParaRPr lang="en-US">
              <a:cs typeface="Times New Roman" pitchFamily="18" charset="0"/>
            </a:endParaRP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0" y="1752600"/>
            <a:ext cx="87630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توابع و برنامه‌های عامل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تابع </a:t>
            </a:r>
            <a:r>
              <a:rPr lang="fa-IR" sz="2400" dirty="0">
                <a:cs typeface="B Nazanin" panose="00000400000000000000" pitchFamily="2" charset="-78"/>
              </a:rPr>
              <a:t>عامل، دنباله ادراکی را به عمل نگاشت </a:t>
            </a:r>
            <a:r>
              <a:rPr lang="fa-IR" sz="2400" dirty="0" smtClean="0">
                <a:cs typeface="B Nazanin" panose="00000400000000000000" pitchFamily="2" charset="-78"/>
              </a:rPr>
              <a:t>می‌کند.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یک </a:t>
            </a:r>
            <a:r>
              <a:rPr lang="fa-IR" sz="2400" dirty="0">
                <a:cs typeface="B Nazanin" panose="00000400000000000000" pitchFamily="2" charset="-78"/>
              </a:rPr>
              <a:t>عامل کاملاً به وسیله تابع عامل مشخص </a:t>
            </a:r>
            <a:r>
              <a:rPr lang="fa-IR" sz="2400" dirty="0" smtClean="0">
                <a:cs typeface="B Nazanin" panose="00000400000000000000" pitchFamily="2" charset="-78"/>
              </a:rPr>
              <a:t>می‌شود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fa-IR" sz="2400" dirty="0" smtClean="0"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endParaRPr lang="fa-IR" sz="2400" dirty="0" smtClean="0"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endParaRPr lang="fa-IR" sz="2400" dirty="0" smtClean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هدف: </a:t>
            </a:r>
            <a:r>
              <a:rPr lang="fa-IR" sz="2400" dirty="0">
                <a:cs typeface="B Nazanin" panose="00000400000000000000" pitchFamily="2" charset="-78"/>
              </a:rPr>
              <a:t>یافتن یک روش به منظور </a:t>
            </a:r>
            <a:r>
              <a:rPr lang="fa-IR" sz="2400" dirty="0" smtClean="0">
                <a:cs typeface="B Nazanin" panose="00000400000000000000" pitchFamily="2" charset="-78"/>
              </a:rPr>
              <a:t>پیاده‌سازی </a:t>
            </a:r>
            <a:r>
              <a:rPr lang="fa-IR" sz="2400" dirty="0">
                <a:cs typeface="B Nazanin" panose="00000400000000000000" pitchFamily="2" charset="-78"/>
              </a:rPr>
              <a:t>تابع عامل به طور مختصر و مفید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347561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213887" y="4056062"/>
            <a:ext cx="6408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/>
            <a:r>
              <a:rPr lang="fa-IR" sz="2400" b="1" dirty="0">
                <a:cs typeface="B Nazanin" panose="00000400000000000000" pitchFamily="2" charset="-78"/>
              </a:rPr>
              <a:t>  </a:t>
            </a:r>
            <a:r>
              <a:rPr lang="fa-IR" sz="2400" b="1" dirty="0">
                <a:solidFill>
                  <a:srgbClr val="996633"/>
                </a:solidFill>
                <a:cs typeface="B Nazanin" panose="00000400000000000000" pitchFamily="2" charset="-78"/>
              </a:rPr>
              <a:t>فعاليت</a:t>
            </a:r>
            <a:r>
              <a:rPr lang="fa-IR" sz="2400" b="1" dirty="0">
                <a:cs typeface="B Nazanin" panose="00000400000000000000" pitchFamily="2" charset="-78"/>
              </a:rPr>
              <a:t>                      </a:t>
            </a:r>
            <a:r>
              <a:rPr lang="fa-IR" sz="2400" b="1" dirty="0">
                <a:solidFill>
                  <a:srgbClr val="FF0066"/>
                </a:solidFill>
                <a:cs typeface="B Nazanin" panose="00000400000000000000" pitchFamily="2" charset="-78"/>
              </a:rPr>
              <a:t>دنباله ادراک</a:t>
            </a:r>
            <a:r>
              <a:rPr lang="fa-IR" sz="2400" b="1" dirty="0">
                <a:cs typeface="B Nazanin" panose="00000400000000000000" pitchFamily="2" charset="-78"/>
              </a:rPr>
              <a:t>  : تابع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عامل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-280987" y="3200400"/>
            <a:ext cx="7158037" cy="3221038"/>
            <a:chOff x="230" y="2659"/>
            <a:chExt cx="3285" cy="2029"/>
          </a:xfrm>
        </p:grpSpPr>
        <p:sp>
          <p:nvSpPr>
            <p:cNvPr id="8" name="AutoShape 9"/>
            <p:cNvSpPr>
              <a:spLocks noChangeAspect="1" noChangeArrowheads="1" noTextEdit="1"/>
            </p:cNvSpPr>
            <p:nvPr/>
          </p:nvSpPr>
          <p:spPr bwMode="auto">
            <a:xfrm>
              <a:off x="1746" y="2726"/>
              <a:ext cx="1769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4000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30" y="4300"/>
              <a:ext cx="11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>
                  <a:solidFill>
                    <a:srgbClr val="000000"/>
                  </a:solidFill>
                  <a:latin typeface="Symbol" pitchFamily="18" charset="2"/>
                  <a:cs typeface="Times New Roman" pitchFamily="18" charset="0"/>
                </a:rPr>
                <a:t>  </a:t>
              </a:r>
              <a:endParaRPr lang="en-US" sz="4000">
                <a:cs typeface="Times New Roman" pitchFamily="18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1872" y="2703"/>
              <a:ext cx="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i="1">
                  <a:solidFill>
                    <a:srgbClr val="000000"/>
                  </a:solidFill>
                  <a:latin typeface="Times" charset="0"/>
                  <a:cs typeface="Times" charset="0"/>
                </a:rPr>
                <a:t>f</a:t>
              </a:r>
              <a:endParaRPr lang="en-US" sz="4000">
                <a:cs typeface="Times New Roman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125" y="2703"/>
              <a:ext cx="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>
                  <a:solidFill>
                    <a:srgbClr val="000000"/>
                  </a:solidFill>
                  <a:latin typeface="Times" charset="0"/>
                  <a:cs typeface="Times New Roman" pitchFamily="18" charset="0"/>
                </a:rPr>
                <a:t>:</a:t>
              </a:r>
              <a:endParaRPr lang="en-US" sz="4000">
                <a:cs typeface="Times New Roman" pitchFamily="18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299" y="2703"/>
              <a:ext cx="14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i="1" dirty="0">
                  <a:solidFill>
                    <a:srgbClr val="FF0066"/>
                  </a:solidFill>
                  <a:latin typeface="Times" charset="0"/>
                  <a:cs typeface="Times New Roman" pitchFamily="18" charset="0"/>
                </a:rPr>
                <a:t>P</a:t>
              </a:r>
              <a:endParaRPr lang="en-US" sz="4000" dirty="0">
                <a:solidFill>
                  <a:srgbClr val="FF0066"/>
                </a:solidFill>
                <a:cs typeface="Times New Roman" pitchFamily="18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532" y="2703"/>
              <a:ext cx="11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dirty="0">
                  <a:solidFill>
                    <a:srgbClr val="FF0066"/>
                  </a:solidFill>
                  <a:latin typeface="Times" charset="0"/>
                  <a:cs typeface="Times New Roman" pitchFamily="18" charset="0"/>
                </a:rPr>
                <a:t>*</a:t>
              </a:r>
              <a:endParaRPr lang="en-US" sz="4000" dirty="0">
                <a:solidFill>
                  <a:srgbClr val="FF0066"/>
                </a:solidFill>
                <a:cs typeface="Times New Roman" pitchFamily="18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784" y="2659"/>
              <a:ext cx="41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 rtl="0" eaLnBrk="0" hangingPunct="0"/>
              <a:r>
                <a:rPr lang="en-US" sz="4000" dirty="0">
                  <a:solidFill>
                    <a:srgbClr val="00D600"/>
                  </a:solidFill>
                  <a:latin typeface="Symbol" pitchFamily="18" charset="2"/>
                  <a:cs typeface="Times New Roman" pitchFamily="18" charset="0"/>
                </a:rPr>
                <a:t>®</a:t>
              </a:r>
              <a:endParaRPr lang="en-US" sz="4000" dirty="0">
                <a:solidFill>
                  <a:srgbClr val="00D600"/>
                </a:solidFill>
                <a:cs typeface="Times New Roman" pitchFamily="18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3155" y="2703"/>
              <a:ext cx="14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i="1" dirty="0">
                  <a:solidFill>
                    <a:srgbClr val="996633"/>
                  </a:solidFill>
                  <a:latin typeface="Times" charset="0"/>
                  <a:cs typeface="Times New Roman" pitchFamily="18" charset="0"/>
                </a:rPr>
                <a:t>A</a:t>
              </a:r>
              <a:endParaRPr lang="en-US" sz="4000" dirty="0">
                <a:solidFill>
                  <a:srgbClr val="996633"/>
                </a:solidFill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5389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1311275" y="2081213"/>
            <a:ext cx="6573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/>
            <a:endParaRPr lang="en-US">
              <a:cs typeface="Times New Roman" pitchFamily="18" charset="0"/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476375" y="2708275"/>
            <a:ext cx="540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endParaRPr lang="en-US"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223" name="Text Box 7"/>
              <p:cNvSpPr txBox="1">
                <a:spLocks noChangeArrowheads="1"/>
              </p:cNvSpPr>
              <p:nvPr/>
            </p:nvSpPr>
            <p:spPr bwMode="auto">
              <a:xfrm>
                <a:off x="32656" y="1752600"/>
                <a:ext cx="8730343" cy="49828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r" rtl="1" eaLnBrk="0" hangingPunct="0">
                  <a:spcBef>
                    <a:spcPct val="50000"/>
                  </a:spcBef>
                </a:pPr>
                <a:r>
                  <a:rPr lang="fa-IR" sz="2400" b="1" dirty="0" smtClean="0">
                    <a:solidFill>
                      <a:schemeClr val="accent1"/>
                    </a:solidFill>
                    <a:latin typeface="Arial" pitchFamily="34" charset="0"/>
                    <a:cs typeface="B Nazanin" panose="00000400000000000000" pitchFamily="2" charset="-78"/>
                  </a:rPr>
                  <a:t>عامل‌های مبتنی بر جدول جستجو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جدول جستجو.</a:t>
                </a:r>
              </a:p>
              <a:p>
                <a:pPr marL="973138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یک </a:t>
                </a:r>
                <a:r>
                  <a:rPr lang="fa-IR" sz="2400" dirty="0">
                    <a:cs typeface="B Nazanin" panose="00000400000000000000" pitchFamily="2" charset="-78"/>
                  </a:rPr>
                  <a:t>روش به منظور توصیف تابع عامل</a:t>
                </a:r>
              </a:p>
              <a:p>
                <a:pPr marL="973138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نشان </a:t>
                </a:r>
                <a:r>
                  <a:rPr lang="fa-IR" sz="2400" dirty="0">
                    <a:cs typeface="B Nazanin" panose="00000400000000000000" pitchFamily="2" charset="-78"/>
                  </a:rPr>
                  <a:t>دهنده عمل مناسب به ازای هر دنباله ادراکی </a:t>
                </a:r>
                <a:r>
                  <a:rPr lang="fa-IR" sz="2400" dirty="0" smtClean="0">
                    <a:cs typeface="B Nazanin" panose="00000400000000000000" pitchFamily="2" charset="-78"/>
                  </a:rPr>
                  <a:t>ممکن</a:t>
                </a:r>
              </a:p>
              <a:p>
                <a:pPr algn="r" rtl="1"/>
                <a:endParaRPr lang="fa-IR" sz="2400" dirty="0" smtClean="0">
                  <a:cs typeface="B Nazanin" panose="00000400000000000000" pitchFamily="2" charset="-78"/>
                </a:endParaRP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مثال</a:t>
                </a:r>
                <a:r>
                  <a:rPr lang="fa-IR" sz="2400" dirty="0">
                    <a:cs typeface="B Nazanin" panose="00000400000000000000" pitchFamily="2" charset="-78"/>
                  </a:rPr>
                  <a:t>. عامل </a:t>
                </a:r>
                <a:r>
                  <a:rPr lang="fa-IR" sz="2400" dirty="0" smtClean="0">
                    <a:cs typeface="B Nazanin" panose="00000400000000000000" pitchFamily="2" charset="-78"/>
                  </a:rPr>
                  <a:t>جاروبرقی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 smtClean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مزایا:</a:t>
                </a:r>
                <a:endParaRPr lang="fa-IR" sz="2400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  <a:p>
                <a:pPr marL="914400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سادگی </a:t>
                </a:r>
                <a:r>
                  <a:rPr lang="fa-IR" sz="2400" dirty="0">
                    <a:cs typeface="B Nazanin" panose="00000400000000000000" pitchFamily="2" charset="-78"/>
                  </a:rPr>
                  <a:t>و سرعت</a:t>
                </a:r>
              </a:p>
              <a:p>
                <a:pPr marL="342900" indent="-342900" algn="r" rtl="1">
                  <a:buFont typeface="Arial" panose="020B0604020202020204" pitchFamily="34" charset="0"/>
                  <a:buChar char="•"/>
                </a:pPr>
                <a:r>
                  <a:rPr lang="fa-IR" sz="2400" dirty="0" smtClean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معایب</a:t>
                </a:r>
                <a:r>
                  <a:rPr lang="fa-IR" sz="2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:</a:t>
                </a:r>
              </a:p>
              <a:p>
                <a:pPr marL="914400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اندازه </a:t>
                </a:r>
                <a:r>
                  <a:rPr lang="fa-IR" sz="2400" dirty="0">
                    <a:cs typeface="B Nazanin" panose="00000400000000000000" pitchFamily="2" charset="-78"/>
                  </a:rPr>
                  <a:t>جدول بسیار بزرگ (</a:t>
                </a:r>
                <a:r>
                  <a:rPr lang="fa-IR" sz="2400" dirty="0" smtClean="0">
                    <a:cs typeface="B Nazanin" panose="00000400000000000000" pitchFamily="2" charset="-78"/>
                  </a:rPr>
                  <a:t>در شطرنج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10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B Nazanin" panose="00000400000000000000" pitchFamily="2" charset="-78"/>
                          </a:rPr>
                          <m:t>150</m:t>
                        </m:r>
                      </m:sup>
                    </m:sSup>
                  </m:oMath>
                </a14:m>
                <a:r>
                  <a:rPr lang="fa-IR" sz="2400" dirty="0" smtClean="0">
                    <a:cs typeface="B Nazanin" panose="00000400000000000000" pitchFamily="2" charset="-78"/>
                  </a:rPr>
                  <a:t>)</a:t>
                </a:r>
              </a:p>
              <a:p>
                <a:pPr marL="914400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زمان </a:t>
                </a:r>
                <a:r>
                  <a:rPr lang="fa-IR" sz="2400" dirty="0">
                    <a:cs typeface="B Nazanin" panose="00000400000000000000" pitchFamily="2" charset="-78"/>
                  </a:rPr>
                  <a:t>بسیار زیاد برای ایجاد جدول </a:t>
                </a:r>
                <a:endParaRPr lang="fa-IR" sz="2400" dirty="0" smtClean="0">
                  <a:cs typeface="B Nazanin" panose="00000400000000000000" pitchFamily="2" charset="-78"/>
                </a:endParaRPr>
              </a:p>
              <a:p>
                <a:pPr marL="571500" algn="r" rtl="1"/>
                <a:r>
                  <a:rPr lang="fa-IR" sz="2400" dirty="0">
                    <a:cs typeface="B Nazanin" panose="00000400000000000000" pitchFamily="2" charset="-78"/>
                  </a:rPr>
                  <a:t> </a:t>
                </a:r>
                <a:r>
                  <a:rPr lang="fa-IR" sz="2400" dirty="0" smtClean="0">
                    <a:cs typeface="B Nazanin" panose="00000400000000000000" pitchFamily="2" charset="-78"/>
                  </a:rPr>
                  <a:t>         و </a:t>
                </a:r>
                <a:r>
                  <a:rPr lang="fa-IR" sz="2400" dirty="0">
                    <a:cs typeface="B Nazanin" panose="00000400000000000000" pitchFamily="2" charset="-78"/>
                  </a:rPr>
                  <a:t>احتمال خطای زیاد</a:t>
                </a:r>
              </a:p>
              <a:p>
                <a:pPr marL="914400" indent="-342900" algn="r" rtl="1">
                  <a:buFont typeface="Wingdings" panose="05000000000000000000" pitchFamily="2" charset="2"/>
                  <a:buChar char="ü"/>
                </a:pPr>
                <a:r>
                  <a:rPr lang="fa-IR" sz="2400" dirty="0" smtClean="0">
                    <a:cs typeface="B Nazanin" panose="00000400000000000000" pitchFamily="2" charset="-78"/>
                  </a:rPr>
                  <a:t>عدم خودمختاری</a:t>
                </a:r>
                <a:endParaRPr lang="fa-IR" sz="2400" dirty="0"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137223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656" y="1752600"/>
                <a:ext cx="8730343" cy="4982839"/>
              </a:xfrm>
              <a:prstGeom prst="rect">
                <a:avLst/>
              </a:prstGeom>
              <a:blipFill rotWithShape="0">
                <a:blip r:embed="rId2"/>
                <a:stretch>
                  <a:fillRect t="-979" r="-1117" b="-12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347561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" y="3504480"/>
            <a:ext cx="3581400" cy="31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20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1311275" y="2081213"/>
            <a:ext cx="6573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/>
            <a:endParaRPr lang="en-US">
              <a:cs typeface="Times New Roman" pitchFamily="18" charset="0"/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476375" y="2708275"/>
            <a:ext cx="540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endParaRPr lang="en-US">
              <a:cs typeface="Times New Roman" pitchFamily="18" charset="0"/>
            </a:endParaRP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0" y="1752600"/>
            <a:ext cx="8763000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800" b="1" dirty="0" smtClean="0">
                <a:latin typeface="Arial" pitchFamily="34" charset="0"/>
                <a:cs typeface="B Nazanin" panose="00000400000000000000" pitchFamily="2" charset="-78"/>
              </a:rPr>
              <a:t>ساختار عامل‌ها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کار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هوش مصنوعي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طراح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u="sng" dirty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برنامه عامل</a:t>
            </a:r>
            <a:r>
              <a:rPr lang="fa-IR" sz="2400" dirty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است که تابع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عامل نگاشت از ادراک به اعمال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را پياده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سازی م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‌کند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برنامه 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+ 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معماری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= عامل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انواع ابزارهای محاسبه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گر، حسگرها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و عمل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کننده‌های موجود در عامل، </a:t>
            </a:r>
            <a:r>
              <a:rPr lang="fa-IR" sz="2400" dirty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معماری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گویند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برنامه بایستی مناسب با معماری باشد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معماری، ادراک را از حسگرهای موجود برای برنامه می‌سازد برنامه را اجرا کرده و عمل برنامه را به عمل کننده‌ها انتقال می‌دهد</a:t>
            </a:r>
          </a:p>
          <a:p>
            <a:pPr algn="r" rtl="1" eaLnBrk="0" hangingPunct="0">
              <a:spcBef>
                <a:spcPct val="50000"/>
              </a:spcBef>
            </a:pP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347561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863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1311275" y="2081213"/>
            <a:ext cx="6573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/>
            <a:endParaRPr lang="en-US">
              <a:cs typeface="Times New Roman" pitchFamily="18" charset="0"/>
            </a:endParaRP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476375" y="2708275"/>
            <a:ext cx="540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endParaRPr lang="en-US">
              <a:cs typeface="Times New Roman" pitchFamily="18" charset="0"/>
            </a:endParaRP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76200" y="1752600"/>
            <a:ext cx="8763000" cy="421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ساختار عامل‌ها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برنامه‌های‌ عامل‌ دارای ساختار مشابهی هستند: ادراک کنونی را به عنوان ورودی از حسگرها دریافت نموده و عملی را به عمل کننده‌ها باز می‌گرداند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تفاوت میان برنامه عامل و تابع عامل: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برنامه عامل </a:t>
            </a:r>
            <a:r>
              <a:rPr lang="fa-IR" sz="2400" u="sng" dirty="0" smtClean="0">
                <a:latin typeface="Arial" pitchFamily="34" charset="0"/>
                <a:cs typeface="B Nazanin" panose="00000400000000000000" pitchFamily="2" charset="-78"/>
              </a:rPr>
              <a:t>ادراک کنونی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را به عنوان ورودی دریافت می‌کند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تابع عامل کل </a:t>
            </a:r>
            <a:r>
              <a:rPr lang="fa-IR" sz="2400" u="sng" dirty="0" smtClean="0">
                <a:latin typeface="Arial" pitchFamily="34" charset="0"/>
                <a:cs typeface="B Nazanin" panose="00000400000000000000" pitchFamily="2" charset="-78"/>
              </a:rPr>
              <a:t>تاریخچه ادراک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را به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عنوان ورودی دریافت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می‌کند</a:t>
            </a:r>
          </a:p>
          <a:p>
            <a:pPr marL="342900" indent="-342900" algn="r" rtl="1" eaLnBrk="0" hangingPunct="0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برنامه عامل در صورت نیاز به تاریخچه ادراک بایستی آنها را به یاد آورد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0" hangingPunct="0">
              <a:spcBef>
                <a:spcPct val="50000"/>
              </a:spcBef>
            </a:pP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143000" y="2286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913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3400" y="1008856"/>
            <a:ext cx="8305800" cy="4724400"/>
          </a:xfrm>
        </p:spPr>
        <p:txBody>
          <a:bodyPr/>
          <a:lstStyle/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2DC5C915-F13A-4CA2-9725-9E70624A260C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380899" y="329105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08000" y="1716742"/>
            <a:ext cx="802957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</a:pPr>
            <a:r>
              <a:rPr lang="fa-IR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انواع برنامه‌های </a:t>
            </a:r>
            <a:r>
              <a:rPr lang="ar-SA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عامل</a:t>
            </a:r>
            <a:r>
              <a:rPr lang="en-US" sz="2400" b="1" dirty="0" smtClean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به ترتیب افزایش انعطاف‌پذیری:</a:t>
            </a:r>
            <a:endParaRPr lang="en-US" sz="2400" b="1" dirty="0" smtClean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566738" indent="-101600" algn="r" rtl="1">
              <a:lnSpc>
                <a:spcPct val="135000"/>
              </a:lnSpc>
              <a:buFont typeface="Wingdings" panose="05000000000000000000" pitchFamily="2" charset="2"/>
              <a:buChar char="ü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عامل‌ها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واکنش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ساده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(محض)</a:t>
            </a:r>
          </a:p>
          <a:p>
            <a:pPr marL="566738" indent="-101600" algn="r" rtl="1">
              <a:lnSpc>
                <a:spcPct val="135000"/>
              </a:lnSpc>
              <a:buClr>
                <a:srgbClr val="7F5429"/>
              </a:buClr>
              <a:buFont typeface="Wingdings" panose="05000000000000000000" pitchFamily="2" charset="2"/>
              <a:buChar char="ü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عامل‌هاي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که اثرات دنيا را حفظ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‌کنند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(واکنشی مدل گرا یا مبتنی بر مدل)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566738" indent="-101600" algn="r" rtl="1">
              <a:lnSpc>
                <a:spcPct val="135000"/>
              </a:lnSpc>
              <a:buClr>
                <a:srgbClr val="7F5429"/>
              </a:buClr>
              <a:buFont typeface="Wingdings" panose="05000000000000000000" pitchFamily="2" charset="2"/>
              <a:buChar char="ü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عامل‌ها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مبتنی بر هدف (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هدف‌گرا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)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566738" indent="-101600" algn="r" rtl="1">
              <a:lnSpc>
                <a:spcPct val="135000"/>
              </a:lnSpc>
              <a:buClr>
                <a:srgbClr val="7F542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عامل‌ها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مبتنی بر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سودمند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 (سودمندگرا)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390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5751120" y="1660346"/>
            <a:ext cx="30444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عامل‌های </a:t>
            </a:r>
            <a:r>
              <a:rPr lang="fa-IR" sz="2800" b="1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واکنشی ساده</a:t>
            </a:r>
            <a:endParaRPr lang="en-US" sz="2800" b="1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6629" name="AutoShape 4"/>
          <p:cNvSpPr>
            <a:spLocks noChangeArrowheads="1"/>
          </p:cNvSpPr>
          <p:nvPr/>
        </p:nvSpPr>
        <p:spPr bwMode="auto">
          <a:xfrm>
            <a:off x="611188" y="2565400"/>
            <a:ext cx="3240087" cy="4032250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26630" name="AutoShape 5"/>
          <p:cNvSpPr>
            <a:spLocks noChangeArrowheads="1"/>
          </p:cNvSpPr>
          <p:nvPr/>
        </p:nvSpPr>
        <p:spPr bwMode="auto">
          <a:xfrm>
            <a:off x="4284663" y="2565400"/>
            <a:ext cx="1008062" cy="4032250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717550" y="2806700"/>
            <a:ext cx="909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3600" b="1">
                <a:latin typeface="Akram" pitchFamily="2" charset="2"/>
                <a:cs typeface="Lotus" pitchFamily="2" charset="-78"/>
              </a:rPr>
              <a:t>عامل</a:t>
            </a:r>
            <a:endParaRPr lang="en-US" sz="3600" b="1">
              <a:latin typeface="Akram" pitchFamily="2" charset="2"/>
              <a:cs typeface="Lotus" pitchFamily="2" charset="-78"/>
            </a:endParaRPr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 rot="-5400000">
            <a:off x="4316412" y="4137026"/>
            <a:ext cx="1000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fa-IR" sz="3600" b="1">
                <a:cs typeface="Lotus" pitchFamily="2" charset="-78"/>
              </a:rPr>
              <a:t>محيط</a:t>
            </a:r>
            <a:endParaRPr lang="en-US" sz="3600" b="1">
              <a:cs typeface="Lotus" pitchFamily="2" charset="-78"/>
            </a:endParaRPr>
          </a:p>
        </p:txBody>
      </p:sp>
      <p:sp>
        <p:nvSpPr>
          <p:cNvPr id="26633" name="Line 8"/>
          <p:cNvSpPr>
            <a:spLocks noChangeShapeType="1"/>
          </p:cNvSpPr>
          <p:nvPr/>
        </p:nvSpPr>
        <p:spPr bwMode="auto">
          <a:xfrm flipH="1">
            <a:off x="3276600" y="2997200"/>
            <a:ext cx="1582738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4" name="Text Box 9"/>
          <p:cNvSpPr txBox="1">
            <a:spLocks noChangeArrowheads="1"/>
          </p:cNvSpPr>
          <p:nvPr/>
        </p:nvSpPr>
        <p:spPr bwMode="auto">
          <a:xfrm>
            <a:off x="2254250" y="2797175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حسگرها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26635" name="Rectangle 10"/>
          <p:cNvSpPr>
            <a:spLocks noChangeArrowheads="1"/>
          </p:cNvSpPr>
          <p:nvPr/>
        </p:nvSpPr>
        <p:spPr bwMode="auto">
          <a:xfrm>
            <a:off x="2212975" y="3573463"/>
            <a:ext cx="136842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 dirty="0">
                <a:cs typeface="Lotus" pitchFamily="2" charset="-78"/>
              </a:rPr>
              <a:t>جهان چگونه است</a:t>
            </a:r>
            <a:endParaRPr lang="en-US" b="1" dirty="0">
              <a:cs typeface="Lotus" pitchFamily="2" charset="-78"/>
            </a:endParaRPr>
          </a:p>
        </p:txBody>
      </p:sp>
      <p:sp>
        <p:nvSpPr>
          <p:cNvPr id="26636" name="Text Box 11"/>
          <p:cNvSpPr txBox="1">
            <a:spLocks noChangeArrowheads="1"/>
          </p:cNvSpPr>
          <p:nvPr/>
        </p:nvSpPr>
        <p:spPr bwMode="auto">
          <a:xfrm>
            <a:off x="2306638" y="5911850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محرکها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26637" name="Line 12"/>
          <p:cNvSpPr>
            <a:spLocks noChangeShapeType="1"/>
          </p:cNvSpPr>
          <p:nvPr/>
        </p:nvSpPr>
        <p:spPr bwMode="auto">
          <a:xfrm flipH="1">
            <a:off x="3276600" y="6130925"/>
            <a:ext cx="1582738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8" name="Line 13"/>
          <p:cNvSpPr>
            <a:spLocks noChangeShapeType="1"/>
          </p:cNvSpPr>
          <p:nvPr/>
        </p:nvSpPr>
        <p:spPr bwMode="auto">
          <a:xfrm>
            <a:off x="2843213" y="3103563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9" name="Line 14"/>
          <p:cNvSpPr>
            <a:spLocks noChangeShapeType="1"/>
          </p:cNvSpPr>
          <p:nvPr/>
        </p:nvSpPr>
        <p:spPr bwMode="auto">
          <a:xfrm>
            <a:off x="2843213" y="5445125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40" name="Line 15"/>
          <p:cNvSpPr>
            <a:spLocks noChangeShapeType="1"/>
          </p:cNvSpPr>
          <p:nvPr/>
        </p:nvSpPr>
        <p:spPr bwMode="auto">
          <a:xfrm>
            <a:off x="2843213" y="4005263"/>
            <a:ext cx="0" cy="1008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41" name="AutoShape 16"/>
          <p:cNvSpPr>
            <a:spLocks noChangeArrowheads="1"/>
          </p:cNvSpPr>
          <p:nvPr/>
        </p:nvSpPr>
        <p:spPr bwMode="auto">
          <a:xfrm>
            <a:off x="755650" y="4967288"/>
            <a:ext cx="936625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قانون</a:t>
            </a:r>
          </a:p>
          <a:p>
            <a:pPr algn="ctr"/>
            <a:r>
              <a:rPr lang="fa-IR" b="1">
                <a:cs typeface="Lotus" pitchFamily="2" charset="-78"/>
              </a:rPr>
              <a:t>شرط عمل</a:t>
            </a:r>
            <a:endParaRPr lang="en-US" b="1">
              <a:cs typeface="Lotus" pitchFamily="2" charset="-78"/>
            </a:endParaRPr>
          </a:p>
        </p:txBody>
      </p:sp>
      <p:sp>
        <p:nvSpPr>
          <p:cNvPr id="26642" name="Line 17"/>
          <p:cNvSpPr>
            <a:spLocks noChangeShapeType="1"/>
          </p:cNvSpPr>
          <p:nvPr/>
        </p:nvSpPr>
        <p:spPr bwMode="auto">
          <a:xfrm>
            <a:off x="1704975" y="5241925"/>
            <a:ext cx="5032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43" name="Text Box 18"/>
          <p:cNvSpPr txBox="1">
            <a:spLocks noChangeArrowheads="1"/>
          </p:cNvSpPr>
          <p:nvPr/>
        </p:nvSpPr>
        <p:spPr bwMode="auto">
          <a:xfrm>
            <a:off x="2195513" y="4995863"/>
            <a:ext cx="1368425" cy="4984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/>
            <a:r>
              <a:rPr lang="fa-IR" sz="1600" b="1">
                <a:cs typeface="Lotus" pitchFamily="2" charset="-78"/>
              </a:rPr>
              <a:t>اکنون چه عملی بايد انجام دهم</a:t>
            </a:r>
            <a:endParaRPr lang="en-US" sz="1600">
              <a:cs typeface="Lotus" pitchFamily="2" charset="-78"/>
            </a:endParaRPr>
          </a:p>
        </p:txBody>
      </p:sp>
      <p:sp>
        <p:nvSpPr>
          <p:cNvPr id="26644" name="Text Box 19"/>
          <p:cNvSpPr txBox="1">
            <a:spLocks noChangeArrowheads="1"/>
          </p:cNvSpPr>
          <p:nvPr/>
        </p:nvSpPr>
        <p:spPr bwMode="auto">
          <a:xfrm>
            <a:off x="5453062" y="2281084"/>
            <a:ext cx="35560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انتخاب </a:t>
            </a:r>
            <a:r>
              <a:rPr lang="fa-IR" sz="2400" dirty="0">
                <a:cs typeface="B Nazanin" panose="00000400000000000000" pitchFamily="2" charset="-78"/>
              </a:rPr>
              <a:t>عمل تنها بر اساس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درک فعلی </a:t>
            </a:r>
            <a:r>
              <a:rPr lang="fa-IR" sz="2400" dirty="0">
                <a:cs typeface="B Nazanin" panose="00000400000000000000" pitchFamily="2" charset="-78"/>
              </a:rPr>
              <a:t>از محیط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تنها </a:t>
            </a:r>
            <a:r>
              <a:rPr lang="fa-IR" sz="2400" dirty="0">
                <a:cs typeface="B Nazanin" panose="00000400000000000000" pitchFamily="2" charset="-78"/>
              </a:rPr>
              <a:t>حالت فعلی محیط برایش اهمیت دارد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عواقب </a:t>
            </a:r>
            <a:r>
              <a:rPr lang="fa-IR" sz="2400" dirty="0">
                <a:cs typeface="B Nazanin" panose="00000400000000000000" pitchFamily="2" charset="-78"/>
              </a:rPr>
              <a:t>عمل انتخاب شده را در نظر </a:t>
            </a:r>
            <a:r>
              <a:rPr lang="fa-IR" sz="2400" dirty="0" smtClean="0">
                <a:cs typeface="B Nazanin" panose="00000400000000000000" pitchFamily="2" charset="-78"/>
              </a:rPr>
              <a:t>نمی‌گیرد</a:t>
            </a:r>
            <a:endParaRPr lang="fa-IR" sz="2400" dirty="0"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شامل </a:t>
            </a:r>
            <a:r>
              <a:rPr lang="fa-IR" sz="2400" dirty="0">
                <a:cs typeface="B Nazanin" panose="00000400000000000000" pitchFamily="2" charset="-78"/>
              </a:rPr>
              <a:t>مجموعه ای از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قوانین شرط-عمل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478756" y="338276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7" y="53974"/>
            <a:ext cx="3143250" cy="24479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13767" y="5534451"/>
            <a:ext cx="3722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solidFill>
                  <a:srgbClr val="FFFFFF"/>
                </a:solidFill>
                <a:latin typeface="B Nazanin,Bold"/>
                <a:cs typeface="B Nazanin" panose="00000400000000000000" pitchFamily="2" charset="-78"/>
              </a:rPr>
              <a:t> </a:t>
            </a:r>
            <a:r>
              <a:rPr lang="fa-IR" sz="2400" dirty="0" smtClean="0">
                <a:solidFill>
                  <a:srgbClr val="0070C1"/>
                </a:solidFill>
                <a:latin typeface="B Nazanin,Bold"/>
                <a:cs typeface="B Nazanin" panose="00000400000000000000" pitchFamily="2" charset="-78"/>
              </a:rPr>
              <a:t>سوال: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آیا یک عامل واکنشی </a:t>
            </a:r>
            <a:r>
              <a:rPr lang="fa-IR" sz="2400" dirty="0" smtClean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ساده می‌تواند </a:t>
            </a:r>
            <a:r>
              <a:rPr lang="fa-IR" sz="2400" dirty="0">
                <a:solidFill>
                  <a:srgbClr val="000000"/>
                </a:solidFill>
                <a:latin typeface="B Nazanin,Bold"/>
                <a:cs typeface="B Nazanin" panose="00000400000000000000" pitchFamily="2" charset="-78"/>
              </a:rPr>
              <a:t>منطقی عمل کند؟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645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2845165"/>
            <a:ext cx="2965450" cy="1517787"/>
          </a:xfrm>
          <a:noFill/>
        </p:spPr>
      </p:pic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-25400" y="4659138"/>
            <a:ext cx="650240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r>
              <a:rPr lang="en-US" sz="2000" dirty="0"/>
              <a:t>function REFLEX-VACUUM-AGENT ([</a:t>
            </a:r>
            <a:r>
              <a:rPr lang="en-US" sz="2000" i="1" dirty="0"/>
              <a:t>location, status</a:t>
            </a:r>
            <a:r>
              <a:rPr lang="en-US" sz="2000" dirty="0"/>
              <a:t>]) return an action</a:t>
            </a:r>
          </a:p>
          <a:p>
            <a:r>
              <a:rPr lang="en-US" sz="2000" dirty="0"/>
              <a:t>	if </a:t>
            </a:r>
            <a:r>
              <a:rPr lang="en-US" sz="2000" i="1" dirty="0"/>
              <a:t>status == Dirty</a:t>
            </a:r>
            <a:r>
              <a:rPr lang="en-US" sz="2000" dirty="0"/>
              <a:t> then return </a:t>
            </a:r>
            <a:r>
              <a:rPr lang="en-US" sz="2000" i="1" dirty="0"/>
              <a:t>Suck</a:t>
            </a:r>
            <a:endParaRPr lang="en-US" sz="2000" dirty="0"/>
          </a:p>
          <a:p>
            <a:r>
              <a:rPr lang="en-US" sz="2000" dirty="0"/>
              <a:t>	else if </a:t>
            </a:r>
            <a:r>
              <a:rPr lang="en-US" sz="2000" i="1" dirty="0"/>
              <a:t>location == A</a:t>
            </a:r>
            <a:r>
              <a:rPr lang="en-US" sz="2000" dirty="0"/>
              <a:t> then return </a:t>
            </a:r>
            <a:r>
              <a:rPr lang="en-US" sz="2000" i="1" dirty="0"/>
              <a:t>Right</a:t>
            </a:r>
            <a:endParaRPr lang="en-US" sz="2000" dirty="0"/>
          </a:p>
          <a:p>
            <a:r>
              <a:rPr lang="en-US" sz="2000" dirty="0"/>
              <a:t>	else if </a:t>
            </a:r>
            <a:r>
              <a:rPr lang="en-US" sz="2000" i="1" dirty="0"/>
              <a:t>location == B</a:t>
            </a:r>
            <a:r>
              <a:rPr lang="en-US" sz="2000" dirty="0"/>
              <a:t> then return </a:t>
            </a:r>
            <a:r>
              <a:rPr lang="en-US" sz="2000" i="1" dirty="0"/>
              <a:t>Left</a:t>
            </a: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3741985" y="1594528"/>
            <a:ext cx="517481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/>
            <a:r>
              <a:rPr lang="fa-IR" sz="2400" b="1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 مثالي از عامل واکنشی ساده در دنيای </a:t>
            </a:r>
            <a:r>
              <a:rPr lang="fa-IR" sz="2400" b="1" dirty="0" smtClean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جاروبرقی</a:t>
            </a:r>
            <a:endParaRPr lang="en-US" sz="2400" b="1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5571671" y="2166148"/>
            <a:ext cx="316865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cs typeface="B Nazanin" panose="00000400000000000000" pitchFamily="2" charset="-78"/>
              </a:rPr>
              <a:t>تصميم گيری آن بر اساس </a:t>
            </a:r>
            <a:r>
              <a:rPr lang="fa-IR" sz="2400" b="1" dirty="0">
                <a:cs typeface="B Nazanin" panose="00000400000000000000" pitchFamily="2" charset="-78"/>
              </a:rPr>
              <a:t>مکان فعلی و کثيف بودن</a:t>
            </a:r>
            <a:r>
              <a:rPr lang="fa-IR" sz="2400" dirty="0">
                <a:cs typeface="B Nazanin" panose="00000400000000000000" pitchFamily="2" charset="-78"/>
              </a:rPr>
              <a:t> آن مکان صورت </a:t>
            </a:r>
            <a:r>
              <a:rPr lang="fa-IR" sz="2400" dirty="0" smtClean="0">
                <a:cs typeface="B Nazanin" panose="00000400000000000000" pitchFamily="2" charset="-78"/>
              </a:rPr>
              <a:t>می‌گيرد</a:t>
            </a:r>
            <a:endParaRPr lang="fa-IR" sz="2400" dirty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cs typeface="B Nazanin" panose="00000400000000000000" pitchFamily="2" charset="-78"/>
              </a:rPr>
              <a:t>انتخاب </a:t>
            </a:r>
            <a:r>
              <a:rPr lang="fa-IR" sz="2400" dirty="0">
                <a:cs typeface="B Nazanin" panose="00000400000000000000" pitchFamily="2" charset="-78"/>
              </a:rPr>
              <a:t>فعاليت بر اساس </a:t>
            </a:r>
            <a:r>
              <a:rPr lang="fa-IR" sz="2400" b="1" dirty="0">
                <a:cs typeface="B Nazanin" panose="00000400000000000000" pitchFamily="2" charset="-78"/>
              </a:rPr>
              <a:t>موقعيت </a:t>
            </a:r>
            <a:r>
              <a:rPr lang="fa-IR" sz="2400" b="1" dirty="0" smtClean="0">
                <a:cs typeface="B Nazanin" panose="00000400000000000000" pitchFamily="2" charset="-78"/>
              </a:rPr>
              <a:t>شرطی</a:t>
            </a:r>
            <a:r>
              <a:rPr lang="fa-IR" sz="2400" dirty="0" smtClean="0">
                <a:cs typeface="B Nazanin" panose="00000400000000000000" pitchFamily="2" charset="-78"/>
              </a:rPr>
              <a:t>:</a:t>
            </a:r>
            <a:endParaRPr lang="fa-IR" sz="2400" dirty="0">
              <a:cs typeface="B Nazanin" panose="00000400000000000000" pitchFamily="2" charset="-78"/>
            </a:endParaRPr>
          </a:p>
          <a:p>
            <a:pPr rtl="1">
              <a:buClr>
                <a:srgbClr val="00D600"/>
              </a:buClr>
              <a:buFont typeface="Wingdings" pitchFamily="2" charset="2"/>
              <a:buNone/>
            </a:pPr>
            <a:r>
              <a:rPr lang="en-US" sz="2400" dirty="0">
                <a:cs typeface="B Nazanin" panose="00000400000000000000" pitchFamily="2" charset="-78"/>
              </a:rPr>
              <a:t>If </a:t>
            </a:r>
            <a:r>
              <a:rPr lang="en-US" sz="2400" b="1" dirty="0">
                <a:cs typeface="B Nazanin" panose="00000400000000000000" pitchFamily="2" charset="-78"/>
              </a:rPr>
              <a:t>dirty</a:t>
            </a:r>
            <a:r>
              <a:rPr lang="en-US" sz="2400" dirty="0">
                <a:cs typeface="B Nazanin" panose="00000400000000000000" pitchFamily="2" charset="-78"/>
              </a:rPr>
              <a:t> then </a:t>
            </a:r>
            <a:r>
              <a:rPr lang="en-US" sz="2400" b="1" dirty="0">
                <a:cs typeface="B Nazanin" panose="00000400000000000000" pitchFamily="2" charset="-78"/>
              </a:rPr>
              <a:t>suck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452563" y="29322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7" y="53974"/>
            <a:ext cx="31432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7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3336426" y="1594528"/>
            <a:ext cx="55803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/>
            <a:r>
              <a:rPr lang="fa-IR" sz="2400" b="1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 مثالي از عامل </a:t>
            </a:r>
            <a:r>
              <a:rPr lang="fa-IR" sz="2400" b="1" dirty="0" smtClean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بازیکن پکمن به صورت واکنشی ساده</a:t>
            </a:r>
            <a:endParaRPr lang="en-US" sz="2400" b="1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452563" y="29322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209800"/>
            <a:ext cx="39909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92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3336426" y="1594528"/>
            <a:ext cx="55803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/>
            <a:r>
              <a:rPr lang="fa-IR" sz="2400" b="1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 مثالي از عامل </a:t>
            </a:r>
            <a:r>
              <a:rPr lang="fa-IR" sz="2400" b="1" dirty="0" smtClean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بازیکن پکمن به صورت واکنشی ساده</a:t>
            </a:r>
            <a:endParaRPr lang="en-US" sz="2400" b="1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452563" y="29322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286000"/>
            <a:ext cx="70770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93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80BC23D-6403-429A-BF4E-0422235D2587}" type="slidenum">
              <a:rPr lang="ar-SA" altLang="en-US"/>
              <a:pPr/>
              <a:t>4</a:t>
            </a:fld>
            <a:endParaRPr lang="en-US" altLang="en-US"/>
          </a:p>
        </p:txBody>
      </p:sp>
      <p:sp>
        <p:nvSpPr>
          <p:cNvPr id="454658" name="Arc 2"/>
          <p:cNvSpPr>
            <a:spLocks/>
          </p:cNvSpPr>
          <p:nvPr/>
        </p:nvSpPr>
        <p:spPr bwMode="auto">
          <a:xfrm rot="-4513629">
            <a:off x="3013075" y="2305050"/>
            <a:ext cx="1901825" cy="2079625"/>
          </a:xfrm>
          <a:custGeom>
            <a:avLst/>
            <a:gdLst>
              <a:gd name="G0" fmla="+- 0 0 0"/>
              <a:gd name="G1" fmla="+- 13978 0 0"/>
              <a:gd name="G2" fmla="+- 21600 0 0"/>
              <a:gd name="T0" fmla="*/ 16467 w 21600"/>
              <a:gd name="T1" fmla="*/ 0 h 21936"/>
              <a:gd name="T2" fmla="*/ 20080 w 21600"/>
              <a:gd name="T3" fmla="*/ 21936 h 21936"/>
              <a:gd name="T4" fmla="*/ 0 w 21600"/>
              <a:gd name="T5" fmla="*/ 13978 h 21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36" fill="none" extrusionOk="0">
                <a:moveTo>
                  <a:pt x="16467" y="-1"/>
                </a:moveTo>
                <a:cubicBezTo>
                  <a:pt x="19780" y="3903"/>
                  <a:pt x="21600" y="8857"/>
                  <a:pt x="21600" y="13978"/>
                </a:cubicBezTo>
                <a:cubicBezTo>
                  <a:pt x="21600" y="16702"/>
                  <a:pt x="21084" y="19403"/>
                  <a:pt x="20080" y="21936"/>
                </a:cubicBezTo>
              </a:path>
              <a:path w="21600" h="21936" stroke="0" extrusionOk="0">
                <a:moveTo>
                  <a:pt x="16467" y="-1"/>
                </a:moveTo>
                <a:cubicBezTo>
                  <a:pt x="19780" y="3903"/>
                  <a:pt x="21600" y="8857"/>
                  <a:pt x="21600" y="13978"/>
                </a:cubicBezTo>
                <a:cubicBezTo>
                  <a:pt x="21600" y="16702"/>
                  <a:pt x="21084" y="19403"/>
                  <a:pt x="20080" y="21936"/>
                </a:cubicBezTo>
                <a:lnTo>
                  <a:pt x="0" y="13978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54659" name="Group 3"/>
          <p:cNvGrpSpPr>
            <a:grpSpLocks/>
          </p:cNvGrpSpPr>
          <p:nvPr/>
        </p:nvGrpSpPr>
        <p:grpSpPr bwMode="auto">
          <a:xfrm rot="-2752885">
            <a:off x="6738938" y="3495675"/>
            <a:ext cx="863600" cy="1019175"/>
            <a:chOff x="2848" y="3197"/>
            <a:chExt cx="544" cy="642"/>
          </a:xfrm>
        </p:grpSpPr>
        <p:sp>
          <p:nvSpPr>
            <p:cNvPr id="454660" name="Oval 4"/>
            <p:cNvSpPr>
              <a:spLocks noChangeArrowheads="1"/>
            </p:cNvSpPr>
            <p:nvPr/>
          </p:nvSpPr>
          <p:spPr bwMode="auto">
            <a:xfrm rot="-2373493">
              <a:off x="2848" y="3197"/>
              <a:ext cx="544" cy="19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61" name="Oval 5"/>
            <p:cNvSpPr>
              <a:spLocks noChangeArrowheads="1"/>
            </p:cNvSpPr>
            <p:nvPr/>
          </p:nvSpPr>
          <p:spPr bwMode="auto">
            <a:xfrm rot="-1267705">
              <a:off x="2926" y="3347"/>
              <a:ext cx="182" cy="454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62" name="Oval 6"/>
            <p:cNvSpPr>
              <a:spLocks noChangeArrowheads="1"/>
            </p:cNvSpPr>
            <p:nvPr/>
          </p:nvSpPr>
          <p:spPr bwMode="auto">
            <a:xfrm rot="-1618320">
              <a:off x="2925" y="3748"/>
              <a:ext cx="227" cy="9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4663" name="Oval 7"/>
          <p:cNvSpPr>
            <a:spLocks noChangeArrowheads="1"/>
          </p:cNvSpPr>
          <p:nvPr/>
        </p:nvSpPr>
        <p:spPr bwMode="auto">
          <a:xfrm>
            <a:off x="1547813" y="2276475"/>
            <a:ext cx="1800225" cy="18002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4664" name="Arc 8"/>
          <p:cNvSpPr>
            <a:spLocks/>
          </p:cNvSpPr>
          <p:nvPr/>
        </p:nvSpPr>
        <p:spPr bwMode="auto">
          <a:xfrm rot="-15418471">
            <a:off x="2863056" y="2286795"/>
            <a:ext cx="1901825" cy="1782762"/>
          </a:xfrm>
          <a:custGeom>
            <a:avLst/>
            <a:gdLst>
              <a:gd name="G0" fmla="+- 0 0 0"/>
              <a:gd name="G1" fmla="+- 10853 0 0"/>
              <a:gd name="G2" fmla="+- 21600 0 0"/>
              <a:gd name="T0" fmla="*/ 18675 w 21600"/>
              <a:gd name="T1" fmla="*/ 0 h 18811"/>
              <a:gd name="T2" fmla="*/ 20080 w 21600"/>
              <a:gd name="T3" fmla="*/ 18811 h 18811"/>
              <a:gd name="T4" fmla="*/ 0 w 21600"/>
              <a:gd name="T5" fmla="*/ 10853 h 18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8811" fill="none" extrusionOk="0">
                <a:moveTo>
                  <a:pt x="18675" y="-1"/>
                </a:moveTo>
                <a:cubicBezTo>
                  <a:pt x="20590" y="3296"/>
                  <a:pt x="21600" y="7040"/>
                  <a:pt x="21600" y="10853"/>
                </a:cubicBezTo>
                <a:cubicBezTo>
                  <a:pt x="21600" y="13577"/>
                  <a:pt x="21084" y="16278"/>
                  <a:pt x="20080" y="18811"/>
                </a:cubicBezTo>
              </a:path>
              <a:path w="21600" h="18811" stroke="0" extrusionOk="0">
                <a:moveTo>
                  <a:pt x="18675" y="-1"/>
                </a:moveTo>
                <a:cubicBezTo>
                  <a:pt x="20590" y="3296"/>
                  <a:pt x="21600" y="7040"/>
                  <a:pt x="21600" y="10853"/>
                </a:cubicBezTo>
                <a:cubicBezTo>
                  <a:pt x="21600" y="13577"/>
                  <a:pt x="21084" y="16278"/>
                  <a:pt x="20080" y="18811"/>
                </a:cubicBezTo>
                <a:lnTo>
                  <a:pt x="0" y="10853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4665" name="Text Box 9"/>
          <p:cNvSpPr txBox="1">
            <a:spLocks noChangeArrowheads="1"/>
          </p:cNvSpPr>
          <p:nvPr/>
        </p:nvSpPr>
        <p:spPr bwMode="auto">
          <a:xfrm>
            <a:off x="1619250" y="2997200"/>
            <a:ext cx="18002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>
                <a:cs typeface="Zar" pitchFamily="2" charset="-78"/>
              </a:rPr>
              <a:t>environment</a:t>
            </a:r>
          </a:p>
        </p:txBody>
      </p:sp>
      <p:sp>
        <p:nvSpPr>
          <p:cNvPr id="454666" name="Oval 10"/>
          <p:cNvSpPr>
            <a:spLocks noChangeArrowheads="1"/>
          </p:cNvSpPr>
          <p:nvPr/>
        </p:nvSpPr>
        <p:spPr bwMode="auto">
          <a:xfrm>
            <a:off x="4789488" y="2779713"/>
            <a:ext cx="3167062" cy="10810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54667" name="Group 11"/>
          <p:cNvGrpSpPr>
            <a:grpSpLocks/>
          </p:cNvGrpSpPr>
          <p:nvPr/>
        </p:nvGrpSpPr>
        <p:grpSpPr bwMode="auto">
          <a:xfrm rot="-160128">
            <a:off x="4572000" y="3644900"/>
            <a:ext cx="1366838" cy="442913"/>
            <a:chOff x="2064" y="2886"/>
            <a:chExt cx="1769" cy="574"/>
          </a:xfrm>
        </p:grpSpPr>
        <p:sp>
          <p:nvSpPr>
            <p:cNvPr id="454668" name="Oval 12"/>
            <p:cNvSpPr>
              <a:spLocks noChangeArrowheads="1"/>
            </p:cNvSpPr>
            <p:nvPr/>
          </p:nvSpPr>
          <p:spPr bwMode="auto">
            <a:xfrm rot="-2242000">
              <a:off x="2744" y="2886"/>
              <a:ext cx="1089" cy="347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69" name="Oval 13"/>
            <p:cNvSpPr>
              <a:spLocks noChangeArrowheads="1"/>
            </p:cNvSpPr>
            <p:nvPr/>
          </p:nvSpPr>
          <p:spPr bwMode="auto">
            <a:xfrm>
              <a:off x="2200" y="3158"/>
              <a:ext cx="907" cy="302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70" name="Oval 14"/>
            <p:cNvSpPr>
              <a:spLocks noChangeArrowheads="1"/>
            </p:cNvSpPr>
            <p:nvPr/>
          </p:nvSpPr>
          <p:spPr bwMode="auto">
            <a:xfrm rot="-2135446">
              <a:off x="2154" y="3113"/>
              <a:ext cx="116" cy="182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71" name="Oval 15"/>
            <p:cNvSpPr>
              <a:spLocks noChangeArrowheads="1"/>
            </p:cNvSpPr>
            <p:nvPr/>
          </p:nvSpPr>
          <p:spPr bwMode="auto">
            <a:xfrm rot="16200000">
              <a:off x="2097" y="3216"/>
              <a:ext cx="116" cy="182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l" rtl="0"/>
              <a:endParaRPr lang="en-US"/>
            </a:p>
          </p:txBody>
        </p:sp>
        <p:sp>
          <p:nvSpPr>
            <p:cNvPr id="454672" name="Oval 16"/>
            <p:cNvSpPr>
              <a:spLocks noChangeArrowheads="1"/>
            </p:cNvSpPr>
            <p:nvPr/>
          </p:nvSpPr>
          <p:spPr bwMode="auto">
            <a:xfrm rot="14606624">
              <a:off x="2142" y="3306"/>
              <a:ext cx="116" cy="182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54673" name="Group 17"/>
          <p:cNvGrpSpPr>
            <a:grpSpLocks/>
          </p:cNvGrpSpPr>
          <p:nvPr/>
        </p:nvGrpSpPr>
        <p:grpSpPr bwMode="auto">
          <a:xfrm>
            <a:off x="5868988" y="3789363"/>
            <a:ext cx="863600" cy="1019175"/>
            <a:chOff x="2848" y="3197"/>
            <a:chExt cx="544" cy="642"/>
          </a:xfrm>
        </p:grpSpPr>
        <p:sp>
          <p:nvSpPr>
            <p:cNvPr id="454674" name="Oval 18"/>
            <p:cNvSpPr>
              <a:spLocks noChangeArrowheads="1"/>
            </p:cNvSpPr>
            <p:nvPr/>
          </p:nvSpPr>
          <p:spPr bwMode="auto">
            <a:xfrm rot="-2373493">
              <a:off x="2848" y="3197"/>
              <a:ext cx="544" cy="19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75" name="Oval 19"/>
            <p:cNvSpPr>
              <a:spLocks noChangeArrowheads="1"/>
            </p:cNvSpPr>
            <p:nvPr/>
          </p:nvSpPr>
          <p:spPr bwMode="auto">
            <a:xfrm rot="-1267705">
              <a:off x="2926" y="3347"/>
              <a:ext cx="182" cy="454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76" name="Oval 20"/>
            <p:cNvSpPr>
              <a:spLocks noChangeArrowheads="1"/>
            </p:cNvSpPr>
            <p:nvPr/>
          </p:nvSpPr>
          <p:spPr bwMode="auto">
            <a:xfrm rot="-1618320">
              <a:off x="2925" y="3748"/>
              <a:ext cx="227" cy="91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4677" name="Text Box 21"/>
          <p:cNvSpPr txBox="1">
            <a:spLocks noChangeArrowheads="1"/>
          </p:cNvSpPr>
          <p:nvPr/>
        </p:nvSpPr>
        <p:spPr bwMode="auto">
          <a:xfrm>
            <a:off x="6084888" y="2924175"/>
            <a:ext cx="719137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en-US" b="1"/>
              <a:t>?</a:t>
            </a:r>
          </a:p>
        </p:txBody>
      </p:sp>
      <p:sp>
        <p:nvSpPr>
          <p:cNvPr id="454678" name="Text Box 22"/>
          <p:cNvSpPr txBox="1">
            <a:spLocks noChangeArrowheads="1"/>
          </p:cNvSpPr>
          <p:nvPr/>
        </p:nvSpPr>
        <p:spPr bwMode="auto">
          <a:xfrm>
            <a:off x="6588125" y="328453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/>
              <a:t>agent</a:t>
            </a:r>
          </a:p>
        </p:txBody>
      </p:sp>
      <p:sp>
        <p:nvSpPr>
          <p:cNvPr id="454679" name="Text Box 23"/>
          <p:cNvSpPr txBox="1">
            <a:spLocks noChangeArrowheads="1"/>
          </p:cNvSpPr>
          <p:nvPr/>
        </p:nvSpPr>
        <p:spPr bwMode="auto">
          <a:xfrm>
            <a:off x="5221288" y="220503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/>
              <a:t>sensors</a:t>
            </a:r>
          </a:p>
        </p:txBody>
      </p:sp>
      <p:sp>
        <p:nvSpPr>
          <p:cNvPr id="454680" name="Text Box 24"/>
          <p:cNvSpPr txBox="1">
            <a:spLocks noChangeArrowheads="1"/>
          </p:cNvSpPr>
          <p:nvPr/>
        </p:nvSpPr>
        <p:spPr bwMode="auto">
          <a:xfrm>
            <a:off x="4068763" y="494188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/>
              <a:t>effectors</a:t>
            </a:r>
          </a:p>
        </p:txBody>
      </p:sp>
      <p:sp>
        <p:nvSpPr>
          <p:cNvPr id="454681" name="Text Box 25"/>
          <p:cNvSpPr txBox="1">
            <a:spLocks noChangeArrowheads="1"/>
          </p:cNvSpPr>
          <p:nvPr/>
        </p:nvSpPr>
        <p:spPr bwMode="auto">
          <a:xfrm>
            <a:off x="3492500" y="2565400"/>
            <a:ext cx="1152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/>
              <a:t>percepts</a:t>
            </a:r>
          </a:p>
        </p:txBody>
      </p:sp>
      <p:sp>
        <p:nvSpPr>
          <p:cNvPr id="454682" name="Text Box 26"/>
          <p:cNvSpPr txBox="1">
            <a:spLocks noChangeArrowheads="1"/>
          </p:cNvSpPr>
          <p:nvPr/>
        </p:nvSpPr>
        <p:spPr bwMode="auto">
          <a:xfrm>
            <a:off x="3421063" y="3500438"/>
            <a:ext cx="1152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/>
              <a:t>actions</a:t>
            </a:r>
          </a:p>
        </p:txBody>
      </p:sp>
      <p:grpSp>
        <p:nvGrpSpPr>
          <p:cNvPr id="454683" name="Group 27"/>
          <p:cNvGrpSpPr>
            <a:grpSpLocks/>
          </p:cNvGrpSpPr>
          <p:nvPr/>
        </p:nvGrpSpPr>
        <p:grpSpPr bwMode="auto">
          <a:xfrm rot="18906013">
            <a:off x="5580063" y="2986088"/>
            <a:ext cx="531812" cy="371475"/>
            <a:chOff x="1655" y="3318"/>
            <a:chExt cx="335" cy="234"/>
          </a:xfrm>
        </p:grpSpPr>
        <p:sp>
          <p:nvSpPr>
            <p:cNvPr id="454684" name="Arc 28"/>
            <p:cNvSpPr>
              <a:spLocks/>
            </p:cNvSpPr>
            <p:nvPr/>
          </p:nvSpPr>
          <p:spPr bwMode="auto">
            <a:xfrm>
              <a:off x="1655" y="3432"/>
              <a:ext cx="157" cy="91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8717"/>
                <a:gd name="T1" fmla="*/ 0 h 21600"/>
                <a:gd name="T2" fmla="*/ 18717 w 18717"/>
                <a:gd name="T3" fmla="*/ 10820 h 21600"/>
                <a:gd name="T4" fmla="*/ 0 w 1871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17" h="21600" fill="none" extrusionOk="0">
                  <a:moveTo>
                    <a:pt x="-1" y="0"/>
                  </a:moveTo>
                  <a:cubicBezTo>
                    <a:pt x="7725" y="0"/>
                    <a:pt x="14862" y="4125"/>
                    <a:pt x="18717" y="10819"/>
                  </a:cubicBezTo>
                </a:path>
                <a:path w="18717" h="21600" stroke="0" extrusionOk="0">
                  <a:moveTo>
                    <a:pt x="-1" y="0"/>
                  </a:moveTo>
                  <a:cubicBezTo>
                    <a:pt x="7725" y="0"/>
                    <a:pt x="14862" y="4125"/>
                    <a:pt x="18717" y="10819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85" name="Arc 29"/>
            <p:cNvSpPr>
              <a:spLocks/>
            </p:cNvSpPr>
            <p:nvPr/>
          </p:nvSpPr>
          <p:spPr bwMode="auto">
            <a:xfrm rot="16200000" flipH="1" flipV="1">
              <a:off x="1813" y="3297"/>
              <a:ext cx="155" cy="198"/>
            </a:xfrm>
            <a:custGeom>
              <a:avLst/>
              <a:gdLst>
                <a:gd name="G0" fmla="+- 8798 0 0"/>
                <a:gd name="G1" fmla="+- 0 0 0"/>
                <a:gd name="G2" fmla="+- 21600 0 0"/>
                <a:gd name="T0" fmla="*/ 18007 w 18007"/>
                <a:gd name="T1" fmla="*/ 19538 h 21600"/>
                <a:gd name="T2" fmla="*/ 0 w 18007"/>
                <a:gd name="T3" fmla="*/ 19727 h 21600"/>
                <a:gd name="T4" fmla="*/ 8798 w 18007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07" h="21600" fill="none" extrusionOk="0">
                  <a:moveTo>
                    <a:pt x="18007" y="19538"/>
                  </a:moveTo>
                  <a:cubicBezTo>
                    <a:pt x="15126" y="20896"/>
                    <a:pt x="11982" y="21599"/>
                    <a:pt x="8798" y="21600"/>
                  </a:cubicBezTo>
                  <a:cubicBezTo>
                    <a:pt x="5766" y="21600"/>
                    <a:pt x="2768" y="20961"/>
                    <a:pt x="-1" y="19727"/>
                  </a:cubicBezTo>
                </a:path>
                <a:path w="18007" h="21600" stroke="0" extrusionOk="0">
                  <a:moveTo>
                    <a:pt x="18007" y="19538"/>
                  </a:moveTo>
                  <a:cubicBezTo>
                    <a:pt x="15126" y="20896"/>
                    <a:pt x="11982" y="21599"/>
                    <a:pt x="8798" y="21600"/>
                  </a:cubicBezTo>
                  <a:cubicBezTo>
                    <a:pt x="5766" y="21600"/>
                    <a:pt x="2768" y="20961"/>
                    <a:pt x="-1" y="19727"/>
                  </a:cubicBezTo>
                  <a:lnTo>
                    <a:pt x="879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4686" name="Arc 30"/>
            <p:cNvSpPr>
              <a:spLocks/>
            </p:cNvSpPr>
            <p:nvPr/>
          </p:nvSpPr>
          <p:spPr bwMode="auto">
            <a:xfrm rot="19146050" flipH="1" flipV="1">
              <a:off x="1728" y="3354"/>
              <a:ext cx="143" cy="198"/>
            </a:xfrm>
            <a:custGeom>
              <a:avLst/>
              <a:gdLst>
                <a:gd name="G0" fmla="+- 8798 0 0"/>
                <a:gd name="G1" fmla="+- 0 0 0"/>
                <a:gd name="G2" fmla="+- 21600 0 0"/>
                <a:gd name="T0" fmla="*/ 16680 w 16680"/>
                <a:gd name="T1" fmla="*/ 20111 h 21600"/>
                <a:gd name="T2" fmla="*/ 0 w 16680"/>
                <a:gd name="T3" fmla="*/ 19727 h 21600"/>
                <a:gd name="T4" fmla="*/ 8798 w 16680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680" h="21600" fill="none" extrusionOk="0">
                  <a:moveTo>
                    <a:pt x="16679" y="20110"/>
                  </a:moveTo>
                  <a:cubicBezTo>
                    <a:pt x="14168" y="21094"/>
                    <a:pt x="11495" y="21599"/>
                    <a:pt x="8798" y="21600"/>
                  </a:cubicBezTo>
                  <a:cubicBezTo>
                    <a:pt x="5766" y="21600"/>
                    <a:pt x="2768" y="20961"/>
                    <a:pt x="-1" y="19727"/>
                  </a:cubicBezTo>
                </a:path>
                <a:path w="16680" h="21600" stroke="0" extrusionOk="0">
                  <a:moveTo>
                    <a:pt x="16679" y="20110"/>
                  </a:moveTo>
                  <a:cubicBezTo>
                    <a:pt x="14168" y="21094"/>
                    <a:pt x="11495" y="21599"/>
                    <a:pt x="8798" y="21600"/>
                  </a:cubicBezTo>
                  <a:cubicBezTo>
                    <a:pt x="5766" y="21600"/>
                    <a:pt x="2768" y="20961"/>
                    <a:pt x="-1" y="19727"/>
                  </a:cubicBezTo>
                  <a:lnTo>
                    <a:pt x="879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4687" name="Line 31"/>
          <p:cNvSpPr>
            <a:spLocks noChangeShapeType="1"/>
          </p:cNvSpPr>
          <p:nvPr/>
        </p:nvSpPr>
        <p:spPr bwMode="auto">
          <a:xfrm>
            <a:off x="5724525" y="25654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4688" name="Line 32"/>
          <p:cNvSpPr>
            <a:spLocks noChangeShapeType="1"/>
          </p:cNvSpPr>
          <p:nvPr/>
        </p:nvSpPr>
        <p:spPr bwMode="auto">
          <a:xfrm flipV="1">
            <a:off x="4787900" y="4292600"/>
            <a:ext cx="144463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4689" name="Line 33"/>
          <p:cNvSpPr>
            <a:spLocks noChangeShapeType="1"/>
          </p:cNvSpPr>
          <p:nvPr/>
        </p:nvSpPr>
        <p:spPr bwMode="auto">
          <a:xfrm flipV="1">
            <a:off x="4787900" y="4508500"/>
            <a:ext cx="1152525" cy="3603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1273969" y="27765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44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4655697" y="1594528"/>
            <a:ext cx="42611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/>
            <a:r>
              <a:rPr lang="fa-IR" sz="2400" b="1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 مثالي از </a:t>
            </a:r>
            <a:r>
              <a:rPr lang="fa-IR" sz="2400" b="1" dirty="0" smtClean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عامل واکنشی ساده در طبیعت</a:t>
            </a:r>
            <a:endParaRPr lang="en-US" sz="2400" b="1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452563" y="29322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362200"/>
            <a:ext cx="47720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1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5001758" y="1649998"/>
            <a:ext cx="39608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عاملهای </a:t>
            </a:r>
            <a:r>
              <a:rPr lang="fa-IR" sz="28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واکنش</a:t>
            </a: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ی</a:t>
            </a:r>
            <a:r>
              <a:rPr lang="fa-IR" sz="28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مدل گرا</a:t>
            </a:r>
            <a:endParaRPr lang="en-US" sz="28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28677" name="AutoShape 4"/>
          <p:cNvSpPr>
            <a:spLocks noChangeArrowheads="1"/>
          </p:cNvSpPr>
          <p:nvPr/>
        </p:nvSpPr>
        <p:spPr bwMode="auto">
          <a:xfrm>
            <a:off x="611188" y="2565400"/>
            <a:ext cx="3240087" cy="4032250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28678" name="AutoShape 5"/>
          <p:cNvSpPr>
            <a:spLocks noChangeArrowheads="1"/>
          </p:cNvSpPr>
          <p:nvPr/>
        </p:nvSpPr>
        <p:spPr bwMode="auto">
          <a:xfrm>
            <a:off x="4284663" y="2565400"/>
            <a:ext cx="1008062" cy="4032250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28679" name="Text Box 6"/>
          <p:cNvSpPr txBox="1">
            <a:spLocks noChangeArrowheads="1"/>
          </p:cNvSpPr>
          <p:nvPr/>
        </p:nvSpPr>
        <p:spPr bwMode="auto">
          <a:xfrm>
            <a:off x="717550" y="5956300"/>
            <a:ext cx="909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3600" b="1">
                <a:latin typeface="Akram" pitchFamily="2" charset="2"/>
                <a:cs typeface="Lotus" pitchFamily="2" charset="-78"/>
              </a:rPr>
              <a:t>عامل</a:t>
            </a:r>
            <a:endParaRPr lang="en-US" sz="3600" b="1">
              <a:latin typeface="Akram" pitchFamily="2" charset="2"/>
              <a:cs typeface="Lotus" pitchFamily="2" charset="-78"/>
            </a:endParaRPr>
          </a:p>
        </p:txBody>
      </p:sp>
      <p:sp>
        <p:nvSpPr>
          <p:cNvPr id="28680" name="Text Box 7"/>
          <p:cNvSpPr txBox="1">
            <a:spLocks noChangeArrowheads="1"/>
          </p:cNvSpPr>
          <p:nvPr/>
        </p:nvSpPr>
        <p:spPr bwMode="auto">
          <a:xfrm rot="-5400000">
            <a:off x="4316412" y="4137026"/>
            <a:ext cx="1000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fa-IR" sz="3600" b="1">
                <a:cs typeface="Lotus" pitchFamily="2" charset="-78"/>
              </a:rPr>
              <a:t>محيط</a:t>
            </a:r>
            <a:endParaRPr lang="en-US" sz="3600" b="1">
              <a:cs typeface="Lotus" pitchFamily="2" charset="-78"/>
            </a:endParaRPr>
          </a:p>
        </p:txBody>
      </p:sp>
      <p:sp>
        <p:nvSpPr>
          <p:cNvPr id="28681" name="Line 8"/>
          <p:cNvSpPr>
            <a:spLocks noChangeShapeType="1"/>
          </p:cNvSpPr>
          <p:nvPr/>
        </p:nvSpPr>
        <p:spPr bwMode="auto">
          <a:xfrm flipH="1">
            <a:off x="3276600" y="2895600"/>
            <a:ext cx="1582738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2" name="Text Box 9"/>
          <p:cNvSpPr txBox="1">
            <a:spLocks noChangeArrowheads="1"/>
          </p:cNvSpPr>
          <p:nvPr/>
        </p:nvSpPr>
        <p:spPr bwMode="auto">
          <a:xfrm>
            <a:off x="2254250" y="2695575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حسگرها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28683" name="Rectangle 10"/>
          <p:cNvSpPr>
            <a:spLocks noChangeArrowheads="1"/>
          </p:cNvSpPr>
          <p:nvPr/>
        </p:nvSpPr>
        <p:spPr bwMode="auto">
          <a:xfrm>
            <a:off x="2212975" y="3573463"/>
            <a:ext cx="136842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جهان چگونه است</a:t>
            </a:r>
            <a:endParaRPr lang="en-US" b="1">
              <a:cs typeface="Lotus" pitchFamily="2" charset="-78"/>
            </a:endParaRPr>
          </a:p>
        </p:txBody>
      </p:sp>
      <p:sp>
        <p:nvSpPr>
          <p:cNvPr id="28684" name="Text Box 11"/>
          <p:cNvSpPr txBox="1">
            <a:spLocks noChangeArrowheads="1"/>
          </p:cNvSpPr>
          <p:nvPr/>
        </p:nvSpPr>
        <p:spPr bwMode="auto">
          <a:xfrm>
            <a:off x="2306638" y="6067425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محرکها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28685" name="Line 12"/>
          <p:cNvSpPr>
            <a:spLocks noChangeShapeType="1"/>
          </p:cNvSpPr>
          <p:nvPr/>
        </p:nvSpPr>
        <p:spPr bwMode="auto">
          <a:xfrm flipH="1">
            <a:off x="3276600" y="6262688"/>
            <a:ext cx="1582738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6" name="Line 13"/>
          <p:cNvSpPr>
            <a:spLocks noChangeShapeType="1"/>
          </p:cNvSpPr>
          <p:nvPr/>
        </p:nvSpPr>
        <p:spPr bwMode="auto">
          <a:xfrm>
            <a:off x="2843213" y="3014663"/>
            <a:ext cx="0" cy="558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7" name="Line 14"/>
          <p:cNvSpPr>
            <a:spLocks noChangeShapeType="1"/>
          </p:cNvSpPr>
          <p:nvPr/>
        </p:nvSpPr>
        <p:spPr bwMode="auto">
          <a:xfrm>
            <a:off x="2843213" y="5613400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8" name="Line 15"/>
          <p:cNvSpPr>
            <a:spLocks noChangeShapeType="1"/>
          </p:cNvSpPr>
          <p:nvPr/>
        </p:nvSpPr>
        <p:spPr bwMode="auto">
          <a:xfrm>
            <a:off x="2843213" y="4005263"/>
            <a:ext cx="0" cy="1079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9" name="AutoShape 16"/>
          <p:cNvSpPr>
            <a:spLocks noChangeArrowheads="1"/>
          </p:cNvSpPr>
          <p:nvPr/>
        </p:nvSpPr>
        <p:spPr bwMode="auto">
          <a:xfrm>
            <a:off x="755650" y="5094288"/>
            <a:ext cx="936625" cy="5032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قانون</a:t>
            </a:r>
          </a:p>
          <a:p>
            <a:pPr algn="ctr"/>
            <a:r>
              <a:rPr lang="fa-IR" b="1">
                <a:cs typeface="Lotus" pitchFamily="2" charset="-78"/>
              </a:rPr>
              <a:t>شرط عمل</a:t>
            </a:r>
            <a:endParaRPr lang="en-US" b="1">
              <a:cs typeface="Lotus" pitchFamily="2" charset="-78"/>
            </a:endParaRPr>
          </a:p>
        </p:txBody>
      </p:sp>
      <p:sp>
        <p:nvSpPr>
          <p:cNvPr id="28690" name="Line 17"/>
          <p:cNvSpPr>
            <a:spLocks noChangeShapeType="1"/>
          </p:cNvSpPr>
          <p:nvPr/>
        </p:nvSpPr>
        <p:spPr bwMode="auto">
          <a:xfrm>
            <a:off x="1704975" y="5368925"/>
            <a:ext cx="5032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1" name="Text Box 18"/>
          <p:cNvSpPr txBox="1">
            <a:spLocks noChangeArrowheads="1"/>
          </p:cNvSpPr>
          <p:nvPr/>
        </p:nvSpPr>
        <p:spPr bwMode="auto">
          <a:xfrm>
            <a:off x="2195513" y="5097463"/>
            <a:ext cx="1368425" cy="4984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/>
            <a:r>
              <a:rPr lang="fa-IR" sz="1600" b="1">
                <a:cs typeface="Lotus" pitchFamily="2" charset="-78"/>
              </a:rPr>
              <a:t>اکنون چه عملی بايد انجام دهم</a:t>
            </a:r>
            <a:endParaRPr lang="en-US" sz="1600">
              <a:cs typeface="Lotus" pitchFamily="2" charset="-78"/>
            </a:endParaRPr>
          </a:p>
        </p:txBody>
      </p:sp>
      <p:sp>
        <p:nvSpPr>
          <p:cNvPr id="28692" name="Text Box 19"/>
          <p:cNvSpPr txBox="1">
            <a:spLocks noChangeArrowheads="1"/>
          </p:cNvSpPr>
          <p:nvPr/>
        </p:nvSpPr>
        <p:spPr bwMode="auto">
          <a:xfrm>
            <a:off x="5595257" y="2338675"/>
            <a:ext cx="3403600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استفاده از دانش </a:t>
            </a:r>
            <a:r>
              <a:rPr lang="fa-IR" sz="2400" b="1" dirty="0">
                <a:cs typeface="B Nazanin" panose="00000400000000000000" pitchFamily="2" charset="-78"/>
              </a:rPr>
              <a:t>“چگونگی عملکرد جهان”</a:t>
            </a:r>
            <a:r>
              <a:rPr lang="fa-IR" sz="2400" dirty="0">
                <a:cs typeface="B Nazanin" panose="00000400000000000000" pitchFamily="2" charset="-78"/>
              </a:rPr>
              <a:t> که </a:t>
            </a:r>
            <a:r>
              <a:rPr lang="fa-IR" sz="2400" b="1" dirty="0">
                <a:cs typeface="B Nazanin" panose="00000400000000000000" pitchFamily="2" charset="-78"/>
              </a:rPr>
              <a:t>مدل</a:t>
            </a:r>
            <a:r>
              <a:rPr lang="fa-IR" sz="2400" dirty="0">
                <a:cs typeface="B Nazanin" panose="00000400000000000000" pitchFamily="2" charset="-78"/>
              </a:rPr>
              <a:t> نام دارد</a:t>
            </a: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عامل </a:t>
            </a:r>
            <a:r>
              <a:rPr lang="fa-IR" sz="2400" b="1" dirty="0">
                <a:cs typeface="B Nazanin" panose="00000400000000000000" pitchFamily="2" charset="-78"/>
              </a:rPr>
              <a:t>بخشي از دنيايي</a:t>
            </a:r>
            <a:r>
              <a:rPr lang="fa-IR" sz="2400" dirty="0">
                <a:cs typeface="B Nazanin" panose="00000400000000000000" pitchFamily="2" charset="-78"/>
              </a:rPr>
              <a:t> را که فعلا ميبيند </a:t>
            </a:r>
            <a:r>
              <a:rPr lang="fa-IR" sz="2400" b="1" dirty="0">
                <a:cs typeface="B Nazanin" panose="00000400000000000000" pitchFamily="2" charset="-78"/>
              </a:rPr>
              <a:t>رديابی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مي‌کند</a:t>
            </a:r>
            <a:endParaRPr lang="fa-IR" sz="2400" dirty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عامل بايد </a:t>
            </a:r>
            <a:r>
              <a:rPr lang="fa-IR" sz="2400" b="1" dirty="0">
                <a:cs typeface="B Nazanin" panose="00000400000000000000" pitchFamily="2" charset="-78"/>
              </a:rPr>
              <a:t>حالت داخلي</a:t>
            </a:r>
            <a:r>
              <a:rPr lang="fa-IR" sz="2400" dirty="0">
                <a:cs typeface="B Nazanin" panose="00000400000000000000" pitchFamily="2" charset="-78"/>
              </a:rPr>
              <a:t> را ذخيره کند که به </a:t>
            </a:r>
            <a:r>
              <a:rPr lang="fa-IR" sz="2400" b="1" dirty="0">
                <a:cs typeface="B Nazanin" panose="00000400000000000000" pitchFamily="2" charset="-78"/>
              </a:rPr>
              <a:t>سابقه ادراک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بستگی </a:t>
            </a:r>
            <a:r>
              <a:rPr lang="fa-IR" sz="2400" dirty="0">
                <a:cs typeface="B Nazanin" panose="00000400000000000000" pitchFamily="2" charset="-78"/>
              </a:rPr>
              <a:t>دارد</a:t>
            </a: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در هر وضعيت, عامل </a:t>
            </a:r>
            <a:r>
              <a:rPr lang="fa-IR" sz="2400" dirty="0" smtClean="0">
                <a:cs typeface="B Nazanin" panose="00000400000000000000" pitchFamily="2" charset="-78"/>
              </a:rPr>
              <a:t>مي‌تواند </a:t>
            </a:r>
            <a:r>
              <a:rPr lang="fa-IR" sz="2400" b="1" dirty="0">
                <a:cs typeface="B Nazanin" panose="00000400000000000000" pitchFamily="2" charset="-78"/>
              </a:rPr>
              <a:t>توصيف جديدی</a:t>
            </a:r>
            <a:r>
              <a:rPr lang="fa-IR" sz="2400" dirty="0">
                <a:cs typeface="B Nazanin" panose="00000400000000000000" pitchFamily="2" charset="-78"/>
              </a:rPr>
              <a:t> از جهان را کسب کند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28693" name="Oval 20"/>
          <p:cNvSpPr>
            <a:spLocks noChangeArrowheads="1"/>
          </p:cNvSpPr>
          <p:nvPr/>
        </p:nvSpPr>
        <p:spPr bwMode="auto">
          <a:xfrm>
            <a:off x="827088" y="2852738"/>
            <a:ext cx="720725" cy="3603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حالت</a:t>
            </a:r>
            <a:endParaRPr lang="en-US" b="1">
              <a:cs typeface="Lotus" pitchFamily="2" charset="-78"/>
            </a:endParaRPr>
          </a:p>
        </p:txBody>
      </p:sp>
      <p:sp>
        <p:nvSpPr>
          <p:cNvPr id="28694" name="Freeform 21"/>
          <p:cNvSpPr>
            <a:spLocks/>
          </p:cNvSpPr>
          <p:nvPr/>
        </p:nvSpPr>
        <p:spPr bwMode="auto">
          <a:xfrm>
            <a:off x="1476375" y="2673350"/>
            <a:ext cx="1008063" cy="900113"/>
          </a:xfrm>
          <a:custGeom>
            <a:avLst/>
            <a:gdLst>
              <a:gd name="T0" fmla="*/ 1008063 w 590"/>
              <a:gd name="T1" fmla="*/ 900113 h 567"/>
              <a:gd name="T2" fmla="*/ 541620 w 590"/>
              <a:gd name="T3" fmla="*/ 107950 h 567"/>
              <a:gd name="T4" fmla="*/ 0 w 590"/>
              <a:gd name="T5" fmla="*/ 250825 h 5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90" h="567">
                <a:moveTo>
                  <a:pt x="590" y="567"/>
                </a:moveTo>
                <a:cubicBezTo>
                  <a:pt x="502" y="351"/>
                  <a:pt x="415" y="136"/>
                  <a:pt x="317" y="68"/>
                </a:cubicBezTo>
                <a:cubicBezTo>
                  <a:pt x="219" y="0"/>
                  <a:pt x="109" y="79"/>
                  <a:pt x="0" y="158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5" name="Line 22"/>
          <p:cNvSpPr>
            <a:spLocks noChangeShapeType="1"/>
          </p:cNvSpPr>
          <p:nvPr/>
        </p:nvSpPr>
        <p:spPr bwMode="auto">
          <a:xfrm>
            <a:off x="1476375" y="3141663"/>
            <a:ext cx="719138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6" name="AutoShape 23"/>
          <p:cNvSpPr>
            <a:spLocks noChangeArrowheads="1"/>
          </p:cNvSpPr>
          <p:nvPr/>
        </p:nvSpPr>
        <p:spPr bwMode="auto">
          <a:xfrm>
            <a:off x="704850" y="3500438"/>
            <a:ext cx="1079500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600" b="1">
                <a:cs typeface="Lotus" pitchFamily="2" charset="-78"/>
              </a:rPr>
              <a:t>جهان چگونه تکامل می يابد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28697" name="AutoShape 24"/>
          <p:cNvSpPr>
            <a:spLocks noChangeArrowheads="1"/>
          </p:cNvSpPr>
          <p:nvPr/>
        </p:nvSpPr>
        <p:spPr bwMode="auto">
          <a:xfrm>
            <a:off x="730250" y="4221163"/>
            <a:ext cx="1079500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600" b="1">
                <a:cs typeface="Lotus" pitchFamily="2" charset="-78"/>
              </a:rPr>
              <a:t>کار فعاليت چيست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28698" name="Line 25"/>
          <p:cNvSpPr>
            <a:spLocks noChangeShapeType="1"/>
          </p:cNvSpPr>
          <p:nvPr/>
        </p:nvSpPr>
        <p:spPr bwMode="auto">
          <a:xfrm>
            <a:off x="1776413" y="3789363"/>
            <a:ext cx="431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99" name="Line 26"/>
          <p:cNvSpPr>
            <a:spLocks noChangeShapeType="1"/>
          </p:cNvSpPr>
          <p:nvPr/>
        </p:nvSpPr>
        <p:spPr bwMode="auto">
          <a:xfrm flipV="1">
            <a:off x="1835150" y="4005263"/>
            <a:ext cx="433388" cy="5032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476375" y="233817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40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C39A6A12-CFAF-4C77-BFBE-7B964B6B59A2}" type="slidenum">
              <a:rPr lang="ar-SA" altLang="en-US"/>
              <a:pPr/>
              <a:t>42</a:t>
            </a:fld>
            <a:endParaRPr lang="en-US" altLang="en-US"/>
          </a:p>
        </p:txBody>
      </p:sp>
      <p:sp>
        <p:nvSpPr>
          <p:cNvPr id="465922" name="Text Box 2"/>
          <p:cNvSpPr txBox="1">
            <a:spLocks noChangeArrowheads="1"/>
          </p:cNvSpPr>
          <p:nvPr/>
        </p:nvSpPr>
        <p:spPr bwMode="auto">
          <a:xfrm>
            <a:off x="685800" y="1618552"/>
            <a:ext cx="8215312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</a:pPr>
            <a:r>
              <a:rPr lang="ar-SA" sz="2400" b="1" dirty="0">
                <a:latin typeface="Arial" pitchFamily="34" charset="0"/>
                <a:cs typeface="B Nazanin" panose="00000400000000000000" pitchFamily="2" charset="-78"/>
              </a:rPr>
              <a:t>بهنگام‌سازي اطلاعات وضعيت </a:t>
            </a:r>
            <a:r>
              <a:rPr lang="ar-SA" sz="2400" b="1" dirty="0" smtClean="0">
                <a:latin typeface="Arial" pitchFamily="34" charset="0"/>
                <a:cs typeface="B Nazanin" panose="00000400000000000000" pitchFamily="2" charset="-78"/>
              </a:rPr>
              <a:t>داخل</a:t>
            </a: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همزمان با گذر زمان نيازمند دو نوع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دانش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:</a:t>
            </a:r>
          </a:p>
          <a:p>
            <a:pPr marL="858838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اول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: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اطلاعات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درباره چگونگي تغيير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محیط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مستقل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اعمال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858838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دوم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: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اطلاعات درباره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تاثیر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اعمال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عامل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بر محیط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37356" y="314603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3224872"/>
            <a:ext cx="921067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87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5185229" y="1601423"/>
            <a:ext cx="3311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 smtClean="0">
                <a:solidFill>
                  <a:srgbClr val="000099"/>
                </a:solidFill>
                <a:cs typeface="Arial" pitchFamily="34" charset="0"/>
              </a:rPr>
              <a:t>عامل‌های </a:t>
            </a:r>
            <a:r>
              <a:rPr lang="fa-IR" sz="2800" b="1" dirty="0">
                <a:solidFill>
                  <a:srgbClr val="000099"/>
                </a:solidFill>
                <a:cs typeface="Arial" pitchFamily="34" charset="0"/>
              </a:rPr>
              <a:t>هدف گرا</a:t>
            </a:r>
            <a:endParaRPr lang="en-US" sz="2800" b="1" dirty="0">
              <a:solidFill>
                <a:srgbClr val="000099"/>
              </a:solidFill>
              <a:cs typeface="Arial" pitchFamily="34" charset="0"/>
            </a:endParaRPr>
          </a:p>
        </p:txBody>
      </p:sp>
      <p:sp>
        <p:nvSpPr>
          <p:cNvPr id="29701" name="AutoShape 4"/>
          <p:cNvSpPr>
            <a:spLocks noChangeArrowheads="1"/>
          </p:cNvSpPr>
          <p:nvPr/>
        </p:nvSpPr>
        <p:spPr bwMode="auto">
          <a:xfrm>
            <a:off x="323850" y="2060575"/>
            <a:ext cx="3240088" cy="4537075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29702" name="AutoShape 5"/>
          <p:cNvSpPr>
            <a:spLocks noChangeArrowheads="1"/>
          </p:cNvSpPr>
          <p:nvPr/>
        </p:nvSpPr>
        <p:spPr bwMode="auto">
          <a:xfrm>
            <a:off x="3997325" y="2060575"/>
            <a:ext cx="1008063" cy="4537075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29703" name="Text Box 6"/>
          <p:cNvSpPr txBox="1">
            <a:spLocks noChangeArrowheads="1"/>
          </p:cNvSpPr>
          <p:nvPr/>
        </p:nvSpPr>
        <p:spPr bwMode="auto">
          <a:xfrm>
            <a:off x="430213" y="5956300"/>
            <a:ext cx="9096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3600" b="1">
                <a:latin typeface="Akram" pitchFamily="2" charset="2"/>
                <a:cs typeface="Lotus" pitchFamily="2" charset="-78"/>
              </a:rPr>
              <a:t>عامل</a:t>
            </a:r>
            <a:endParaRPr lang="en-US" sz="3600" b="1">
              <a:latin typeface="Akram" pitchFamily="2" charset="2"/>
              <a:cs typeface="Lotus" pitchFamily="2" charset="-78"/>
            </a:endParaRPr>
          </a:p>
        </p:txBody>
      </p:sp>
      <p:sp>
        <p:nvSpPr>
          <p:cNvPr id="29704" name="Text Box 7"/>
          <p:cNvSpPr txBox="1">
            <a:spLocks noChangeArrowheads="1"/>
          </p:cNvSpPr>
          <p:nvPr/>
        </p:nvSpPr>
        <p:spPr bwMode="auto">
          <a:xfrm rot="-5400000">
            <a:off x="4029075" y="3946526"/>
            <a:ext cx="1000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fa-IR" sz="3600" b="1">
                <a:cs typeface="Lotus" pitchFamily="2" charset="-78"/>
              </a:rPr>
              <a:t>محيط</a:t>
            </a:r>
            <a:endParaRPr lang="en-US" sz="3600" b="1">
              <a:cs typeface="Lotus" pitchFamily="2" charset="-78"/>
            </a:endParaRPr>
          </a:p>
        </p:txBody>
      </p:sp>
      <p:sp>
        <p:nvSpPr>
          <p:cNvPr id="29705" name="Line 8"/>
          <p:cNvSpPr>
            <a:spLocks noChangeShapeType="1"/>
          </p:cNvSpPr>
          <p:nvPr/>
        </p:nvSpPr>
        <p:spPr bwMode="auto">
          <a:xfrm flipH="1">
            <a:off x="3132138" y="2349500"/>
            <a:ext cx="1295400" cy="158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6" name="Text Box 9"/>
          <p:cNvSpPr txBox="1">
            <a:spLocks noChangeArrowheads="1"/>
          </p:cNvSpPr>
          <p:nvPr/>
        </p:nvSpPr>
        <p:spPr bwMode="auto">
          <a:xfrm>
            <a:off x="2114550" y="215106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حسگرها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29707" name="Rectangle 10"/>
          <p:cNvSpPr>
            <a:spLocks noChangeArrowheads="1"/>
          </p:cNvSpPr>
          <p:nvPr/>
        </p:nvSpPr>
        <p:spPr bwMode="auto">
          <a:xfrm>
            <a:off x="2051050" y="3028950"/>
            <a:ext cx="136842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جهان چگونه است</a:t>
            </a:r>
            <a:endParaRPr lang="en-US" b="1">
              <a:cs typeface="Lotus" pitchFamily="2" charset="-78"/>
            </a:endParaRPr>
          </a:p>
        </p:txBody>
      </p:sp>
      <p:sp>
        <p:nvSpPr>
          <p:cNvPr id="29708" name="Text Box 11"/>
          <p:cNvSpPr txBox="1">
            <a:spLocks noChangeArrowheads="1"/>
          </p:cNvSpPr>
          <p:nvPr/>
        </p:nvSpPr>
        <p:spPr bwMode="auto">
          <a:xfrm>
            <a:off x="2111375" y="6016625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محرکها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29709" name="Line 12"/>
          <p:cNvSpPr>
            <a:spLocks noChangeShapeType="1"/>
          </p:cNvSpPr>
          <p:nvPr/>
        </p:nvSpPr>
        <p:spPr bwMode="auto">
          <a:xfrm flipH="1">
            <a:off x="3094038" y="6237288"/>
            <a:ext cx="12954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0" name="Line 13"/>
          <p:cNvSpPr>
            <a:spLocks noChangeShapeType="1"/>
          </p:cNvSpPr>
          <p:nvPr/>
        </p:nvSpPr>
        <p:spPr bwMode="auto">
          <a:xfrm>
            <a:off x="2728913" y="2470150"/>
            <a:ext cx="0" cy="558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1" name="Line 14"/>
          <p:cNvSpPr>
            <a:spLocks noChangeShapeType="1"/>
          </p:cNvSpPr>
          <p:nvPr/>
        </p:nvSpPr>
        <p:spPr bwMode="auto">
          <a:xfrm>
            <a:off x="2771775" y="5613400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2" name="Line 15"/>
          <p:cNvSpPr>
            <a:spLocks noChangeShapeType="1"/>
          </p:cNvSpPr>
          <p:nvPr/>
        </p:nvSpPr>
        <p:spPr bwMode="auto">
          <a:xfrm>
            <a:off x="2763838" y="4508500"/>
            <a:ext cx="0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3" name="AutoShape 16"/>
          <p:cNvSpPr>
            <a:spLocks noChangeArrowheads="1"/>
          </p:cNvSpPr>
          <p:nvPr/>
        </p:nvSpPr>
        <p:spPr bwMode="auto">
          <a:xfrm>
            <a:off x="468313" y="5229225"/>
            <a:ext cx="936625" cy="2873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اهداف</a:t>
            </a:r>
          </a:p>
        </p:txBody>
      </p:sp>
      <p:sp>
        <p:nvSpPr>
          <p:cNvPr id="29714" name="Line 17"/>
          <p:cNvSpPr>
            <a:spLocks noChangeShapeType="1"/>
          </p:cNvSpPr>
          <p:nvPr/>
        </p:nvSpPr>
        <p:spPr bwMode="auto">
          <a:xfrm>
            <a:off x="1417638" y="5368925"/>
            <a:ext cx="633412" cy="47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5" name="Text Box 18"/>
          <p:cNvSpPr txBox="1">
            <a:spLocks noChangeArrowheads="1"/>
          </p:cNvSpPr>
          <p:nvPr/>
        </p:nvSpPr>
        <p:spPr bwMode="auto">
          <a:xfrm>
            <a:off x="2051050" y="5097463"/>
            <a:ext cx="1368425" cy="4984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/>
            <a:r>
              <a:rPr lang="fa-IR" sz="1600" b="1">
                <a:cs typeface="Lotus" pitchFamily="2" charset="-78"/>
              </a:rPr>
              <a:t>اکنون چه عملی بايد انجام دهم</a:t>
            </a:r>
            <a:endParaRPr lang="en-US" sz="1600">
              <a:cs typeface="Lotus" pitchFamily="2" charset="-78"/>
            </a:endParaRPr>
          </a:p>
        </p:txBody>
      </p:sp>
      <p:sp>
        <p:nvSpPr>
          <p:cNvPr id="29716" name="Oval 19"/>
          <p:cNvSpPr>
            <a:spLocks noChangeArrowheads="1"/>
          </p:cNvSpPr>
          <p:nvPr/>
        </p:nvSpPr>
        <p:spPr bwMode="auto">
          <a:xfrm>
            <a:off x="552450" y="2308225"/>
            <a:ext cx="720725" cy="3603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حالت</a:t>
            </a:r>
            <a:endParaRPr lang="en-US" b="1">
              <a:cs typeface="Lotus" pitchFamily="2" charset="-78"/>
            </a:endParaRPr>
          </a:p>
        </p:txBody>
      </p:sp>
      <p:sp>
        <p:nvSpPr>
          <p:cNvPr id="29717" name="Freeform 20"/>
          <p:cNvSpPr>
            <a:spLocks/>
          </p:cNvSpPr>
          <p:nvPr/>
        </p:nvSpPr>
        <p:spPr bwMode="auto">
          <a:xfrm>
            <a:off x="1201738" y="2128838"/>
            <a:ext cx="1008062" cy="900112"/>
          </a:xfrm>
          <a:custGeom>
            <a:avLst/>
            <a:gdLst>
              <a:gd name="T0" fmla="*/ 1008062 w 590"/>
              <a:gd name="T1" fmla="*/ 900112 h 567"/>
              <a:gd name="T2" fmla="*/ 541620 w 590"/>
              <a:gd name="T3" fmla="*/ 107950 h 567"/>
              <a:gd name="T4" fmla="*/ 0 w 590"/>
              <a:gd name="T5" fmla="*/ 250825 h 5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90" h="567">
                <a:moveTo>
                  <a:pt x="590" y="567"/>
                </a:moveTo>
                <a:cubicBezTo>
                  <a:pt x="502" y="351"/>
                  <a:pt x="415" y="136"/>
                  <a:pt x="317" y="68"/>
                </a:cubicBezTo>
                <a:cubicBezTo>
                  <a:pt x="219" y="0"/>
                  <a:pt x="109" y="79"/>
                  <a:pt x="0" y="158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8" name="Line 21"/>
          <p:cNvSpPr>
            <a:spLocks noChangeShapeType="1"/>
          </p:cNvSpPr>
          <p:nvPr/>
        </p:nvSpPr>
        <p:spPr bwMode="auto">
          <a:xfrm>
            <a:off x="1201738" y="2597150"/>
            <a:ext cx="849312" cy="4714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9" name="AutoShape 22"/>
          <p:cNvSpPr>
            <a:spLocks noChangeArrowheads="1"/>
          </p:cNvSpPr>
          <p:nvPr/>
        </p:nvSpPr>
        <p:spPr bwMode="auto">
          <a:xfrm>
            <a:off x="417513" y="3429000"/>
            <a:ext cx="1079500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600" b="1">
                <a:cs typeface="Lotus" pitchFamily="2" charset="-78"/>
              </a:rPr>
              <a:t>جهان چگونه تکامل می يابد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29720" name="AutoShape 23"/>
          <p:cNvSpPr>
            <a:spLocks noChangeArrowheads="1"/>
          </p:cNvSpPr>
          <p:nvPr/>
        </p:nvSpPr>
        <p:spPr bwMode="auto">
          <a:xfrm>
            <a:off x="442913" y="4221163"/>
            <a:ext cx="1079500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600" b="1">
                <a:cs typeface="Lotus" pitchFamily="2" charset="-78"/>
              </a:rPr>
              <a:t>کار فعاليت چيست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29721" name="Line 24"/>
          <p:cNvSpPr>
            <a:spLocks noChangeShapeType="1"/>
          </p:cNvSpPr>
          <p:nvPr/>
        </p:nvSpPr>
        <p:spPr bwMode="auto">
          <a:xfrm flipV="1">
            <a:off x="1489075" y="3284538"/>
            <a:ext cx="561975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2" name="Line 25"/>
          <p:cNvSpPr>
            <a:spLocks noChangeShapeType="1"/>
          </p:cNvSpPr>
          <p:nvPr/>
        </p:nvSpPr>
        <p:spPr bwMode="auto">
          <a:xfrm flipV="1">
            <a:off x="1547813" y="4292600"/>
            <a:ext cx="503237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3" name="Text Box 26"/>
          <p:cNvSpPr txBox="1">
            <a:spLocks noChangeArrowheads="1"/>
          </p:cNvSpPr>
          <p:nvPr/>
        </p:nvSpPr>
        <p:spPr bwMode="auto">
          <a:xfrm>
            <a:off x="5143502" y="2149019"/>
            <a:ext cx="38100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اين عامل علاوه بر توصيف حالت فعلی، برای انتخاب </a:t>
            </a:r>
            <a:r>
              <a:rPr lang="fa-IR" sz="2400" b="1" dirty="0">
                <a:cs typeface="B Nazanin" panose="00000400000000000000" pitchFamily="2" charset="-78"/>
              </a:rPr>
              <a:t>موقعيت مطلوب</a:t>
            </a:r>
            <a:r>
              <a:rPr lang="fa-IR" sz="2400" dirty="0">
                <a:cs typeface="B Nazanin" panose="00000400000000000000" pitchFamily="2" charset="-78"/>
              </a:rPr>
              <a:t> نيازمند اطلاعات </a:t>
            </a:r>
            <a:r>
              <a:rPr lang="fa-IR" sz="2400" b="1" dirty="0">
                <a:cs typeface="B Nazanin" panose="00000400000000000000" pitchFamily="2" charset="-78"/>
              </a:rPr>
              <a:t>هدف</a:t>
            </a:r>
            <a:r>
              <a:rPr lang="fa-IR" sz="2400" dirty="0">
                <a:cs typeface="B Nazanin" panose="00000400000000000000" pitchFamily="2" charset="-78"/>
              </a:rPr>
              <a:t> نيز </a:t>
            </a:r>
            <a:r>
              <a:rPr lang="fa-IR" sz="2400" dirty="0" smtClean="0">
                <a:cs typeface="B Nazanin" panose="00000400000000000000" pitchFamily="2" charset="-78"/>
              </a:rPr>
              <a:t>مي‌باشد</a:t>
            </a:r>
            <a:endParaRPr lang="fa-IR" sz="2400" dirty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b="1" dirty="0">
                <a:cs typeface="B Nazanin" panose="00000400000000000000" pitchFamily="2" charset="-78"/>
              </a:rPr>
              <a:t>جست و جو و برنامه ريزی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 smtClean="0">
                <a:cs typeface="B Nazanin" panose="00000400000000000000" pitchFamily="2" charset="-78"/>
              </a:rPr>
              <a:t>دنباله‌ای </a:t>
            </a:r>
            <a:r>
              <a:rPr lang="fa-IR" sz="2400" dirty="0">
                <a:cs typeface="B Nazanin" panose="00000400000000000000" pitchFamily="2" charset="-78"/>
              </a:rPr>
              <a:t>از </a:t>
            </a:r>
            <a:r>
              <a:rPr lang="fa-IR" sz="2400" dirty="0" smtClean="0">
                <a:cs typeface="B Nazanin" panose="00000400000000000000" pitchFamily="2" charset="-78"/>
              </a:rPr>
              <a:t>اعمال </a:t>
            </a:r>
            <a:r>
              <a:rPr lang="fa-IR" sz="2400" dirty="0">
                <a:cs typeface="B Nazanin" panose="00000400000000000000" pitchFamily="2" charset="-78"/>
              </a:rPr>
              <a:t>را برای رسيدن عامل به هدف، پيدا </a:t>
            </a:r>
            <a:r>
              <a:rPr lang="fa-IR" sz="2400" dirty="0" smtClean="0">
                <a:cs typeface="B Nazanin" panose="00000400000000000000" pitchFamily="2" charset="-78"/>
              </a:rPr>
              <a:t>می‌کند</a:t>
            </a:r>
            <a:endParaRPr lang="fa-IR" sz="2400" dirty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اين نوع تصميم گيری همواره </a:t>
            </a:r>
            <a:r>
              <a:rPr lang="fa-IR" sz="2400" b="1" dirty="0">
                <a:cs typeface="B Nazanin" panose="00000400000000000000" pitchFamily="2" charset="-78"/>
              </a:rPr>
              <a:t>آينده</a:t>
            </a:r>
            <a:r>
              <a:rPr lang="fa-IR" sz="2400" dirty="0">
                <a:cs typeface="B Nazanin" panose="00000400000000000000" pitchFamily="2" charset="-78"/>
              </a:rPr>
              <a:t> را در نظر دارد و با قوانين شرط عمل تفاوت دارد</a:t>
            </a: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cs typeface="B Nazanin" panose="00000400000000000000" pitchFamily="2" charset="-78"/>
              </a:rPr>
              <a:t>اين نوع عامل </a:t>
            </a:r>
            <a:r>
              <a:rPr lang="fa-IR" sz="2400" b="1" dirty="0" smtClean="0">
                <a:cs typeface="B Nazanin" panose="00000400000000000000" pitchFamily="2" charset="-78"/>
              </a:rPr>
              <a:t>قابليت </a:t>
            </a:r>
            <a:r>
              <a:rPr lang="fa-IR" sz="2400" b="1" dirty="0">
                <a:cs typeface="B Nazanin" panose="00000400000000000000" pitchFamily="2" charset="-78"/>
              </a:rPr>
              <a:t>انعطاف</a:t>
            </a:r>
            <a:r>
              <a:rPr lang="fa-IR" sz="2400" dirty="0">
                <a:cs typeface="B Nazanin" panose="00000400000000000000" pitchFamily="2" charset="-78"/>
              </a:rPr>
              <a:t> بيشتری دارد</a:t>
            </a:r>
          </a:p>
        </p:txBody>
      </p:sp>
      <p:sp>
        <p:nvSpPr>
          <p:cNvPr id="29724" name="Rectangle 27"/>
          <p:cNvSpPr>
            <a:spLocks noChangeArrowheads="1"/>
          </p:cNvSpPr>
          <p:nvPr/>
        </p:nvSpPr>
        <p:spPr bwMode="auto">
          <a:xfrm>
            <a:off x="2051050" y="3933825"/>
            <a:ext cx="1368425" cy="574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108000" rIns="36000" bIns="36000" anchor="ctr"/>
          <a:lstStyle/>
          <a:p>
            <a:pPr algn="ctr" rtl="1">
              <a:lnSpc>
                <a:spcPct val="75000"/>
              </a:lnSpc>
            </a:pPr>
            <a:r>
              <a:rPr lang="fa-IR" sz="1600" b="1">
                <a:cs typeface="Lotus" pitchFamily="2" charset="-78"/>
              </a:rPr>
              <a:t>اگر فعاليت </a:t>
            </a:r>
            <a:r>
              <a:rPr lang="en-US" sz="1600" b="1">
                <a:cs typeface="Lotus" pitchFamily="2" charset="-78"/>
              </a:rPr>
              <a:t>A</a:t>
            </a:r>
            <a:r>
              <a:rPr lang="fa-IR" sz="1600" b="1">
                <a:cs typeface="Lotus" pitchFamily="2" charset="-78"/>
              </a:rPr>
              <a:t> را انجام دهم چه خواهد شد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29725" name="Line 28"/>
          <p:cNvSpPr>
            <a:spLocks noChangeShapeType="1"/>
          </p:cNvSpPr>
          <p:nvPr/>
        </p:nvSpPr>
        <p:spPr bwMode="auto">
          <a:xfrm>
            <a:off x="2759075" y="3487738"/>
            <a:ext cx="0" cy="4333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6" name="Line 29"/>
          <p:cNvSpPr>
            <a:spLocks noChangeShapeType="1"/>
          </p:cNvSpPr>
          <p:nvPr/>
        </p:nvSpPr>
        <p:spPr bwMode="auto">
          <a:xfrm>
            <a:off x="1476375" y="3789363"/>
            <a:ext cx="566738" cy="241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7" name="Line 30"/>
          <p:cNvSpPr>
            <a:spLocks noChangeShapeType="1"/>
          </p:cNvSpPr>
          <p:nvPr/>
        </p:nvSpPr>
        <p:spPr bwMode="auto">
          <a:xfrm flipV="1">
            <a:off x="1547813" y="3429000"/>
            <a:ext cx="503237" cy="9366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1404938" y="235953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9" y="59419"/>
            <a:ext cx="2334297" cy="20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1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0E43784B-2BAE-421D-834A-3E3DC3821DD1}" type="slidenum">
              <a:rPr lang="ar-SA" altLang="en-US"/>
              <a:pPr/>
              <a:t>44</a:t>
            </a:fld>
            <a:endParaRPr lang="en-US" altLang="en-US"/>
          </a:p>
        </p:txBody>
      </p:sp>
      <p:sp>
        <p:nvSpPr>
          <p:cNvPr id="471042" name="Text Box 2"/>
          <p:cNvSpPr txBox="1">
            <a:spLocks noChangeArrowheads="1"/>
          </p:cNvSpPr>
          <p:nvPr/>
        </p:nvSpPr>
        <p:spPr bwMode="auto">
          <a:xfrm>
            <a:off x="228600" y="1524000"/>
            <a:ext cx="8115300" cy="457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</a:pPr>
            <a:endParaRPr lang="fa-IR" sz="2400" b="1" dirty="0">
              <a:solidFill>
                <a:srgbClr val="7F5429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همان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گونه که عامل نيازمند شرح وضعيت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فعلی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است، به نوعي نيازمند اطلاعات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هدف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‌باشد </a:t>
            </a:r>
            <a:endParaRPr lang="fa-IR" sz="2400" dirty="0" smtClean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برنامه‌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عامل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‌تواند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اين اطلاعات را با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اطلاعات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درباره نتايج اعمال ممکن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ترکيب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نموده تا اعمال مناسب را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برا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دسترس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به هدف انتخاب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نمايد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در مواقعي ساده است: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دسترسی به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هدف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بلافاصله از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یک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عمل توليد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می‌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گردد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>
                <a:solidFill>
                  <a:srgbClr val="7F5429"/>
                </a:solidFill>
                <a:latin typeface="Arial" pitchFamily="34" charset="0"/>
                <a:cs typeface="B Nazanin" panose="00000400000000000000" pitchFamily="2" charset="-78"/>
              </a:rPr>
              <a:t>در مواقعي پيچيده است: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بايد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دنباله‌ها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طولان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را در نظرگرفته تا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راه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برا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دستياب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به هدف پيدا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کند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35000"/>
              </a:lnSpc>
            </a:pP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375275" y="1524000"/>
            <a:ext cx="3311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عامل‌های </a:t>
            </a: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هدف گرا</a:t>
            </a:r>
            <a:endParaRPr lang="en-US" sz="28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142206" y="3810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99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718E9DA4-64D3-4FB2-86D0-3D62C86A3C56}" type="slidenum">
              <a:rPr lang="ar-SA" altLang="en-US"/>
              <a:pPr/>
              <a:t>45</a:t>
            </a:fld>
            <a:endParaRPr lang="en-US" altLang="en-US"/>
          </a:p>
        </p:txBody>
      </p:sp>
      <p:sp>
        <p:nvSpPr>
          <p:cNvPr id="468994" name="Text Box 2"/>
          <p:cNvSpPr txBox="1">
            <a:spLocks noChangeArrowheads="1"/>
          </p:cNvSpPr>
          <p:nvPr/>
        </p:nvSpPr>
        <p:spPr bwMode="auto">
          <a:xfrm>
            <a:off x="228600" y="1871990"/>
            <a:ext cx="828675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</a:pPr>
            <a:endParaRPr lang="fa-IR" sz="2400" b="1" dirty="0">
              <a:solidFill>
                <a:srgbClr val="7F5429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برا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عامل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واکنش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ما مجبور به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نوشتن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تعداد زياد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قوانين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شرط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-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عمل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هستیم</a:t>
            </a: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عامل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هدف‌گرا نسبت به رسيدن به مقاصد متفاوت انعطاف پذير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است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بسادگي با تعيين يک هدف تازه،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م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‌توانيم </a:t>
            </a: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عامل هدف‌گرا را به رفتار تازه </a:t>
            </a:r>
            <a:r>
              <a:rPr lang="ar-SA" sz="2400" dirty="0" smtClean="0">
                <a:latin typeface="Arial" pitchFamily="34" charset="0"/>
                <a:cs typeface="B Nazanin" panose="00000400000000000000" pitchFamily="2" charset="-78"/>
              </a:rPr>
              <a:t>برسانيم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35000"/>
              </a:lnSpc>
            </a:pP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394075" y="1871990"/>
            <a:ext cx="5292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تفاوت عامل‌های </a:t>
            </a: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هدف </a:t>
            </a:r>
            <a:r>
              <a:rPr lang="fa-IR" sz="28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گرا و واکنشی</a:t>
            </a:r>
            <a:endParaRPr lang="en-US" sz="28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451883" y="292009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62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5356451" y="1540984"/>
            <a:ext cx="3311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عامل‌های سودمندگرا</a:t>
            </a:r>
            <a:endParaRPr lang="en-US" sz="28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30725" name="AutoShape 4"/>
          <p:cNvSpPr>
            <a:spLocks noChangeArrowheads="1"/>
          </p:cNvSpPr>
          <p:nvPr/>
        </p:nvSpPr>
        <p:spPr bwMode="auto">
          <a:xfrm>
            <a:off x="323850" y="2060575"/>
            <a:ext cx="3240088" cy="4537075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30726" name="AutoShape 5"/>
          <p:cNvSpPr>
            <a:spLocks noChangeArrowheads="1"/>
          </p:cNvSpPr>
          <p:nvPr/>
        </p:nvSpPr>
        <p:spPr bwMode="auto">
          <a:xfrm>
            <a:off x="3997325" y="2060575"/>
            <a:ext cx="1008063" cy="4537075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C0C0C0"/>
              </a:solidFill>
            </a:endParaRPr>
          </a:p>
        </p:txBody>
      </p:sp>
      <p:sp>
        <p:nvSpPr>
          <p:cNvPr id="30727" name="Text Box 6"/>
          <p:cNvSpPr txBox="1">
            <a:spLocks noChangeArrowheads="1"/>
          </p:cNvSpPr>
          <p:nvPr/>
        </p:nvSpPr>
        <p:spPr bwMode="auto">
          <a:xfrm>
            <a:off x="430213" y="5956300"/>
            <a:ext cx="9096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3600" b="1">
                <a:latin typeface="Akram" pitchFamily="2" charset="2"/>
                <a:cs typeface="Lotus" pitchFamily="2" charset="-78"/>
              </a:rPr>
              <a:t>عامل</a:t>
            </a:r>
            <a:endParaRPr lang="en-US" sz="3600" b="1">
              <a:latin typeface="Akram" pitchFamily="2" charset="2"/>
              <a:cs typeface="Lotus" pitchFamily="2" charset="-78"/>
            </a:endParaRPr>
          </a:p>
        </p:txBody>
      </p:sp>
      <p:sp>
        <p:nvSpPr>
          <p:cNvPr id="30728" name="Text Box 7"/>
          <p:cNvSpPr txBox="1">
            <a:spLocks noChangeArrowheads="1"/>
          </p:cNvSpPr>
          <p:nvPr/>
        </p:nvSpPr>
        <p:spPr bwMode="auto">
          <a:xfrm rot="-5400000">
            <a:off x="4029075" y="3946526"/>
            <a:ext cx="1000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fa-IR" sz="3600" b="1">
                <a:cs typeface="Lotus" pitchFamily="2" charset="-78"/>
              </a:rPr>
              <a:t>محيط</a:t>
            </a:r>
            <a:endParaRPr lang="en-US" sz="3600" b="1">
              <a:cs typeface="Lotus" pitchFamily="2" charset="-78"/>
            </a:endParaRPr>
          </a:p>
        </p:txBody>
      </p:sp>
      <p:sp>
        <p:nvSpPr>
          <p:cNvPr id="30729" name="Line 8"/>
          <p:cNvSpPr>
            <a:spLocks noChangeShapeType="1"/>
          </p:cNvSpPr>
          <p:nvPr/>
        </p:nvSpPr>
        <p:spPr bwMode="auto">
          <a:xfrm flipH="1">
            <a:off x="3132138" y="2349500"/>
            <a:ext cx="1295400" cy="158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0" name="Text Box 9"/>
          <p:cNvSpPr txBox="1">
            <a:spLocks noChangeArrowheads="1"/>
          </p:cNvSpPr>
          <p:nvPr/>
        </p:nvSpPr>
        <p:spPr bwMode="auto">
          <a:xfrm>
            <a:off x="2114550" y="215106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حسگرها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30731" name="Rectangle 10"/>
          <p:cNvSpPr>
            <a:spLocks noChangeArrowheads="1"/>
          </p:cNvSpPr>
          <p:nvPr/>
        </p:nvSpPr>
        <p:spPr bwMode="auto">
          <a:xfrm>
            <a:off x="2051050" y="3028950"/>
            <a:ext cx="136842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جهان چگونه است</a:t>
            </a:r>
            <a:endParaRPr lang="en-US" b="1">
              <a:cs typeface="Lotus" pitchFamily="2" charset="-78"/>
            </a:endParaRPr>
          </a:p>
        </p:txBody>
      </p:sp>
      <p:sp>
        <p:nvSpPr>
          <p:cNvPr id="30732" name="Text Box 11"/>
          <p:cNvSpPr txBox="1">
            <a:spLocks noChangeArrowheads="1"/>
          </p:cNvSpPr>
          <p:nvPr/>
        </p:nvSpPr>
        <p:spPr bwMode="auto">
          <a:xfrm>
            <a:off x="2111375" y="618648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a-IR" sz="2400" b="1">
                <a:cs typeface="Lotus" pitchFamily="2" charset="-78"/>
              </a:rPr>
              <a:t>محرکها</a:t>
            </a:r>
            <a:endParaRPr lang="en-US" sz="2400" b="1">
              <a:cs typeface="Lotus" pitchFamily="2" charset="-78"/>
            </a:endParaRPr>
          </a:p>
        </p:txBody>
      </p:sp>
      <p:sp>
        <p:nvSpPr>
          <p:cNvPr id="30733" name="Line 12"/>
          <p:cNvSpPr>
            <a:spLocks noChangeShapeType="1"/>
          </p:cNvSpPr>
          <p:nvPr/>
        </p:nvSpPr>
        <p:spPr bwMode="auto">
          <a:xfrm flipH="1">
            <a:off x="3094038" y="6381750"/>
            <a:ext cx="12954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4" name="Line 13"/>
          <p:cNvSpPr>
            <a:spLocks noChangeShapeType="1"/>
          </p:cNvSpPr>
          <p:nvPr/>
        </p:nvSpPr>
        <p:spPr bwMode="auto">
          <a:xfrm>
            <a:off x="2728913" y="2470150"/>
            <a:ext cx="0" cy="558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5" name="Line 14"/>
          <p:cNvSpPr>
            <a:spLocks noChangeShapeType="1"/>
          </p:cNvSpPr>
          <p:nvPr/>
        </p:nvSpPr>
        <p:spPr bwMode="auto">
          <a:xfrm>
            <a:off x="2771775" y="6021388"/>
            <a:ext cx="0" cy="2873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6" name="Line 15"/>
          <p:cNvSpPr>
            <a:spLocks noChangeShapeType="1"/>
          </p:cNvSpPr>
          <p:nvPr/>
        </p:nvSpPr>
        <p:spPr bwMode="auto">
          <a:xfrm>
            <a:off x="2763838" y="4398963"/>
            <a:ext cx="7937" cy="3254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7" name="AutoShape 16"/>
          <p:cNvSpPr>
            <a:spLocks noChangeArrowheads="1"/>
          </p:cNvSpPr>
          <p:nvPr/>
        </p:nvSpPr>
        <p:spPr bwMode="auto">
          <a:xfrm>
            <a:off x="468313" y="4822825"/>
            <a:ext cx="936625" cy="2873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سودمند</a:t>
            </a:r>
          </a:p>
        </p:txBody>
      </p:sp>
      <p:sp>
        <p:nvSpPr>
          <p:cNvPr id="30738" name="Line 17"/>
          <p:cNvSpPr>
            <a:spLocks noChangeShapeType="1"/>
          </p:cNvSpPr>
          <p:nvPr/>
        </p:nvSpPr>
        <p:spPr bwMode="auto">
          <a:xfrm>
            <a:off x="1417638" y="4962525"/>
            <a:ext cx="633412" cy="47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9" name="Text Box 18"/>
          <p:cNvSpPr txBox="1">
            <a:spLocks noChangeArrowheads="1"/>
          </p:cNvSpPr>
          <p:nvPr/>
        </p:nvSpPr>
        <p:spPr bwMode="auto">
          <a:xfrm>
            <a:off x="2063750" y="5514975"/>
            <a:ext cx="1368425" cy="4984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/>
            <a:r>
              <a:rPr lang="fa-IR" sz="1600" b="1">
                <a:cs typeface="Lotus" pitchFamily="2" charset="-78"/>
              </a:rPr>
              <a:t>اکنون چه عملی بايد انجام دهم</a:t>
            </a:r>
            <a:endParaRPr lang="en-US" sz="1600">
              <a:cs typeface="Lotus" pitchFamily="2" charset="-78"/>
            </a:endParaRPr>
          </a:p>
        </p:txBody>
      </p:sp>
      <p:sp>
        <p:nvSpPr>
          <p:cNvPr id="30740" name="Oval 19"/>
          <p:cNvSpPr>
            <a:spLocks noChangeArrowheads="1"/>
          </p:cNvSpPr>
          <p:nvPr/>
        </p:nvSpPr>
        <p:spPr bwMode="auto">
          <a:xfrm>
            <a:off x="552450" y="2308225"/>
            <a:ext cx="720725" cy="36036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b="1">
                <a:cs typeface="Lotus" pitchFamily="2" charset="-78"/>
              </a:rPr>
              <a:t>حالت</a:t>
            </a:r>
            <a:endParaRPr lang="en-US" b="1">
              <a:cs typeface="Lotus" pitchFamily="2" charset="-78"/>
            </a:endParaRPr>
          </a:p>
        </p:txBody>
      </p:sp>
      <p:sp>
        <p:nvSpPr>
          <p:cNvPr id="30741" name="Freeform 20"/>
          <p:cNvSpPr>
            <a:spLocks/>
          </p:cNvSpPr>
          <p:nvPr/>
        </p:nvSpPr>
        <p:spPr bwMode="auto">
          <a:xfrm>
            <a:off x="1201738" y="2128838"/>
            <a:ext cx="1008062" cy="900112"/>
          </a:xfrm>
          <a:custGeom>
            <a:avLst/>
            <a:gdLst>
              <a:gd name="T0" fmla="*/ 1008062 w 590"/>
              <a:gd name="T1" fmla="*/ 900112 h 567"/>
              <a:gd name="T2" fmla="*/ 541620 w 590"/>
              <a:gd name="T3" fmla="*/ 107950 h 567"/>
              <a:gd name="T4" fmla="*/ 0 w 590"/>
              <a:gd name="T5" fmla="*/ 250825 h 5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90" h="567">
                <a:moveTo>
                  <a:pt x="590" y="567"/>
                </a:moveTo>
                <a:cubicBezTo>
                  <a:pt x="502" y="351"/>
                  <a:pt x="415" y="136"/>
                  <a:pt x="317" y="68"/>
                </a:cubicBezTo>
                <a:cubicBezTo>
                  <a:pt x="219" y="0"/>
                  <a:pt x="109" y="79"/>
                  <a:pt x="0" y="158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2" name="Line 21"/>
          <p:cNvSpPr>
            <a:spLocks noChangeShapeType="1"/>
          </p:cNvSpPr>
          <p:nvPr/>
        </p:nvSpPr>
        <p:spPr bwMode="auto">
          <a:xfrm>
            <a:off x="1201738" y="2597150"/>
            <a:ext cx="849312" cy="4714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3" name="AutoShape 22"/>
          <p:cNvSpPr>
            <a:spLocks noChangeArrowheads="1"/>
          </p:cNvSpPr>
          <p:nvPr/>
        </p:nvSpPr>
        <p:spPr bwMode="auto">
          <a:xfrm>
            <a:off x="417513" y="3429000"/>
            <a:ext cx="1079500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600" b="1">
                <a:cs typeface="Lotus" pitchFamily="2" charset="-78"/>
              </a:rPr>
              <a:t>جهان چگونه تکامل می يابد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30744" name="AutoShape 23"/>
          <p:cNvSpPr>
            <a:spLocks noChangeArrowheads="1"/>
          </p:cNvSpPr>
          <p:nvPr/>
        </p:nvSpPr>
        <p:spPr bwMode="auto">
          <a:xfrm>
            <a:off x="442913" y="4221163"/>
            <a:ext cx="1079500" cy="431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fa-IR" sz="1600" b="1">
                <a:cs typeface="Lotus" pitchFamily="2" charset="-78"/>
              </a:rPr>
              <a:t>کار فعاليت چيست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30745" name="Line 24"/>
          <p:cNvSpPr>
            <a:spLocks noChangeShapeType="1"/>
          </p:cNvSpPr>
          <p:nvPr/>
        </p:nvSpPr>
        <p:spPr bwMode="auto">
          <a:xfrm flipV="1">
            <a:off x="1489075" y="3284538"/>
            <a:ext cx="561975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6" name="Line 25"/>
          <p:cNvSpPr>
            <a:spLocks noChangeShapeType="1"/>
          </p:cNvSpPr>
          <p:nvPr/>
        </p:nvSpPr>
        <p:spPr bwMode="auto">
          <a:xfrm flipV="1">
            <a:off x="1547813" y="4292600"/>
            <a:ext cx="503237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7" name="Text Box 26"/>
          <p:cNvSpPr txBox="1">
            <a:spLocks noChangeArrowheads="1"/>
          </p:cNvSpPr>
          <p:nvPr/>
        </p:nvSpPr>
        <p:spPr bwMode="auto">
          <a:xfrm>
            <a:off x="5069113" y="2082572"/>
            <a:ext cx="38862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ar-SA" sz="2400" dirty="0">
                <a:cs typeface="B Nazanin" panose="00000400000000000000" pitchFamily="2" charset="-78"/>
              </a:rPr>
              <a:t>اهداف به تنهاي</a:t>
            </a:r>
            <a:r>
              <a:rPr lang="fa-IR" sz="2400" dirty="0">
                <a:cs typeface="B Nazanin" panose="00000400000000000000" pitchFamily="2" charset="-78"/>
              </a:rPr>
              <a:t>ی</a:t>
            </a:r>
            <a:r>
              <a:rPr lang="ar-SA" sz="2400" dirty="0">
                <a:cs typeface="B Nazanin" panose="00000400000000000000" pitchFamily="2" charset="-78"/>
              </a:rPr>
              <a:t> براي توليد رفتار با کيفيت بالا کاف</a:t>
            </a:r>
            <a:r>
              <a:rPr lang="fa-IR" sz="2400" dirty="0">
                <a:cs typeface="B Nazanin" panose="00000400000000000000" pitchFamily="2" charset="-78"/>
              </a:rPr>
              <a:t>ی</a:t>
            </a:r>
            <a:r>
              <a:rPr lang="ar-SA" sz="2400" dirty="0"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cs typeface="B Nazanin" panose="00000400000000000000" pitchFamily="2" charset="-78"/>
              </a:rPr>
              <a:t>نيستند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altLang="zh-CN" sz="2400" dirty="0">
                <a:cs typeface="B Nazanin" panose="00000400000000000000" pitchFamily="2" charset="-78"/>
              </a:rPr>
              <a:t>ا</a:t>
            </a:r>
            <a:r>
              <a:rPr lang="ar-SA" altLang="zh-CN" sz="2400" dirty="0">
                <a:cs typeface="B Nazanin" panose="00000400000000000000" pitchFamily="2" charset="-78"/>
              </a:rPr>
              <a:t>گر يک وضعيت دنيا به ديگر</a:t>
            </a:r>
            <a:r>
              <a:rPr lang="fa-IR" altLang="zh-CN" sz="2400" dirty="0">
                <a:cs typeface="B Nazanin" panose="00000400000000000000" pitchFamily="2" charset="-78"/>
              </a:rPr>
              <a:t>ی</a:t>
            </a:r>
            <a:r>
              <a:rPr lang="ar-SA" altLang="zh-CN" sz="2400" dirty="0">
                <a:cs typeface="B Nazanin" panose="00000400000000000000" pitchFamily="2" charset="-78"/>
              </a:rPr>
              <a:t> ترجيح داده م</a:t>
            </a:r>
            <a:r>
              <a:rPr lang="fa-IR" altLang="zh-CN" sz="2400" dirty="0">
                <a:cs typeface="B Nazanin" panose="00000400000000000000" pitchFamily="2" charset="-78"/>
              </a:rPr>
              <a:t>ی</a:t>
            </a:r>
            <a:r>
              <a:rPr lang="ar-SA" altLang="zh-CN" sz="2400" dirty="0">
                <a:cs typeface="B Nazanin" panose="00000400000000000000" pitchFamily="2" charset="-78"/>
              </a:rPr>
              <a:t>‌شود، آنگاه آن برا</a:t>
            </a:r>
            <a:r>
              <a:rPr lang="fa-IR" altLang="zh-CN" sz="2400" dirty="0">
                <a:cs typeface="B Nazanin" panose="00000400000000000000" pitchFamily="2" charset="-78"/>
              </a:rPr>
              <a:t>ی</a:t>
            </a:r>
            <a:r>
              <a:rPr lang="ar-SA" altLang="zh-CN" sz="2400" dirty="0">
                <a:cs typeface="B Nazanin" panose="00000400000000000000" pitchFamily="2" charset="-78"/>
              </a:rPr>
              <a:t> عامل سودمند‌تر خواهد بود</a:t>
            </a:r>
            <a:r>
              <a:rPr lang="en-US" altLang="zh-CN" sz="2400" dirty="0">
                <a:ea typeface="SimSun" pitchFamily="2" charset="-122"/>
                <a:cs typeface="B Nazanin" panose="00000400000000000000" pitchFamily="2" charset="-78"/>
              </a:rPr>
              <a:t>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dirty="0" smtClean="0">
                <a:cs typeface="B Nazanin" panose="00000400000000000000" pitchFamily="2" charset="-78"/>
              </a:rPr>
              <a:t>عامل برای </a:t>
            </a:r>
            <a:r>
              <a:rPr lang="fa-IR" sz="2400" b="1" dirty="0">
                <a:cs typeface="B Nazanin" panose="00000400000000000000" pitchFamily="2" charset="-78"/>
              </a:rPr>
              <a:t>اهداف مشخص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b="1" dirty="0" smtClean="0">
                <a:cs typeface="B Nazanin" panose="00000400000000000000" pitchFamily="2" charset="-78"/>
              </a:rPr>
              <a:t>راه‌های </a:t>
            </a:r>
            <a:r>
              <a:rPr lang="fa-IR" sz="2400" b="1" dirty="0">
                <a:cs typeface="B Nazanin" panose="00000400000000000000" pitchFamily="2" charset="-78"/>
              </a:rPr>
              <a:t>مختلفی</a:t>
            </a:r>
            <a:r>
              <a:rPr lang="fa-IR" sz="2400" dirty="0">
                <a:cs typeface="B Nazanin" panose="00000400000000000000" pitchFamily="2" charset="-78"/>
              </a:rPr>
              <a:t> دارد، که راه حل بهتر برای عامل </a:t>
            </a:r>
            <a:r>
              <a:rPr lang="fa-IR" sz="2400" b="1" dirty="0">
                <a:cs typeface="B Nazanin" panose="00000400000000000000" pitchFamily="2" charset="-78"/>
              </a:rPr>
              <a:t>سودمندتر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است</a:t>
            </a:r>
            <a:endParaRPr lang="fa-IR" sz="2400" dirty="0">
              <a:cs typeface="B Nazanin" panose="00000400000000000000" pitchFamily="2" charset="-78"/>
            </a:endParaRPr>
          </a:p>
          <a:p>
            <a:pPr algn="justLow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2400" b="1" dirty="0">
                <a:cs typeface="B Nazanin" panose="00000400000000000000" pitchFamily="2" charset="-78"/>
              </a:rPr>
              <a:t>تابع سودمندی</a:t>
            </a:r>
            <a:r>
              <a:rPr lang="fa-IR" sz="2400" dirty="0">
                <a:cs typeface="B Nazanin" panose="00000400000000000000" pitchFamily="2" charset="-78"/>
              </a:rPr>
              <a:t>، </a:t>
            </a:r>
            <a:r>
              <a:rPr lang="fa-IR" sz="2400" dirty="0" smtClean="0">
                <a:cs typeface="B Nazanin" panose="00000400000000000000" pitchFamily="2" charset="-78"/>
              </a:rPr>
              <a:t>هر راه حل را </a:t>
            </a:r>
            <a:r>
              <a:rPr lang="fa-IR" sz="2400" dirty="0">
                <a:cs typeface="B Nazanin" panose="00000400000000000000" pitchFamily="2" charset="-78"/>
              </a:rPr>
              <a:t>به يک عدد </a:t>
            </a:r>
            <a:r>
              <a:rPr lang="fa-IR" sz="2400" b="1" dirty="0">
                <a:cs typeface="B Nazanin" panose="00000400000000000000" pitchFamily="2" charset="-78"/>
              </a:rPr>
              <a:t>حقيقی</a:t>
            </a:r>
            <a:r>
              <a:rPr lang="fa-IR" sz="2400" dirty="0">
                <a:cs typeface="B Nazanin" panose="00000400000000000000" pitchFamily="2" charset="-78"/>
              </a:rPr>
              <a:t> نگاشت </a:t>
            </a:r>
            <a:r>
              <a:rPr lang="fa-IR" sz="2400" dirty="0" smtClean="0">
                <a:cs typeface="B Nazanin" panose="00000400000000000000" pitchFamily="2" charset="-78"/>
              </a:rPr>
              <a:t>می‌کند </a:t>
            </a:r>
            <a:r>
              <a:rPr lang="fa-IR" sz="2400" dirty="0">
                <a:cs typeface="B Nazanin" panose="00000400000000000000" pitchFamily="2" charset="-78"/>
              </a:rPr>
              <a:t>که </a:t>
            </a:r>
            <a:r>
              <a:rPr lang="fa-IR" sz="2400" b="1" dirty="0">
                <a:cs typeface="B Nazanin" panose="00000400000000000000" pitchFamily="2" charset="-78"/>
              </a:rPr>
              <a:t>درجه رضايت</a:t>
            </a:r>
            <a:r>
              <a:rPr lang="fa-IR" sz="2400" dirty="0">
                <a:cs typeface="B Nazanin" panose="00000400000000000000" pitchFamily="2" charset="-78"/>
              </a:rPr>
              <a:t> را توصيف </a:t>
            </a:r>
            <a:r>
              <a:rPr lang="fa-IR" sz="2400" dirty="0" smtClean="0">
                <a:cs typeface="B Nazanin" panose="00000400000000000000" pitchFamily="2" charset="-78"/>
              </a:rPr>
              <a:t>می‌‌کند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30748" name="Rectangle 27"/>
          <p:cNvSpPr>
            <a:spLocks noChangeArrowheads="1"/>
          </p:cNvSpPr>
          <p:nvPr/>
        </p:nvSpPr>
        <p:spPr bwMode="auto">
          <a:xfrm>
            <a:off x="2051050" y="3840163"/>
            <a:ext cx="1368425" cy="574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108000" rIns="36000" bIns="36000" anchor="ctr"/>
          <a:lstStyle/>
          <a:p>
            <a:pPr algn="ctr" rtl="1">
              <a:lnSpc>
                <a:spcPct val="75000"/>
              </a:lnSpc>
            </a:pPr>
            <a:r>
              <a:rPr lang="fa-IR" sz="1600" b="1">
                <a:cs typeface="Lotus" pitchFamily="2" charset="-78"/>
              </a:rPr>
              <a:t>اگر فعاليت </a:t>
            </a:r>
            <a:r>
              <a:rPr lang="en-US" sz="1600" b="1">
                <a:cs typeface="Lotus" pitchFamily="2" charset="-78"/>
              </a:rPr>
              <a:t>A</a:t>
            </a:r>
            <a:r>
              <a:rPr lang="fa-IR" sz="1600" b="1">
                <a:cs typeface="Lotus" pitchFamily="2" charset="-78"/>
              </a:rPr>
              <a:t> را انجام دهم چه خواهد شد</a:t>
            </a:r>
            <a:endParaRPr lang="en-US" sz="1600" b="1">
              <a:cs typeface="Lotus" pitchFamily="2" charset="-78"/>
            </a:endParaRPr>
          </a:p>
        </p:txBody>
      </p:sp>
      <p:sp>
        <p:nvSpPr>
          <p:cNvPr id="30749" name="Line 28"/>
          <p:cNvSpPr>
            <a:spLocks noChangeShapeType="1"/>
          </p:cNvSpPr>
          <p:nvPr/>
        </p:nvSpPr>
        <p:spPr bwMode="auto">
          <a:xfrm>
            <a:off x="2759075" y="3462338"/>
            <a:ext cx="12700" cy="3730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0" name="Line 29"/>
          <p:cNvSpPr>
            <a:spLocks noChangeShapeType="1"/>
          </p:cNvSpPr>
          <p:nvPr/>
        </p:nvSpPr>
        <p:spPr bwMode="auto">
          <a:xfrm>
            <a:off x="1476375" y="3789363"/>
            <a:ext cx="566738" cy="2413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1" name="Line 30"/>
          <p:cNvSpPr>
            <a:spLocks noChangeShapeType="1"/>
          </p:cNvSpPr>
          <p:nvPr/>
        </p:nvSpPr>
        <p:spPr bwMode="auto">
          <a:xfrm flipV="1">
            <a:off x="1547813" y="3429000"/>
            <a:ext cx="503237" cy="9366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2" name="Text Box 31"/>
          <p:cNvSpPr txBox="1">
            <a:spLocks noChangeArrowheads="1"/>
          </p:cNvSpPr>
          <p:nvPr/>
        </p:nvSpPr>
        <p:spPr bwMode="auto">
          <a:xfrm>
            <a:off x="2076450" y="4729163"/>
            <a:ext cx="1368425" cy="4984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68400" algn="l"/>
              </a:tabLs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/>
            <a:r>
              <a:rPr lang="fa-IR" sz="1600" b="1">
                <a:cs typeface="Lotus" pitchFamily="2" charset="-78"/>
              </a:rPr>
              <a:t>در چنين حالتی چقدر رضايت دارم</a:t>
            </a:r>
            <a:endParaRPr lang="en-US" sz="1600">
              <a:cs typeface="Lotus" pitchFamily="2" charset="-78"/>
            </a:endParaRPr>
          </a:p>
        </p:txBody>
      </p:sp>
      <p:sp>
        <p:nvSpPr>
          <p:cNvPr id="30753" name="Line 32"/>
          <p:cNvSpPr>
            <a:spLocks noChangeShapeType="1"/>
          </p:cNvSpPr>
          <p:nvPr/>
        </p:nvSpPr>
        <p:spPr bwMode="auto">
          <a:xfrm>
            <a:off x="2771775" y="5224463"/>
            <a:ext cx="7938" cy="288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1273175" y="234038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38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718E9DA4-64D3-4FB2-86D0-3D62C86A3C56}" type="slidenum">
              <a:rPr lang="ar-SA" altLang="en-US"/>
              <a:pPr/>
              <a:t>47</a:t>
            </a:fld>
            <a:endParaRPr lang="en-US" altLang="en-US"/>
          </a:p>
        </p:txBody>
      </p:sp>
      <p:sp>
        <p:nvSpPr>
          <p:cNvPr id="468994" name="Text Box 2"/>
          <p:cNvSpPr txBox="1">
            <a:spLocks noChangeArrowheads="1"/>
          </p:cNvSpPr>
          <p:nvPr/>
        </p:nvSpPr>
        <p:spPr bwMode="auto">
          <a:xfrm>
            <a:off x="400050" y="2354635"/>
            <a:ext cx="828675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در </a:t>
            </a:r>
            <a:r>
              <a:rPr lang="fa-IR" sz="2400" dirty="0">
                <a:cs typeface="B Nazanin" panose="00000400000000000000" pitchFamily="2" charset="-78"/>
              </a:rPr>
              <a:t>هريک از موارد زير تعيين کنيد عامل ارائه شده از کدام نوع است: واکنشی يا برنامه </a:t>
            </a:r>
            <a:r>
              <a:rPr lang="fa-IR" sz="2400" dirty="0" smtClean="0">
                <a:cs typeface="B Nazanin" panose="00000400000000000000" pitchFamily="2" charset="-78"/>
              </a:rPr>
              <a:t>ريزی‌کننده</a:t>
            </a:r>
            <a:r>
              <a:rPr lang="fa-IR" sz="2400" dirty="0">
                <a:cs typeface="B Nazanin" panose="00000400000000000000" pitchFamily="2" charset="-78"/>
              </a:rPr>
              <a:t>؟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الف)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يک عامل پکمن که هميشه به سمت </a:t>
            </a:r>
            <a:r>
              <a:rPr lang="fa-IR" sz="2400" dirty="0" smtClean="0">
                <a:cs typeface="B Nazanin" panose="00000400000000000000" pitchFamily="2" charset="-78"/>
              </a:rPr>
              <a:t>نزديکترين </a:t>
            </a:r>
            <a:r>
              <a:rPr lang="fa-IR" sz="2400" dirty="0">
                <a:cs typeface="B Nazanin" panose="00000400000000000000" pitchFamily="2" charset="-78"/>
              </a:rPr>
              <a:t>غذا حرکت </a:t>
            </a:r>
            <a:r>
              <a:rPr lang="fa-IR" sz="2400" dirty="0" smtClean="0">
                <a:cs typeface="B Nazanin" panose="00000400000000000000" pitchFamily="2" charset="-78"/>
              </a:rPr>
              <a:t>می‌کند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ب) يک </a:t>
            </a:r>
            <a:r>
              <a:rPr lang="fa-IR" sz="2400" dirty="0">
                <a:cs typeface="B Nazanin" panose="00000400000000000000" pitchFamily="2" charset="-78"/>
              </a:rPr>
              <a:t>عامل پکمن که هميشه به سمت </a:t>
            </a:r>
            <a:r>
              <a:rPr lang="fa-IR" sz="2400" dirty="0" smtClean="0">
                <a:cs typeface="B Nazanin" panose="00000400000000000000" pitchFamily="2" charset="-78"/>
              </a:rPr>
              <a:t>نزديک‌ترين </a:t>
            </a:r>
            <a:r>
              <a:rPr lang="fa-IR" sz="2400" dirty="0">
                <a:cs typeface="B Nazanin" panose="00000400000000000000" pitchFamily="2" charset="-78"/>
              </a:rPr>
              <a:t>غذا حرکت می کند، مگر اين که در مسير حرکتش </a:t>
            </a:r>
            <a:r>
              <a:rPr lang="fa-IR" sz="2400" dirty="0" smtClean="0">
                <a:cs typeface="B Nazanin" panose="00000400000000000000" pitchFamily="2" charset="-78"/>
              </a:rPr>
              <a:t>يک روح </a:t>
            </a:r>
            <a:r>
              <a:rPr lang="fa-IR" sz="2400" dirty="0">
                <a:cs typeface="B Nazanin" panose="00000400000000000000" pitchFamily="2" charset="-78"/>
              </a:rPr>
              <a:t>با </a:t>
            </a:r>
            <a:r>
              <a:rPr lang="fa-IR" sz="2400" dirty="0" smtClean="0">
                <a:cs typeface="B Nazanin" panose="00000400000000000000" pitchFamily="2" charset="-78"/>
              </a:rPr>
              <a:t>فاصله‌ای </a:t>
            </a:r>
            <a:r>
              <a:rPr lang="fa-IR" sz="2400" dirty="0">
                <a:cs typeface="B Nazanin" panose="00000400000000000000" pitchFamily="2" charset="-78"/>
              </a:rPr>
              <a:t>کمتر از سه خانه وجود داشته باشد.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ج) يک </a:t>
            </a:r>
            <a:r>
              <a:rPr lang="fa-IR" sz="2400" dirty="0">
                <a:cs typeface="B Nazanin" panose="00000400000000000000" pitchFamily="2" charset="-78"/>
              </a:rPr>
              <a:t>عامل مسيرياب که تمام مسيرها تا مقصد را در نظر </a:t>
            </a:r>
            <a:r>
              <a:rPr lang="fa-IR" sz="2400" dirty="0" smtClean="0">
                <a:cs typeface="B Nazanin" panose="00000400000000000000" pitchFamily="2" charset="-78"/>
              </a:rPr>
              <a:t>می‌گيرد </a:t>
            </a:r>
            <a:r>
              <a:rPr lang="fa-IR" sz="2400" dirty="0">
                <a:cs typeface="B Nazanin" panose="00000400000000000000" pitchFamily="2" charset="-78"/>
              </a:rPr>
              <a:t>و سپس </a:t>
            </a:r>
            <a:r>
              <a:rPr lang="fa-IR" sz="2400" dirty="0" smtClean="0">
                <a:cs typeface="B Nazanin" panose="00000400000000000000" pitchFamily="2" charset="-78"/>
              </a:rPr>
              <a:t>کوتاهترين </a:t>
            </a:r>
            <a:r>
              <a:rPr lang="fa-IR" sz="2400" dirty="0">
                <a:cs typeface="B Nazanin" panose="00000400000000000000" pitchFamily="2" charset="-78"/>
              </a:rPr>
              <a:t>مسير را </a:t>
            </a:r>
            <a:r>
              <a:rPr lang="fa-IR" sz="2400" dirty="0" smtClean="0">
                <a:cs typeface="B Nazanin" panose="00000400000000000000" pitchFamily="2" charset="-78"/>
              </a:rPr>
              <a:t>انتخاب می‌کند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394075" y="1655318"/>
            <a:ext cx="5292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پرسش کلاسی: عامل واکنشی یا </a:t>
            </a:r>
            <a:r>
              <a:rPr lang="fa-IR" sz="2400" b="1" dirty="0" smtClean="0">
                <a:solidFill>
                  <a:schemeClr val="accent1"/>
                </a:solidFill>
                <a:cs typeface="B Nazanin" panose="00000400000000000000" pitchFamily="2" charset="-78"/>
              </a:rPr>
              <a:t>برنامه‌ریز</a:t>
            </a:r>
            <a:endParaRPr 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451883" y="292009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97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>
              <a:defRPr/>
            </a:pPr>
            <a:fld id="{FB040F4D-A823-470A-BEF8-3AB154602C10}" type="slidenum">
              <a:rPr lang="fa-IR"/>
              <a:pPr>
                <a:defRPr/>
              </a:pPr>
              <a:t>5</a:t>
            </a:fld>
            <a:endParaRPr lang="en-US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6249988" y="2471738"/>
            <a:ext cx="1997075" cy="391001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971550" y="2997200"/>
            <a:ext cx="3411538" cy="2995613"/>
          </a:xfrm>
          <a:prstGeom prst="rect">
            <a:avLst/>
          </a:prstGeom>
          <a:solidFill>
            <a:srgbClr val="A7BCE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>
              <a:cs typeface="Arial" pitchFamily="34" charset="0"/>
            </a:endParaRP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1143000" y="4176713"/>
            <a:ext cx="909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3600" b="1">
                <a:latin typeface="Akram" pitchFamily="2" charset="2"/>
                <a:cs typeface="Lotus" pitchFamily="2" charset="-78"/>
              </a:rPr>
              <a:t>عامل</a:t>
            </a:r>
            <a:endParaRPr lang="en-US" sz="3600" b="1">
              <a:latin typeface="Akram" pitchFamily="2" charset="2"/>
              <a:cs typeface="Lotus" pitchFamily="2" charset="-78"/>
            </a:endParaRPr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2447925" y="3225800"/>
            <a:ext cx="877888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2000" b="1">
                <a:cs typeface="Lotus" pitchFamily="2" charset="-78"/>
              </a:rPr>
              <a:t>حسگرها</a:t>
            </a:r>
            <a:endParaRPr lang="en-US" sz="2000" b="1">
              <a:cs typeface="Lotus" pitchFamily="2" charset="-78"/>
            </a:endParaRPr>
          </a:p>
        </p:txBody>
      </p:sp>
      <p:sp>
        <p:nvSpPr>
          <p:cNvPr id="21512" name="Text Box 7"/>
          <p:cNvSpPr txBox="1">
            <a:spLocks noChangeArrowheads="1"/>
          </p:cNvSpPr>
          <p:nvPr/>
        </p:nvSpPr>
        <p:spPr bwMode="auto">
          <a:xfrm>
            <a:off x="2479675" y="5387975"/>
            <a:ext cx="790575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2000" b="1">
                <a:cs typeface="Lotus" pitchFamily="2" charset="-78"/>
              </a:rPr>
              <a:t>محرکها</a:t>
            </a:r>
            <a:endParaRPr lang="en-US" sz="2000" b="1">
              <a:cs typeface="Lotus" pitchFamily="2" charset="-78"/>
            </a:endParaRPr>
          </a:p>
        </p:txBody>
      </p:sp>
      <p:sp>
        <p:nvSpPr>
          <p:cNvPr id="21513" name="Text Box 8"/>
          <p:cNvSpPr txBox="1">
            <a:spLocks noChangeArrowheads="1"/>
          </p:cNvSpPr>
          <p:nvPr/>
        </p:nvSpPr>
        <p:spPr bwMode="auto">
          <a:xfrm>
            <a:off x="2633663" y="4125913"/>
            <a:ext cx="441325" cy="588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sz="3200" b="1">
                <a:cs typeface="Arial" pitchFamily="34" charset="0"/>
              </a:rPr>
              <a:t>?</a:t>
            </a:r>
          </a:p>
        </p:txBody>
      </p:sp>
      <p:sp>
        <p:nvSpPr>
          <p:cNvPr id="21514" name="Text Box 9"/>
          <p:cNvSpPr txBox="1">
            <a:spLocks noChangeArrowheads="1"/>
          </p:cNvSpPr>
          <p:nvPr/>
        </p:nvSpPr>
        <p:spPr bwMode="auto">
          <a:xfrm>
            <a:off x="6732588" y="4086225"/>
            <a:ext cx="1000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fa-IR" sz="3600" b="1">
                <a:cs typeface="Lotus" pitchFamily="2" charset="-78"/>
              </a:rPr>
              <a:t>محيط</a:t>
            </a:r>
            <a:endParaRPr lang="en-US" sz="3600" b="1">
              <a:cs typeface="Lotus" pitchFamily="2" charset="-78"/>
            </a:endParaRPr>
          </a:p>
        </p:txBody>
      </p:sp>
      <p:sp>
        <p:nvSpPr>
          <p:cNvPr id="21515" name="Text Box 10"/>
          <p:cNvSpPr txBox="1">
            <a:spLocks noChangeArrowheads="1"/>
          </p:cNvSpPr>
          <p:nvPr/>
        </p:nvSpPr>
        <p:spPr bwMode="auto">
          <a:xfrm>
            <a:off x="4586288" y="3021013"/>
            <a:ext cx="12080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2800" b="1">
                <a:cs typeface="Lotus" pitchFamily="2" charset="-78"/>
              </a:rPr>
              <a:t>ادراک ها</a:t>
            </a:r>
            <a:endParaRPr lang="en-US" sz="2800" b="1">
              <a:cs typeface="Lotus" pitchFamily="2" charset="-78"/>
            </a:endParaRPr>
          </a:p>
        </p:txBody>
      </p:sp>
      <p:sp>
        <p:nvSpPr>
          <p:cNvPr id="21516" name="Text Box 11"/>
          <p:cNvSpPr txBox="1">
            <a:spLocks noChangeArrowheads="1"/>
          </p:cNvSpPr>
          <p:nvPr/>
        </p:nvSpPr>
        <p:spPr bwMode="auto">
          <a:xfrm>
            <a:off x="4656138" y="5126038"/>
            <a:ext cx="1274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fa-IR" sz="2800" b="1">
                <a:cs typeface="Lotus" pitchFamily="2" charset="-78"/>
              </a:rPr>
              <a:t>فعاليت ها</a:t>
            </a:r>
            <a:endParaRPr lang="en-US" sz="2800" b="1">
              <a:cs typeface="Lotus" pitchFamily="2" charset="-78"/>
            </a:endParaRPr>
          </a:p>
        </p:txBody>
      </p:sp>
      <p:cxnSp>
        <p:nvCxnSpPr>
          <p:cNvPr id="21517" name="AutoShape 12"/>
          <p:cNvCxnSpPr>
            <a:cxnSpLocks noChangeShapeType="1"/>
          </p:cNvCxnSpPr>
          <p:nvPr/>
        </p:nvCxnSpPr>
        <p:spPr bwMode="auto">
          <a:xfrm>
            <a:off x="2873375" y="3621088"/>
            <a:ext cx="0" cy="504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18" name="Line 13"/>
          <p:cNvSpPr>
            <a:spLocks noChangeShapeType="1"/>
          </p:cNvSpPr>
          <p:nvPr/>
        </p:nvSpPr>
        <p:spPr bwMode="auto">
          <a:xfrm flipH="1">
            <a:off x="3346450" y="3429000"/>
            <a:ext cx="3168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9" name="Line 14"/>
          <p:cNvSpPr>
            <a:spLocks noChangeShapeType="1"/>
          </p:cNvSpPr>
          <p:nvPr/>
        </p:nvSpPr>
        <p:spPr bwMode="auto">
          <a:xfrm flipV="1">
            <a:off x="3302000" y="5589588"/>
            <a:ext cx="3241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1" name="Line 16"/>
          <p:cNvSpPr>
            <a:spLocks noChangeShapeType="1"/>
          </p:cNvSpPr>
          <p:nvPr/>
        </p:nvSpPr>
        <p:spPr bwMode="auto">
          <a:xfrm>
            <a:off x="2870200" y="4724400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309008" y="263664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60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373422"/>
            <a:ext cx="7924800" cy="5484578"/>
          </a:xfrm>
        </p:spPr>
        <p:txBody>
          <a:bodyPr/>
          <a:lstStyle/>
          <a:p>
            <a:pPr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latin typeface="Arial" pitchFamily="34" charset="0"/>
                <a:cs typeface="B Nazanin" panose="00000400000000000000" pitchFamily="2" charset="-78"/>
              </a:rPr>
              <a:t>عامل انسان</a:t>
            </a: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ی:</a:t>
            </a:r>
            <a:endParaRPr lang="fa-IR" sz="2400" b="1" dirty="0">
              <a:latin typeface="Arial" pitchFamily="34" charset="0"/>
              <a:cs typeface="B Nazanin" panose="00000400000000000000" pitchFamily="2" charset="-78"/>
            </a:endParaRPr>
          </a:p>
          <a:p>
            <a:pPr marL="1371600" lvl="2" indent="-700088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حس کردن:</a:t>
            </a:r>
            <a:r>
              <a:rPr lang="ar-SA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گوش</a:t>
            </a:r>
            <a:r>
              <a:rPr lang="fa-IR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، </a:t>
            </a:r>
            <a:r>
              <a:rPr lang="ar-SA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چشم</a:t>
            </a:r>
            <a:r>
              <a:rPr lang="fa-IR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،</a:t>
            </a:r>
            <a:r>
              <a:rPr lang="ar-SA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ديگر ارگان‌ها</a:t>
            </a:r>
            <a:endParaRPr lang="fa-IR" sz="2400" dirty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1371600" lvl="2" indent="-700088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اثرگذا</a:t>
            </a:r>
            <a:r>
              <a:rPr lang="fa-IR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ری</a:t>
            </a:r>
            <a:r>
              <a:rPr lang="ar-SA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: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دست</a:t>
            </a:r>
            <a:r>
              <a:rPr lang="fa-IR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، 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پا</a:t>
            </a:r>
            <a:r>
              <a:rPr lang="fa-IR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،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اندام‌ها</a:t>
            </a:r>
            <a:r>
              <a:rPr lang="fa-IR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ديگر</a:t>
            </a:r>
            <a:endParaRPr lang="fa-IR" sz="2400" b="1" dirty="0" smtClean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latin typeface="Arial" pitchFamily="34" charset="0"/>
                <a:cs typeface="B Nazanin" panose="00000400000000000000" pitchFamily="2" charset="-78"/>
              </a:rPr>
              <a:t>عامل نرم‌افزار</a:t>
            </a: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ی</a:t>
            </a:r>
            <a:r>
              <a:rPr lang="ar-SA" sz="2400" b="1" dirty="0" smtClean="0">
                <a:latin typeface="Arial" pitchFamily="34" charset="0"/>
                <a:cs typeface="B Nazanin" panose="00000400000000000000" pitchFamily="2" charset="-78"/>
              </a:rPr>
              <a:t>: </a:t>
            </a:r>
            <a:endParaRPr lang="fa-IR" sz="2400" b="1" dirty="0">
              <a:latin typeface="Arial" pitchFamily="34" charset="0"/>
              <a:cs typeface="B Nazanin" panose="00000400000000000000" pitchFamily="2" charset="-78"/>
            </a:endParaRPr>
          </a:p>
          <a:p>
            <a:pPr marL="1371600" lvl="2" indent="-700088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حس کردن:</a:t>
            </a:r>
            <a:r>
              <a:rPr lang="ar-SA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صفحه‌ی کلید، فایل‌های ورودی</a:t>
            </a:r>
            <a:endParaRPr lang="fa-IR" sz="2400" dirty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1371600" lvl="2" indent="-700088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اثرگذا</a:t>
            </a:r>
            <a:r>
              <a:rPr lang="fa-IR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ری</a:t>
            </a:r>
            <a:r>
              <a:rPr lang="ar-SA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: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صفحه نمایش، فایل‌های خروجی</a:t>
            </a:r>
            <a:endParaRPr lang="en-US" sz="2400" dirty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latin typeface="Arial" pitchFamily="34" charset="0"/>
                <a:cs typeface="B Nazanin" panose="00000400000000000000" pitchFamily="2" charset="-78"/>
              </a:rPr>
              <a:t>عامل روباتيک</a:t>
            </a:r>
            <a:r>
              <a:rPr lang="fa-IR" sz="2400" b="1" dirty="0" smtClean="0">
                <a:latin typeface="Arial" pitchFamily="34" charset="0"/>
                <a:cs typeface="B Nazanin" panose="00000400000000000000" pitchFamily="2" charset="-78"/>
              </a:rPr>
              <a:t>:</a:t>
            </a:r>
            <a:endParaRPr lang="fa-IR" sz="2400" b="1" dirty="0">
              <a:latin typeface="Arial" pitchFamily="34" charset="0"/>
              <a:cs typeface="B Nazanin" panose="00000400000000000000" pitchFamily="2" charset="-78"/>
            </a:endParaRPr>
          </a:p>
          <a:p>
            <a:pPr marL="1371600" lvl="2" indent="-700088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حس کردن:</a:t>
            </a:r>
            <a:r>
              <a:rPr lang="ar-SA" sz="2400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دوربين</a:t>
            </a:r>
            <a:endParaRPr lang="en-US" sz="2400" dirty="0" smtClean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1371600" lvl="2" indent="-700088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ar-SA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اثرگذا</a:t>
            </a:r>
            <a:r>
              <a:rPr lang="fa-IR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ری</a:t>
            </a:r>
            <a:r>
              <a:rPr lang="ar-SA" sz="2400" b="1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:</a:t>
            </a:r>
            <a:r>
              <a:rPr lang="ar-SA" sz="2400" dirty="0" smtClean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 موتور</a:t>
            </a:r>
            <a:endParaRPr lang="en-US" sz="2400" dirty="0" smtClean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0" lvl="2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b="1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آیا ماشین حساب یک عامل است؟</a:t>
            </a:r>
          </a:p>
          <a:p>
            <a:pPr marL="0" lvl="2" indent="-342900" algn="r" rtl="1">
              <a:lnSpc>
                <a:spcPct val="135000"/>
              </a:lnSpc>
              <a:buFont typeface="Arial" pitchFamily="34" charset="0"/>
              <a:buChar char="•"/>
            </a:pPr>
            <a:r>
              <a:rPr lang="fa-IR" sz="2400" b="1" dirty="0">
                <a:solidFill>
                  <a:schemeClr val="tx1"/>
                </a:solidFill>
                <a:latin typeface="Arial" pitchFamily="34" charset="0"/>
                <a:cs typeface="B Nazanin" panose="00000400000000000000" pitchFamily="2" charset="-78"/>
              </a:rPr>
              <a:t>آیا ساعت یک عامل است؟</a:t>
            </a:r>
            <a:endParaRPr lang="en-US" sz="2400" b="1" dirty="0">
              <a:solidFill>
                <a:schemeClr val="tx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CB9D6B83-1FEA-4824-A785-CB3DE71AC171}" type="slidenum">
              <a:rPr lang="ar-SA" altLang="en-US"/>
              <a:pPr/>
              <a:t>6</a:t>
            </a:fld>
            <a:endParaRPr lang="en-US" alt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370013" y="30480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61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29638" y="6028874"/>
            <a:ext cx="2103120" cy="276999"/>
          </a:xfrm>
        </p:spPr>
        <p:txBody>
          <a:bodyPr/>
          <a:lstStyle/>
          <a:p>
            <a:fld id="{5642CD65-DED8-4218-99D2-4BFE52AA1A7E}" type="slidenum">
              <a:rPr lang="ar-SA" altLang="en-US"/>
              <a:pPr/>
              <a:t>7</a:t>
            </a:fld>
            <a:endParaRPr lang="en-US" altLang="en-US" dirty="0"/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6128074" y="3498416"/>
            <a:ext cx="237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  <a:buClr>
                <a:srgbClr val="00D600"/>
              </a:buClr>
              <a:buSzPct val="80000"/>
              <a:buFont typeface="Wingdings" pitchFamily="2" charset="2"/>
              <a:buChar char="Ã"/>
            </a:pPr>
            <a:r>
              <a:rPr lang="fa-IR" sz="2400" b="1" dirty="0">
                <a:solidFill>
                  <a:srgbClr val="000099"/>
                </a:solidFill>
                <a:cs typeface="B Nazanin" panose="00000400000000000000" pitchFamily="2" charset="-78"/>
              </a:rPr>
              <a:t> تابع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0099"/>
                </a:solidFill>
                <a:cs typeface="B Nazanin" panose="00000400000000000000" pitchFamily="2" charset="-78"/>
              </a:rPr>
              <a:t>عامل</a:t>
            </a:r>
            <a:endParaRPr lang="en-US" sz="24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051249" y="3955973"/>
            <a:ext cx="73453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رفتار عامل توسط تابع عامل توصيف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می‌شود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که هر دنباله ادراک را به يک فعاليت نقش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می‌کند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5480374" y="2490353"/>
            <a:ext cx="3024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  <a:buClr>
                <a:srgbClr val="00D600"/>
              </a:buClr>
              <a:buSzPct val="80000"/>
              <a:buFont typeface="Wingdings" pitchFamily="2" charset="2"/>
              <a:buChar char="Ã"/>
            </a:pPr>
            <a:r>
              <a:rPr lang="fa-IR" sz="2400" b="1" dirty="0">
                <a:solidFill>
                  <a:srgbClr val="000099"/>
                </a:solidFill>
                <a:cs typeface="B Nazanin" panose="00000400000000000000" pitchFamily="2" charset="-78"/>
              </a:rPr>
              <a:t> دنباله ادراک</a:t>
            </a:r>
            <a:endParaRPr lang="en-US" sz="24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1029156" y="2952018"/>
            <a:ext cx="7345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سابقه کامل هر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چيزی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است که عامل تاکنون درک کرده </a:t>
            </a: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است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1951267" y="5642633"/>
            <a:ext cx="6408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/>
            <a:r>
              <a:rPr lang="fa-IR" sz="2400" b="1" dirty="0">
                <a:cs typeface="B Nazanin" panose="00000400000000000000" pitchFamily="2" charset="-78"/>
              </a:rPr>
              <a:t>  </a:t>
            </a:r>
            <a:r>
              <a:rPr lang="fa-IR" sz="2400" b="1" dirty="0">
                <a:solidFill>
                  <a:srgbClr val="996633"/>
                </a:solidFill>
                <a:cs typeface="B Nazanin" panose="00000400000000000000" pitchFamily="2" charset="-78"/>
              </a:rPr>
              <a:t>فعاليت</a:t>
            </a:r>
            <a:r>
              <a:rPr lang="fa-IR" sz="2400" b="1" dirty="0">
                <a:cs typeface="B Nazanin" panose="00000400000000000000" pitchFamily="2" charset="-78"/>
              </a:rPr>
              <a:t>                      </a:t>
            </a:r>
            <a:r>
              <a:rPr lang="fa-IR" sz="2400" b="1" dirty="0">
                <a:solidFill>
                  <a:srgbClr val="FF0066"/>
                </a:solidFill>
                <a:cs typeface="B Nazanin" panose="00000400000000000000" pitchFamily="2" charset="-78"/>
              </a:rPr>
              <a:t>دنباله ادراک</a:t>
            </a:r>
            <a:r>
              <a:rPr lang="fa-IR" sz="2400" b="1" dirty="0">
                <a:cs typeface="B Nazanin" panose="00000400000000000000" pitchFamily="2" charset="-78"/>
              </a:rPr>
              <a:t>  : تابع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عامل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pSp>
        <p:nvGrpSpPr>
          <p:cNvPr id="132104" name="Group 8"/>
          <p:cNvGrpSpPr>
            <a:grpSpLocks/>
          </p:cNvGrpSpPr>
          <p:nvPr/>
        </p:nvGrpSpPr>
        <p:grpSpPr bwMode="auto">
          <a:xfrm>
            <a:off x="-543607" y="4786971"/>
            <a:ext cx="7158037" cy="3221038"/>
            <a:chOff x="230" y="2659"/>
            <a:chExt cx="3285" cy="2029"/>
          </a:xfrm>
        </p:grpSpPr>
        <p:sp>
          <p:nvSpPr>
            <p:cNvPr id="132105" name="AutoShape 9"/>
            <p:cNvSpPr>
              <a:spLocks noChangeAspect="1" noChangeArrowheads="1" noTextEdit="1"/>
            </p:cNvSpPr>
            <p:nvPr/>
          </p:nvSpPr>
          <p:spPr bwMode="auto">
            <a:xfrm>
              <a:off x="1746" y="2726"/>
              <a:ext cx="1769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4000"/>
            </a:p>
          </p:txBody>
        </p:sp>
        <p:sp>
          <p:nvSpPr>
            <p:cNvPr id="132106" name="Rectangle 10"/>
            <p:cNvSpPr>
              <a:spLocks noChangeArrowheads="1"/>
            </p:cNvSpPr>
            <p:nvPr/>
          </p:nvSpPr>
          <p:spPr bwMode="auto">
            <a:xfrm>
              <a:off x="230" y="4300"/>
              <a:ext cx="11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>
                  <a:solidFill>
                    <a:srgbClr val="000000"/>
                  </a:solidFill>
                  <a:latin typeface="Symbol" pitchFamily="18" charset="2"/>
                  <a:cs typeface="Times New Roman" pitchFamily="18" charset="0"/>
                </a:rPr>
                <a:t>  </a:t>
              </a:r>
              <a:endParaRPr lang="en-US" sz="4000">
                <a:cs typeface="Times New Roman" pitchFamily="18" charset="0"/>
              </a:endParaRPr>
            </a:p>
          </p:txBody>
        </p:sp>
        <p:sp>
          <p:nvSpPr>
            <p:cNvPr id="132107" name="Rectangle 11"/>
            <p:cNvSpPr>
              <a:spLocks noChangeArrowheads="1"/>
            </p:cNvSpPr>
            <p:nvPr/>
          </p:nvSpPr>
          <p:spPr bwMode="auto">
            <a:xfrm>
              <a:off x="1872" y="2703"/>
              <a:ext cx="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i="1">
                  <a:solidFill>
                    <a:srgbClr val="000000"/>
                  </a:solidFill>
                  <a:latin typeface="Times" charset="0"/>
                  <a:cs typeface="Times" charset="0"/>
                </a:rPr>
                <a:t>f</a:t>
              </a:r>
              <a:endParaRPr lang="en-US" sz="4000">
                <a:cs typeface="Times New Roman" pitchFamily="18" charset="0"/>
              </a:endParaRPr>
            </a:p>
          </p:txBody>
        </p:sp>
        <p:sp>
          <p:nvSpPr>
            <p:cNvPr id="132108" name="Rectangle 12"/>
            <p:cNvSpPr>
              <a:spLocks noChangeArrowheads="1"/>
            </p:cNvSpPr>
            <p:nvPr/>
          </p:nvSpPr>
          <p:spPr bwMode="auto">
            <a:xfrm>
              <a:off x="2125" y="2703"/>
              <a:ext cx="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>
                  <a:solidFill>
                    <a:srgbClr val="000000"/>
                  </a:solidFill>
                  <a:latin typeface="Times" charset="0"/>
                  <a:cs typeface="Times New Roman" pitchFamily="18" charset="0"/>
                </a:rPr>
                <a:t>:</a:t>
              </a:r>
              <a:endParaRPr lang="en-US" sz="4000">
                <a:cs typeface="Times New Roman" pitchFamily="18" charset="0"/>
              </a:endParaRPr>
            </a:p>
          </p:txBody>
        </p:sp>
        <p:sp>
          <p:nvSpPr>
            <p:cNvPr id="132109" name="Rectangle 13"/>
            <p:cNvSpPr>
              <a:spLocks noChangeArrowheads="1"/>
            </p:cNvSpPr>
            <p:nvPr/>
          </p:nvSpPr>
          <p:spPr bwMode="auto">
            <a:xfrm>
              <a:off x="2299" y="2703"/>
              <a:ext cx="14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i="1" dirty="0">
                  <a:solidFill>
                    <a:srgbClr val="FF0066"/>
                  </a:solidFill>
                  <a:latin typeface="Times" charset="0"/>
                  <a:cs typeface="Times New Roman" pitchFamily="18" charset="0"/>
                </a:rPr>
                <a:t>P</a:t>
              </a:r>
              <a:endParaRPr lang="en-US" sz="4000" dirty="0">
                <a:solidFill>
                  <a:srgbClr val="FF0066"/>
                </a:solidFill>
                <a:cs typeface="Times New Roman" pitchFamily="18" charset="0"/>
              </a:endParaRPr>
            </a:p>
          </p:txBody>
        </p:sp>
        <p:sp>
          <p:nvSpPr>
            <p:cNvPr id="132110" name="Rectangle 14"/>
            <p:cNvSpPr>
              <a:spLocks noChangeArrowheads="1"/>
            </p:cNvSpPr>
            <p:nvPr/>
          </p:nvSpPr>
          <p:spPr bwMode="auto">
            <a:xfrm>
              <a:off x="2532" y="2703"/>
              <a:ext cx="11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dirty="0">
                  <a:solidFill>
                    <a:srgbClr val="FF0066"/>
                  </a:solidFill>
                  <a:latin typeface="Times" charset="0"/>
                  <a:cs typeface="Times New Roman" pitchFamily="18" charset="0"/>
                </a:rPr>
                <a:t>*</a:t>
              </a:r>
              <a:endParaRPr lang="en-US" sz="4000" dirty="0">
                <a:solidFill>
                  <a:srgbClr val="FF0066"/>
                </a:solidFill>
                <a:cs typeface="Times New Roman" pitchFamily="18" charset="0"/>
              </a:endParaRPr>
            </a:p>
          </p:txBody>
        </p:sp>
        <p:sp>
          <p:nvSpPr>
            <p:cNvPr id="132111" name="Rectangle 15"/>
            <p:cNvSpPr>
              <a:spLocks noChangeArrowheads="1"/>
            </p:cNvSpPr>
            <p:nvPr/>
          </p:nvSpPr>
          <p:spPr bwMode="auto">
            <a:xfrm>
              <a:off x="2784" y="2659"/>
              <a:ext cx="41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 rtl="0" eaLnBrk="0" hangingPunct="0"/>
              <a:r>
                <a:rPr lang="en-US" sz="4000" dirty="0">
                  <a:solidFill>
                    <a:srgbClr val="00D600"/>
                  </a:solidFill>
                  <a:latin typeface="Symbol" pitchFamily="18" charset="2"/>
                  <a:cs typeface="Times New Roman" pitchFamily="18" charset="0"/>
                </a:rPr>
                <a:t>®</a:t>
              </a:r>
              <a:endParaRPr lang="en-US" sz="4000" dirty="0">
                <a:solidFill>
                  <a:srgbClr val="00D600"/>
                </a:solidFill>
                <a:cs typeface="Times New Roman" pitchFamily="18" charset="0"/>
              </a:endParaRPr>
            </a:p>
          </p:txBody>
        </p:sp>
        <p:sp>
          <p:nvSpPr>
            <p:cNvPr id="132112" name="Rectangle 16"/>
            <p:cNvSpPr>
              <a:spLocks noChangeArrowheads="1"/>
            </p:cNvSpPr>
            <p:nvPr/>
          </p:nvSpPr>
          <p:spPr bwMode="auto">
            <a:xfrm>
              <a:off x="3155" y="2703"/>
              <a:ext cx="14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rtl="0" eaLnBrk="0" hangingPunct="0"/>
              <a:r>
                <a:rPr lang="en-US" sz="4000" i="1" dirty="0">
                  <a:solidFill>
                    <a:srgbClr val="996633"/>
                  </a:solidFill>
                  <a:latin typeface="Times" charset="0"/>
                  <a:cs typeface="Times New Roman" pitchFamily="18" charset="0"/>
                </a:rPr>
                <a:t>A</a:t>
              </a:r>
              <a:endParaRPr lang="en-US" sz="4000" dirty="0">
                <a:solidFill>
                  <a:srgbClr val="996633"/>
                </a:solidFill>
                <a:cs typeface="Times New Roman" pitchFamily="18" charset="0"/>
              </a:endParaRPr>
            </a:p>
          </p:txBody>
        </p:sp>
      </p:grpSp>
      <p:sp>
        <p:nvSpPr>
          <p:cNvPr id="132113" name="Line 17"/>
          <p:cNvSpPr>
            <a:spLocks noChangeShapeType="1"/>
          </p:cNvSpPr>
          <p:nvPr/>
        </p:nvSpPr>
        <p:spPr bwMode="auto">
          <a:xfrm>
            <a:off x="5034135" y="5861350"/>
            <a:ext cx="788668" cy="0"/>
          </a:xfrm>
          <a:prstGeom prst="line">
            <a:avLst/>
          </a:prstGeom>
          <a:noFill/>
          <a:ln w="50800">
            <a:solidFill>
              <a:srgbClr val="00D600"/>
            </a:solidFill>
            <a:round/>
            <a:headEnd/>
            <a:tailEnd type="arrow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400">
              <a:cs typeface="B Nazanin" panose="00000400000000000000" pitchFamily="2" charset="-78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501457" y="318393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420525" y="1638416"/>
            <a:ext cx="3024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  <a:buClr>
                <a:srgbClr val="00D600"/>
              </a:buClr>
              <a:buSzPct val="80000"/>
              <a:buFont typeface="Wingdings" pitchFamily="2" charset="2"/>
              <a:buChar char="Ã"/>
            </a:pPr>
            <a:r>
              <a:rPr lang="fa-IR" sz="2400" b="1" dirty="0">
                <a:solidFill>
                  <a:srgbClr val="000099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000099"/>
                </a:solidFill>
                <a:cs typeface="B Nazanin" panose="00000400000000000000" pitchFamily="2" charset="-78"/>
              </a:rPr>
              <a:t>درک</a:t>
            </a:r>
            <a:endParaRPr lang="en-US" sz="24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884956" y="2002378"/>
            <a:ext cx="7345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fa-IR" sz="2400" dirty="0" smtClean="0">
                <a:latin typeface="Arial" pitchFamily="34" charset="0"/>
                <a:cs typeface="B Nazanin" panose="00000400000000000000" pitchFamily="2" charset="-78"/>
              </a:rPr>
              <a:t>ورودی‌های ادراکی عامل در هر لحظه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028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3400" y="1008856"/>
            <a:ext cx="8305800" cy="4724400"/>
          </a:xfrm>
        </p:spPr>
        <p:txBody>
          <a:bodyPr/>
          <a:lstStyle/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 useBgFill="1">
        <p:nvSpPr>
          <p:cNvPr id="9" name="TextBox 8"/>
          <p:cNvSpPr txBox="1"/>
          <p:nvPr/>
        </p:nvSpPr>
        <p:spPr>
          <a:xfrm>
            <a:off x="7596336" y="6021288"/>
            <a:ext cx="122413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58791"/>
            <a:ext cx="7698114" cy="252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283965"/>
            <a:ext cx="4747194" cy="230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21" y="4437519"/>
            <a:ext cx="3091494" cy="1439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219527" y="301585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88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3400" y="1008856"/>
            <a:ext cx="8305800" cy="4724400"/>
          </a:xfrm>
        </p:spPr>
        <p:txBody>
          <a:bodyPr/>
          <a:lstStyle/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6972300" y="6391275"/>
            <a:ext cx="1905000" cy="457200"/>
          </a:xfrm>
        </p:spPr>
        <p:txBody>
          <a:bodyPr/>
          <a:lstStyle/>
          <a:p>
            <a:r>
              <a:rPr lang="en-US" altLang="en-US" dirty="0" smtClean="0"/>
              <a:t>9</a:t>
            </a:r>
            <a:endParaRPr lang="en-US" altLang="en-US" dirty="0"/>
          </a:p>
        </p:txBody>
      </p:sp>
      <p:sp useBgFill="1">
        <p:nvSpPr>
          <p:cNvPr id="7" name="Rectangle 6"/>
          <p:cNvSpPr/>
          <p:nvPr/>
        </p:nvSpPr>
        <p:spPr>
          <a:xfrm>
            <a:off x="755576" y="3381092"/>
            <a:ext cx="2016224" cy="6239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219200" y="300970"/>
            <a:ext cx="7316787" cy="707886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sz="4000" b="1" dirty="0" smtClean="0">
                <a:cs typeface="Arial" pitchFamily="34" charset="0"/>
              </a:rPr>
              <a:t>عامل‌های هوشمند</a:t>
            </a:r>
            <a:endParaRPr lang="en-US" sz="4000" b="1" dirty="0">
              <a:cs typeface="Arial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14072" y="1694971"/>
            <a:ext cx="8458201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>
                <a:cs typeface="B Nazanin" panose="00000400000000000000" pitchFamily="2" charset="-78"/>
              </a:rPr>
              <a:t>انواع </a:t>
            </a:r>
            <a:r>
              <a:rPr lang="fa-IR" sz="2400" b="1" dirty="0" smtClean="0">
                <a:cs typeface="B Nazanin" panose="00000400000000000000" pitchFamily="2" charset="-78"/>
              </a:rPr>
              <a:t>عامل‌های </a:t>
            </a:r>
            <a:r>
              <a:rPr lang="fa-IR" sz="2400" b="1" dirty="0">
                <a:cs typeface="B Nazanin" panose="00000400000000000000" pitchFamily="2" charset="-78"/>
              </a:rPr>
              <a:t>هوشمند: </a:t>
            </a:r>
            <a:endParaRPr lang="fa-IR" sz="2400" b="1" dirty="0" smtClean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algn="r" rtl="1">
              <a:spcBef>
                <a:spcPct val="50000"/>
              </a:spcBef>
              <a:buClr>
                <a:srgbClr val="00D600"/>
              </a:buClr>
            </a:pPr>
            <a:r>
              <a:rPr lang="fa-IR" sz="24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عامل عقلایی</a:t>
            </a:r>
            <a:endParaRPr lang="fa-IR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عاملی که کار درست انجام دهد</a:t>
            </a: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یعنی هر سطر جدول تابع عمل به درستی پوشیده شود</a:t>
            </a: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کار درست، عملی است که باعث موفق‌ شدن عامل شود</a:t>
            </a: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برای اندازه گیری میزان موفقیت عامل از </a:t>
            </a:r>
            <a:r>
              <a:rPr 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معیار کارایی </a:t>
            </a:r>
            <a:r>
              <a:rPr lang="fa-IR" sz="2400" dirty="0" smtClean="0">
                <a:cs typeface="B Nazanin" panose="00000400000000000000" pitchFamily="2" charset="-78"/>
              </a:rPr>
              <a:t>استفاده می‌شود</a:t>
            </a:r>
          </a:p>
          <a:p>
            <a:pPr marL="342900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معیار کارایی یکسانی برای همه عامل‌ها وجود ندارد</a:t>
            </a:r>
          </a:p>
          <a:p>
            <a:pPr marL="342900" lvl="4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براساس خواسته‌های </a:t>
            </a:r>
            <a:r>
              <a:rPr lang="fa-IR" sz="2400" dirty="0">
                <a:cs typeface="B Nazanin" panose="00000400000000000000" pitchFamily="2" charset="-78"/>
              </a:rPr>
              <a:t>فرد در محيط انتخاب </a:t>
            </a:r>
            <a:r>
              <a:rPr lang="fa-IR" sz="2400" dirty="0" smtClean="0">
                <a:cs typeface="B Nazanin" panose="00000400000000000000" pitchFamily="2" charset="-78"/>
              </a:rPr>
              <a:t>می‌شود</a:t>
            </a:r>
          </a:p>
          <a:p>
            <a:pPr marL="342900" lvl="4" indent="-342900" algn="r" rtl="1">
              <a:spcBef>
                <a:spcPct val="50000"/>
              </a:spcBef>
              <a:buClr>
                <a:srgbClr val="00D600"/>
              </a:buClr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معیار کارایی برای عامل جاروبرقی چیست؟</a:t>
            </a:r>
            <a:endParaRPr lang="fa-IR" sz="24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>
              <a:spcBef>
                <a:spcPct val="50000"/>
              </a:spcBef>
            </a:pP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653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Introduction-2015-convert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Chapter1</Template>
  <TotalTime>5279</TotalTime>
  <Words>2425</Words>
  <Application>Microsoft Office PowerPoint</Application>
  <PresentationFormat>On-screen Show (4:3)</PresentationFormat>
  <Paragraphs>451</Paragraphs>
  <Slides>47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67" baseType="lpstr">
      <vt:lpstr>宋体</vt:lpstr>
      <vt:lpstr>宋体</vt:lpstr>
      <vt:lpstr>Akram</vt:lpstr>
      <vt:lpstr>Arial</vt:lpstr>
      <vt:lpstr>B Homa</vt:lpstr>
      <vt:lpstr>B Lotus</vt:lpstr>
      <vt:lpstr>B Nazanin</vt:lpstr>
      <vt:lpstr>B Nazanin,Bold</vt:lpstr>
      <vt:lpstr>B Zar</vt:lpstr>
      <vt:lpstr>Calibri</vt:lpstr>
      <vt:lpstr>Cambria Math</vt:lpstr>
      <vt:lpstr>Courier New</vt:lpstr>
      <vt:lpstr>Homa</vt:lpstr>
      <vt:lpstr>Lotus</vt:lpstr>
      <vt:lpstr>Symbol</vt:lpstr>
      <vt:lpstr>Times</vt:lpstr>
      <vt:lpstr>Times New Roman</vt:lpstr>
      <vt:lpstr>Wingdings</vt:lpstr>
      <vt:lpstr>Zar</vt:lpstr>
      <vt:lpstr>11Introduction-2015-converted</vt:lpstr>
      <vt:lpstr>هوش مصنوعی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فصل دوم : عامل های هوشمند</dc:title>
  <dc:creator>mahsa</dc:creator>
  <cp:lastModifiedBy>Mahsa</cp:lastModifiedBy>
  <cp:revision>417</cp:revision>
  <dcterms:created xsi:type="dcterms:W3CDTF">2006-08-16T00:00:00Z</dcterms:created>
  <dcterms:modified xsi:type="dcterms:W3CDTF">2020-10-11T20:52:52Z</dcterms:modified>
</cp:coreProperties>
</file>