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62"/>
  </p:notesMasterIdLst>
  <p:sldIdLst>
    <p:sldId id="466" r:id="rId2"/>
    <p:sldId id="257" r:id="rId3"/>
    <p:sldId id="482" r:id="rId4"/>
    <p:sldId id="467" r:id="rId5"/>
    <p:sldId id="468" r:id="rId6"/>
    <p:sldId id="469" r:id="rId7"/>
    <p:sldId id="470" r:id="rId8"/>
    <p:sldId id="471" r:id="rId9"/>
    <p:sldId id="472" r:id="rId10"/>
    <p:sldId id="473" r:id="rId11"/>
    <p:sldId id="474" r:id="rId12"/>
    <p:sldId id="475" r:id="rId13"/>
    <p:sldId id="476" r:id="rId14"/>
    <p:sldId id="479" r:id="rId15"/>
    <p:sldId id="480" r:id="rId16"/>
    <p:sldId id="481" r:id="rId17"/>
    <p:sldId id="483" r:id="rId18"/>
    <p:sldId id="484" r:id="rId19"/>
    <p:sldId id="486" r:id="rId20"/>
    <p:sldId id="497" r:id="rId21"/>
    <p:sldId id="487" r:id="rId22"/>
    <p:sldId id="488" r:id="rId23"/>
    <p:sldId id="490" r:id="rId24"/>
    <p:sldId id="491" r:id="rId25"/>
    <p:sldId id="283" r:id="rId26"/>
    <p:sldId id="369" r:id="rId27"/>
    <p:sldId id="370" r:id="rId28"/>
    <p:sldId id="284" r:id="rId29"/>
    <p:sldId id="365" r:id="rId30"/>
    <p:sldId id="498" r:id="rId31"/>
    <p:sldId id="499" r:id="rId32"/>
    <p:sldId id="500" r:id="rId33"/>
    <p:sldId id="501" r:id="rId34"/>
    <p:sldId id="502" r:id="rId35"/>
    <p:sldId id="366" r:id="rId36"/>
    <p:sldId id="270" r:id="rId37"/>
    <p:sldId id="272" r:id="rId38"/>
    <p:sldId id="273" r:id="rId39"/>
    <p:sldId id="274" r:id="rId40"/>
    <p:sldId id="275" r:id="rId41"/>
    <p:sldId id="276" r:id="rId42"/>
    <p:sldId id="277" r:id="rId43"/>
    <p:sldId id="278" r:id="rId44"/>
    <p:sldId id="279" r:id="rId45"/>
    <p:sldId id="280" r:id="rId46"/>
    <p:sldId id="352" r:id="rId47"/>
    <p:sldId id="353" r:id="rId48"/>
    <p:sldId id="354" r:id="rId49"/>
    <p:sldId id="355" r:id="rId50"/>
    <p:sldId id="356" r:id="rId51"/>
    <p:sldId id="357" r:id="rId52"/>
    <p:sldId id="503" r:id="rId53"/>
    <p:sldId id="371" r:id="rId54"/>
    <p:sldId id="373" r:id="rId55"/>
    <p:sldId id="390" r:id="rId56"/>
    <p:sldId id="374" r:id="rId57"/>
    <p:sldId id="375" r:id="rId58"/>
    <p:sldId id="376" r:id="rId59"/>
    <p:sldId id="378" r:id="rId60"/>
    <p:sldId id="504" r:id="rId6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71" autoAdjust="0"/>
  </p:normalViewPr>
  <p:slideViewPr>
    <p:cSldViewPr>
      <p:cViewPr varScale="1">
        <p:scale>
          <a:sx n="77" d="100"/>
          <a:sy n="77" d="100"/>
        </p:scale>
        <p:origin x="158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FB6C3-428A-4F3A-AC3E-90B744B2CFBC}" type="datetimeFigureOut">
              <a:rPr lang="en-US" smtClean="0"/>
              <a:t>12/25/2022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EBA08-5AF4-461F-AFC3-357EE6B1C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124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DA275D-E807-4A75-B891-CA6CE30791F7}" type="slidenum">
              <a:rPr lang="ar-SA"/>
              <a:pPr/>
              <a:t>1</a:t>
            </a:fld>
            <a:endParaRPr lang="en-US"/>
          </a:p>
        </p:txBody>
      </p:sp>
      <p:sp>
        <p:nvSpPr>
          <p:cNvPr id="520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0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209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C5103-867E-498C-901E-D922B6D2BB38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7607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267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4367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5825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5867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7359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3850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631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606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5196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2605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375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9329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2669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2558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C5103-867E-498C-901E-D922B6D2BB38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409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553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960" y="293877"/>
            <a:ext cx="8272081" cy="507831"/>
          </a:xfrm>
        </p:spPr>
        <p:txBody>
          <a:bodyPr lIns="0" tIns="0" rIns="0" bIns="0"/>
          <a:lstStyle>
            <a:lvl1pPr>
              <a:defRPr sz="330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542" y="1477310"/>
            <a:ext cx="8074914" cy="323165"/>
          </a:xfrm>
        </p:spPr>
        <p:txBody>
          <a:bodyPr lIns="0" tIns="0" rIns="0" bIns="0"/>
          <a:lstStyle>
            <a:lvl1pPr>
              <a:defRPr sz="21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210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960" y="293877"/>
            <a:ext cx="8272081" cy="507831"/>
          </a:xfrm>
        </p:spPr>
        <p:txBody>
          <a:bodyPr lIns="0" tIns="0" rIns="0" bIns="0"/>
          <a:lstStyle>
            <a:lvl1pPr>
              <a:defRPr sz="330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12/25/2022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193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960" y="293877"/>
            <a:ext cx="8272081" cy="507831"/>
          </a:xfrm>
        </p:spPr>
        <p:txBody>
          <a:bodyPr lIns="0" tIns="0" rIns="0" bIns="0"/>
          <a:lstStyle>
            <a:lvl1pPr>
              <a:defRPr sz="330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12/25/2022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675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5971540"/>
          </a:xfrm>
          <a:custGeom>
            <a:avLst/>
            <a:gdLst/>
            <a:ahLst/>
            <a:cxnLst/>
            <a:rect l="l" t="t" r="r" b="b"/>
            <a:pathLst>
              <a:path w="12192000" h="5971540">
                <a:moveTo>
                  <a:pt x="0" y="5971032"/>
                </a:moveTo>
                <a:lnTo>
                  <a:pt x="12192000" y="5971032"/>
                </a:lnTo>
                <a:lnTo>
                  <a:pt x="12192000" y="0"/>
                </a:lnTo>
                <a:lnTo>
                  <a:pt x="0" y="0"/>
                </a:lnTo>
                <a:lnTo>
                  <a:pt x="0" y="5971032"/>
                </a:lnTo>
                <a:close/>
              </a:path>
            </a:pathLst>
          </a:custGeom>
          <a:solidFill>
            <a:srgbClr val="775F54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7" name="bg object 17"/>
          <p:cNvSpPr/>
          <p:nvPr/>
        </p:nvSpPr>
        <p:spPr>
          <a:xfrm>
            <a:off x="0" y="5971032"/>
            <a:ext cx="9144000" cy="887094"/>
          </a:xfrm>
          <a:custGeom>
            <a:avLst/>
            <a:gdLst/>
            <a:ahLst/>
            <a:cxnLst/>
            <a:rect l="l" t="t" r="r" b="b"/>
            <a:pathLst>
              <a:path w="12192000" h="887095">
                <a:moveTo>
                  <a:pt x="12192000" y="0"/>
                </a:moveTo>
                <a:lnTo>
                  <a:pt x="0" y="0"/>
                </a:lnTo>
                <a:lnTo>
                  <a:pt x="0" y="886968"/>
                </a:lnTo>
                <a:lnTo>
                  <a:pt x="12192000" y="886968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8" name="bg object 18"/>
          <p:cNvSpPr/>
          <p:nvPr/>
        </p:nvSpPr>
        <p:spPr>
          <a:xfrm>
            <a:off x="0" y="6053328"/>
            <a:ext cx="2240280" cy="713740"/>
          </a:xfrm>
          <a:custGeom>
            <a:avLst/>
            <a:gdLst/>
            <a:ahLst/>
            <a:cxnLst/>
            <a:rect l="l" t="t" r="r" b="b"/>
            <a:pathLst>
              <a:path w="2987040" h="713740">
                <a:moveTo>
                  <a:pt x="2987040" y="0"/>
                </a:moveTo>
                <a:lnTo>
                  <a:pt x="0" y="0"/>
                </a:lnTo>
                <a:lnTo>
                  <a:pt x="0" y="713232"/>
                </a:lnTo>
                <a:lnTo>
                  <a:pt x="2987040" y="713232"/>
                </a:lnTo>
                <a:lnTo>
                  <a:pt x="2987040" y="0"/>
                </a:lnTo>
                <a:close/>
              </a:path>
            </a:pathLst>
          </a:custGeom>
          <a:solidFill>
            <a:srgbClr val="DD8046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9" name="bg object 19"/>
          <p:cNvSpPr/>
          <p:nvPr/>
        </p:nvSpPr>
        <p:spPr>
          <a:xfrm>
            <a:off x="2359152" y="6044184"/>
            <a:ext cx="6785134" cy="713740"/>
          </a:xfrm>
          <a:custGeom>
            <a:avLst/>
            <a:gdLst/>
            <a:ahLst/>
            <a:cxnLst/>
            <a:rect l="l" t="t" r="r" b="b"/>
            <a:pathLst>
              <a:path w="9046845" h="713740">
                <a:moveTo>
                  <a:pt x="9046464" y="0"/>
                </a:moveTo>
                <a:lnTo>
                  <a:pt x="0" y="0"/>
                </a:lnTo>
                <a:lnTo>
                  <a:pt x="0" y="713231"/>
                </a:lnTo>
                <a:lnTo>
                  <a:pt x="9046464" y="713231"/>
                </a:lnTo>
                <a:lnTo>
                  <a:pt x="9046464" y="0"/>
                </a:lnTo>
                <a:close/>
              </a:path>
            </a:pathLst>
          </a:custGeom>
          <a:solidFill>
            <a:srgbClr val="93B6D2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12/25/2022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189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024" y="569541"/>
            <a:ext cx="7788006" cy="112227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96553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60180-30E2-4AD0-ABF6-B8247ED40E8D}" type="slidenum">
              <a:rPr lang="fa-IR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208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A1639E-64A5-481D-BCBE-0E2B5D8EB119}" type="slidenum">
              <a:rPr lang="fa-IR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469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" y="1280160"/>
            <a:ext cx="533876" cy="228600"/>
          </a:xfrm>
          <a:custGeom>
            <a:avLst/>
            <a:gdLst/>
            <a:ahLst/>
            <a:cxnLst/>
            <a:rect l="l" t="t" r="r" b="b"/>
            <a:pathLst>
              <a:path w="711835" h="228600">
                <a:moveTo>
                  <a:pt x="711708" y="0"/>
                </a:moveTo>
                <a:lnTo>
                  <a:pt x="0" y="0"/>
                </a:lnTo>
                <a:lnTo>
                  <a:pt x="0" y="228600"/>
                </a:lnTo>
                <a:lnTo>
                  <a:pt x="711708" y="228600"/>
                </a:lnTo>
                <a:lnTo>
                  <a:pt x="711708" y="0"/>
                </a:lnTo>
                <a:close/>
              </a:path>
            </a:pathLst>
          </a:custGeom>
          <a:solidFill>
            <a:srgbClr val="DD8046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7" name="bg object 17"/>
          <p:cNvSpPr/>
          <p:nvPr/>
        </p:nvSpPr>
        <p:spPr>
          <a:xfrm>
            <a:off x="590931" y="1280160"/>
            <a:ext cx="8553450" cy="228600"/>
          </a:xfrm>
          <a:custGeom>
            <a:avLst/>
            <a:gdLst/>
            <a:ahLst/>
            <a:cxnLst/>
            <a:rect l="l" t="t" r="r" b="b"/>
            <a:pathLst>
              <a:path w="11404600" h="228600">
                <a:moveTo>
                  <a:pt x="11404092" y="0"/>
                </a:moveTo>
                <a:lnTo>
                  <a:pt x="0" y="0"/>
                </a:lnTo>
                <a:lnTo>
                  <a:pt x="0" y="228600"/>
                </a:lnTo>
                <a:lnTo>
                  <a:pt x="11404092" y="228600"/>
                </a:lnTo>
                <a:lnTo>
                  <a:pt x="11404092" y="0"/>
                </a:lnTo>
                <a:close/>
              </a:path>
            </a:pathLst>
          </a:custGeom>
          <a:solidFill>
            <a:srgbClr val="93B6D2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960" y="293877"/>
            <a:ext cx="8272081" cy="696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542" y="1477310"/>
            <a:ext cx="8074914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715411" y="6435852"/>
            <a:ext cx="1987868" cy="128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606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342900" eaLnBrk="1" hangingPunct="1">
        <a:defRPr>
          <a:latin typeface="+mn-lt"/>
          <a:ea typeface="+mn-ea"/>
          <a:cs typeface="+mn-cs"/>
        </a:defRPr>
      </a:lvl2pPr>
      <a:lvl3pPr marL="685800" eaLnBrk="1" hangingPunct="1">
        <a:defRPr>
          <a:latin typeface="+mn-lt"/>
          <a:ea typeface="+mn-ea"/>
          <a:cs typeface="+mn-cs"/>
        </a:defRPr>
      </a:lvl3pPr>
      <a:lvl4pPr marL="1028700" eaLnBrk="1" hangingPunct="1">
        <a:defRPr>
          <a:latin typeface="+mn-lt"/>
          <a:ea typeface="+mn-ea"/>
          <a:cs typeface="+mn-cs"/>
        </a:defRPr>
      </a:lvl4pPr>
      <a:lvl5pPr marL="1371600" eaLnBrk="1" hangingPunct="1">
        <a:defRPr>
          <a:latin typeface="+mn-lt"/>
          <a:ea typeface="+mn-ea"/>
          <a:cs typeface="+mn-cs"/>
        </a:defRPr>
      </a:lvl5pPr>
      <a:lvl6pPr marL="1714500" eaLnBrk="1" hangingPunct="1">
        <a:defRPr>
          <a:latin typeface="+mn-lt"/>
          <a:ea typeface="+mn-ea"/>
          <a:cs typeface="+mn-cs"/>
        </a:defRPr>
      </a:lvl6pPr>
      <a:lvl7pPr marL="2057400" eaLnBrk="1" hangingPunct="1">
        <a:defRPr>
          <a:latin typeface="+mn-lt"/>
          <a:ea typeface="+mn-ea"/>
          <a:cs typeface="+mn-cs"/>
        </a:defRPr>
      </a:lvl7pPr>
      <a:lvl8pPr marL="2400300" eaLnBrk="1" hangingPunct="1">
        <a:defRPr>
          <a:latin typeface="+mn-lt"/>
          <a:ea typeface="+mn-ea"/>
          <a:cs typeface="+mn-cs"/>
        </a:defRPr>
      </a:lvl8pPr>
      <a:lvl9pPr marL="27432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342900" eaLnBrk="1" hangingPunct="1">
        <a:defRPr>
          <a:latin typeface="+mn-lt"/>
          <a:ea typeface="+mn-ea"/>
          <a:cs typeface="+mn-cs"/>
        </a:defRPr>
      </a:lvl2pPr>
      <a:lvl3pPr marL="685800" eaLnBrk="1" hangingPunct="1">
        <a:defRPr>
          <a:latin typeface="+mn-lt"/>
          <a:ea typeface="+mn-ea"/>
          <a:cs typeface="+mn-cs"/>
        </a:defRPr>
      </a:lvl3pPr>
      <a:lvl4pPr marL="1028700" eaLnBrk="1" hangingPunct="1">
        <a:defRPr>
          <a:latin typeface="+mn-lt"/>
          <a:ea typeface="+mn-ea"/>
          <a:cs typeface="+mn-cs"/>
        </a:defRPr>
      </a:lvl4pPr>
      <a:lvl5pPr marL="1371600" eaLnBrk="1" hangingPunct="1">
        <a:defRPr>
          <a:latin typeface="+mn-lt"/>
          <a:ea typeface="+mn-ea"/>
          <a:cs typeface="+mn-cs"/>
        </a:defRPr>
      </a:lvl5pPr>
      <a:lvl6pPr marL="1714500" eaLnBrk="1" hangingPunct="1">
        <a:defRPr>
          <a:latin typeface="+mn-lt"/>
          <a:ea typeface="+mn-ea"/>
          <a:cs typeface="+mn-cs"/>
        </a:defRPr>
      </a:lvl6pPr>
      <a:lvl7pPr marL="2057400" eaLnBrk="1" hangingPunct="1">
        <a:defRPr>
          <a:latin typeface="+mn-lt"/>
          <a:ea typeface="+mn-ea"/>
          <a:cs typeface="+mn-cs"/>
        </a:defRPr>
      </a:lvl7pPr>
      <a:lvl8pPr marL="2400300" eaLnBrk="1" hangingPunct="1">
        <a:defRPr>
          <a:latin typeface="+mn-lt"/>
          <a:ea typeface="+mn-ea"/>
          <a:cs typeface="+mn-cs"/>
        </a:defRPr>
      </a:lvl8pPr>
      <a:lvl9pPr marL="2743200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66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 Nazanin"/>
                <a:cs typeface="B Homa" pitchFamily="2" charset="-78"/>
              </a:rPr>
              <a:t>هوش مصنوعی</a:t>
            </a:r>
            <a:endParaRPr lang="en-US" sz="6600" b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B Nazanin"/>
              <a:cs typeface="B Homa" pitchFamily="2" charset="-78"/>
            </a:endParaRP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057400"/>
            <a:ext cx="8280400" cy="2908489"/>
          </a:xfrm>
        </p:spPr>
        <p:txBody>
          <a:bodyPr/>
          <a:lstStyle/>
          <a:p>
            <a:pPr algn="ctr" rtl="1">
              <a:buFont typeface="Wingdings" pitchFamily="2" charset="2"/>
              <a:buNone/>
            </a:pPr>
            <a:r>
              <a:rPr lang="fa-IR" sz="5400" b="1" dirty="0">
                <a:latin typeface="B Nazanin"/>
                <a:cs typeface="B Nazanin" panose="00000400000000000000" pitchFamily="2" charset="-78"/>
              </a:rPr>
              <a:t>  </a:t>
            </a:r>
            <a:r>
              <a:rPr lang="fa-IR" sz="5400" b="1" dirty="0">
                <a:latin typeface="Arial" pitchFamily="34" charset="0"/>
                <a:cs typeface="B Nazanin" panose="00000400000000000000" pitchFamily="2" charset="-78"/>
              </a:rPr>
              <a:t>فصل ششم</a:t>
            </a:r>
            <a:endParaRPr lang="fa-IR" sz="5400" b="1" dirty="0">
              <a:effectLst>
                <a:outerShdw blurRad="38100" dist="38100" dir="2700000" algn="tl">
                  <a:srgbClr val="000000"/>
                </a:outerShdw>
              </a:effectLst>
              <a:latin typeface="B Nazanin"/>
              <a:cs typeface="B Nazanin" panose="00000400000000000000" pitchFamily="2" charset="-78"/>
            </a:endParaRPr>
          </a:p>
          <a:p>
            <a:pPr algn="ctr" rtl="1">
              <a:spcBef>
                <a:spcPct val="50000"/>
              </a:spcBef>
            </a:pPr>
            <a:r>
              <a:rPr lang="fa-IR" sz="5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endParaRPr lang="en-US" sz="5400" b="1" dirty="0">
              <a:latin typeface="B Nazanin"/>
              <a:cs typeface="B Nazanin" panose="00000400000000000000" pitchFamily="2" charset="-78"/>
            </a:endParaRPr>
          </a:p>
          <a:p>
            <a:pPr algn="ctr" rtl="1">
              <a:buFont typeface="Wingdings" pitchFamily="2" charset="2"/>
              <a:buNone/>
            </a:pPr>
            <a:r>
              <a:rPr lang="fa-IR" sz="5400" b="1" dirty="0">
                <a:latin typeface="B Nazanin"/>
                <a:cs typeface="B Nazanin" panose="00000400000000000000" pitchFamily="2" charset="-78"/>
              </a:rPr>
              <a:t>  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254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4552335" y="1648836"/>
            <a:ext cx="43163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درخت‌ بازی‌های رقابتی: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F2D855-B7E2-4A9D-B57B-01870463BC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685" y="2425065"/>
            <a:ext cx="73533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7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4552335" y="1648836"/>
            <a:ext cx="43163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مقادیر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Minimax</a:t>
            </a:r>
            <a:endParaRPr lang="fa-IR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23920C-24CA-4C78-AF97-9E4D03EF2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481" y="2110501"/>
            <a:ext cx="8605805" cy="457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284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4552335" y="1648836"/>
            <a:ext cx="43163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درخت بازی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Tic-Tac-To</a:t>
            </a:r>
            <a:endParaRPr lang="fa-IR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D34799-3F3E-4B8B-9719-1A5C8EC3A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01" y="2070755"/>
            <a:ext cx="7316787" cy="4586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59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3733800" y="1664749"/>
            <a:ext cx="5287299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just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رقابتی: الگوریتم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Minimax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بازی‌های قطعی، مجموع صفر: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دوز، شطرنج، چکرز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یک بازیکن سودمندی خود را بیشینه می‌سازد.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بازیکن رقیب سودمندی او را کمینه می‌سازد.</a:t>
            </a:r>
          </a:p>
          <a:p>
            <a:pPr marL="454025" algn="r" rtl="1"/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جستجوی </a:t>
            </a:r>
            <a:r>
              <a:rPr lang="en-US" sz="2400" b="1" dirty="0">
                <a:cs typeface="B Nazanin" panose="00000400000000000000" pitchFamily="2" charset="-78"/>
              </a:rPr>
              <a:t>Minimax</a:t>
            </a:r>
            <a:r>
              <a:rPr lang="fa-IR" sz="2400" b="1" dirty="0">
                <a:cs typeface="B Nazanin" panose="00000400000000000000" pitchFamily="2" charset="-78"/>
              </a:rPr>
              <a:t>:</a:t>
            </a:r>
            <a:endParaRPr lang="en-US" sz="2400" b="1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یک درخت بازی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بازیکن‌ها به نوبت بازی می کنند.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محاسبه مقدار </a:t>
            </a:r>
            <a:r>
              <a:rPr lang="en-US" sz="2400" dirty="0">
                <a:cs typeface="B Nazanin" panose="00000400000000000000" pitchFamily="2" charset="-78"/>
              </a:rPr>
              <a:t>Minimax </a:t>
            </a:r>
            <a:r>
              <a:rPr lang="fa-IR" sz="2400" dirty="0">
                <a:cs typeface="B Nazanin" panose="00000400000000000000" pitchFamily="2" charset="-78"/>
              </a:rPr>
              <a:t> گره‌ها: بهترین سودمندی قابل حصول در برابر یک رقیب منطقی (بهینه).</a:t>
            </a:r>
            <a:endParaRPr lang="fa-IR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3DC271-C123-4AFB-BC23-6BD2EB6288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1428"/>
            <a:ext cx="3839499" cy="472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5775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3733800" y="1664749"/>
            <a:ext cx="52872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just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الگوریتم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Minimax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: مثال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CAADAE-27A3-4F91-8210-A9CB45919C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790" y="2655123"/>
            <a:ext cx="8024420" cy="3109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6210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3733800" y="1664749"/>
            <a:ext cx="52872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just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الگوریتم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Minimax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: ارزیابی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BAD41E83-EF1A-4137-9765-C695228C8A76}"/>
                  </a:ext>
                </a:extLst>
              </p:cNvPr>
              <p:cNvSpPr/>
              <p:nvPr/>
            </p:nvSpPr>
            <p:spPr>
              <a:xfrm>
                <a:off x="3166481" y="2146263"/>
                <a:ext cx="5791200" cy="37856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کامل: </a:t>
                </a:r>
                <a:r>
                  <a:rPr lang="fa-IR" sz="2400" dirty="0">
                    <a:cs typeface="B Nazanin" panose="00000400000000000000" pitchFamily="2" charset="-78"/>
                  </a:rPr>
                  <a:t>بله (به شرطی که درخت بازی محدود باشد)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بهینه: </a:t>
                </a:r>
                <a:r>
                  <a:rPr lang="fa-IR" sz="2400" dirty="0">
                    <a:cs typeface="B Nazanin" panose="00000400000000000000" pitchFamily="2" charset="-78"/>
                  </a:rPr>
                  <a:t>بله (به شرطی که رقیب هم بهینه بازی کند)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کارایی: </a:t>
                </a:r>
                <a:r>
                  <a:rPr lang="fa-IR" sz="2400" dirty="0">
                    <a:cs typeface="B Nazanin" panose="00000400000000000000" pitchFamily="2" charset="-78"/>
                  </a:rPr>
                  <a:t>درست همانند جستجوی عمقی</a:t>
                </a:r>
              </a:p>
              <a:p>
                <a:pPr marL="693738" indent="-342900" algn="r" rtl="1">
                  <a:buFont typeface="Courier New" panose="02070309020205020404" pitchFamily="49" charset="0"/>
                  <a:buChar char="o"/>
                  <a:tabLst>
                    <a:tab pos="280988" algn="l"/>
                  </a:tabLst>
                </a:pPr>
                <a:r>
                  <a:rPr lang="fa-IR" sz="2400" dirty="0">
                    <a:cs typeface="B Nazanin" panose="00000400000000000000" pitchFamily="2" charset="-78"/>
                  </a:rPr>
                  <a:t>زمان: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𝑂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(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𝑏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𝑚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)</m:t>
                    </m:r>
                  </m:oMath>
                </a14:m>
                <a:endParaRPr lang="en-US" sz="2400" dirty="0">
                  <a:latin typeface="Cambria Math" panose="02040503050406030204" pitchFamily="18" charset="0"/>
                  <a:cs typeface="B Nazanin" panose="00000400000000000000" pitchFamily="2" charset="-78"/>
                </a:endParaRPr>
              </a:p>
              <a:p>
                <a:pPr marL="693738" indent="-342900" algn="r" rtl="1">
                  <a:buFont typeface="Courier New" panose="02070309020205020404" pitchFamily="49" charset="0"/>
                  <a:buChar char="o"/>
                  <a:tabLst>
                    <a:tab pos="280988" algn="l"/>
                  </a:tabLst>
                </a:pPr>
                <a:r>
                  <a:rPr lang="fa-IR" sz="2400" dirty="0">
                    <a:cs typeface="B Nazanin" panose="00000400000000000000" pitchFamily="2" charset="-78"/>
                  </a:rPr>
                  <a:t>حافظه: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𝑂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(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𝑏𝑚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)</m:t>
                    </m:r>
                  </m:oMath>
                </a14:m>
                <a:endParaRPr lang="fa-IR" sz="2400" dirty="0">
                  <a:cs typeface="B Nazanin" panose="00000400000000000000" pitchFamily="2" charset="-78"/>
                </a:endParaRPr>
              </a:p>
              <a:p>
                <a:pPr marL="350838" algn="r" rtl="1">
                  <a:tabLst>
                    <a:tab pos="280988" algn="l"/>
                  </a:tabLst>
                </a:pPr>
                <a:endParaRPr lang="en-US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مثال: </a:t>
                </a:r>
                <a:r>
                  <a:rPr lang="fa-IR" sz="2400" dirty="0">
                    <a:cs typeface="B Nazanin" panose="00000400000000000000" pitchFamily="2" charset="-78"/>
                  </a:rPr>
                  <a:t>شطرنج </a:t>
                </a:r>
                <a:r>
                  <a:rPr lang="fa-IR" sz="2400" dirty="0">
                    <a:latin typeface="Cambria Math" panose="02040503050406030204" pitchFamily="18" charset="0"/>
                    <a:cs typeface="B Nazanin" panose="00000400000000000000" pitchFamily="2" charset="-78"/>
                  </a:rPr>
                  <a:t>[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𝑏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~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35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,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𝑚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~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100</m:t>
                    </m:r>
                  </m:oMath>
                </a14:m>
                <a:r>
                  <a:rPr lang="fa-IR" sz="2400" dirty="0">
                    <a:latin typeface="Cambria Math" panose="02040503050406030204" pitchFamily="18" charset="0"/>
                    <a:cs typeface="B Nazanin" panose="00000400000000000000" pitchFamily="2" charset="-78"/>
                  </a:rPr>
                  <a:t>]</a:t>
                </a:r>
              </a:p>
              <a:p>
                <a:pPr marL="693738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محاسبه راه حل دقیق عملی نیست.</a:t>
                </a:r>
              </a:p>
              <a:p>
                <a:pPr marL="350838" algn="r" rtl="1"/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سوال: </a:t>
                </a:r>
                <a:r>
                  <a:rPr lang="fa-IR" sz="2400" dirty="0">
                    <a:cs typeface="B Nazanin" panose="00000400000000000000" pitchFamily="2" charset="-78"/>
                  </a:rPr>
                  <a:t>آیا بررسی تمام درخت بازی لازم است؟</a:t>
                </a:r>
                <a:endParaRPr lang="en-US" sz="2400" dirty="0"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BAD41E83-EF1A-4137-9765-C695228C8A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6481" y="2146263"/>
                <a:ext cx="5791200" cy="3785652"/>
              </a:xfrm>
              <a:prstGeom prst="rect">
                <a:avLst/>
              </a:prstGeom>
              <a:blipFill>
                <a:blip r:embed="rId2"/>
                <a:stretch>
                  <a:fillRect t="-2093" r="-1579" b="-32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771168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3733800" y="1664749"/>
            <a:ext cx="52872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just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الگوریتم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Minimax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: بهینگی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D41E83-EF1A-4137-9765-C695228C8A76}"/>
              </a:ext>
            </a:extLst>
          </p:cNvPr>
          <p:cNvSpPr/>
          <p:nvPr/>
        </p:nvSpPr>
        <p:spPr>
          <a:xfrm>
            <a:off x="3166481" y="2146263"/>
            <a:ext cx="5791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بهینه: بله (به شرطی که رقیب هم بهینه بازی کند)</a:t>
            </a:r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B7FA9-C3E7-4481-AC54-24E1156A6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" y="2837647"/>
            <a:ext cx="7086600" cy="341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4792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3733800" y="1664749"/>
            <a:ext cx="52872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just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الگوریتم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Minimax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: بهینگی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D41E83-EF1A-4137-9765-C695228C8A76}"/>
              </a:ext>
            </a:extLst>
          </p:cNvPr>
          <p:cNvSpPr/>
          <p:nvPr/>
        </p:nvSpPr>
        <p:spPr>
          <a:xfrm>
            <a:off x="3166481" y="2146263"/>
            <a:ext cx="5791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بهینه: بله (به شرطی که رقیب هم بهینه بازی کند)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سوال: اگر رقیب بهینه بازی نکند، چه می‌شود؟</a:t>
            </a:r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39FE1D-5A59-4AED-B9A8-32A0D9E555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3166134"/>
            <a:ext cx="6858000" cy="2769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3268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3733800" y="1664749"/>
            <a:ext cx="52872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just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الگوریتم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Minimax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: بهینگی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D41E83-EF1A-4137-9765-C695228C8A76}"/>
              </a:ext>
            </a:extLst>
          </p:cNvPr>
          <p:cNvSpPr/>
          <p:nvPr/>
        </p:nvSpPr>
        <p:spPr>
          <a:xfrm>
            <a:off x="304800" y="2146263"/>
            <a:ext cx="86528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سوال: </a:t>
            </a:r>
            <a:r>
              <a:rPr lang="fa-IR" sz="2400" dirty="0">
                <a:cs typeface="B Nazanin" panose="00000400000000000000" pitchFamily="2" charset="-78"/>
              </a:rPr>
              <a:t>در وضعیت نشان داده شده حرکت بهینه برای پکمن چیست؟ به شرطی که بدانیم رقبا بهینه بازی می‌کنند.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خوردن هر غذا: ۱0      هر حرکت: ۱ -               خورده شدن پکمن: ۵00 -</a:t>
            </a:r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95F05C-FB47-47A9-B731-97F5F333F6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8152" y="3506493"/>
            <a:ext cx="39909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4702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3433914" y="1677596"/>
            <a:ext cx="52872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just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پرسش کلاسی: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D41E83-EF1A-4137-9765-C695228C8A76}"/>
              </a:ext>
            </a:extLst>
          </p:cNvPr>
          <p:cNvSpPr/>
          <p:nvPr/>
        </p:nvSpPr>
        <p:spPr>
          <a:xfrm>
            <a:off x="304800" y="2146263"/>
            <a:ext cx="865288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درخت بازی زیر را در نظر بگیرید: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مقدار </a:t>
            </a:r>
            <a:r>
              <a:rPr lang="en-US" sz="2400" dirty="0">
                <a:cs typeface="B Nazanin" panose="00000400000000000000" pitchFamily="2" charset="-78"/>
              </a:rPr>
              <a:t>minimax </a:t>
            </a:r>
            <a:r>
              <a:rPr lang="fa-IR" sz="2400" dirty="0">
                <a:cs typeface="B Nazanin" panose="00000400000000000000" pitchFamily="2" charset="-78"/>
              </a:rPr>
              <a:t> برای این درخت چیست؟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بر اساس استراتژی </a:t>
            </a:r>
            <a:r>
              <a:rPr lang="en-US" sz="2400" dirty="0">
                <a:cs typeface="B Nazanin" panose="00000400000000000000" pitchFamily="2" charset="-78"/>
              </a:rPr>
              <a:t>minimax </a:t>
            </a:r>
            <a:r>
              <a:rPr lang="fa-IR" sz="2400" dirty="0">
                <a:cs typeface="B Nazanin" panose="00000400000000000000" pitchFamily="2" charset="-78"/>
              </a:rPr>
              <a:t> بازیکن بیشینه‌ساز کدام عمل را انتخاب می‌کند؟</a:t>
            </a:r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B72539-C0F4-4087-9B33-53155B7001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406" y="2112222"/>
            <a:ext cx="3048000" cy="294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419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19250" y="3357563"/>
            <a:ext cx="61928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4800" dirty="0">
              <a:solidFill>
                <a:schemeClr val="accent2"/>
              </a:solidFill>
              <a:latin typeface="Akram" pitchFamily="2" charset="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E98818-5DFC-480E-974B-2F03276153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7838"/>
            <a:ext cx="2751462" cy="20574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65E40E8-7446-45EF-BDF4-80B5E5E37B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4037" y="2387128"/>
            <a:ext cx="54959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5012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3730726" y="1649473"/>
            <a:ext cx="52872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just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بازی‌های چندنفره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921274A9-0EC7-42E8-8530-C4A2E17EB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1" y="3445648"/>
            <a:ext cx="7920038" cy="333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Text Box 6">
            <a:extLst>
              <a:ext uri="{FF2B5EF4-FFF2-40B4-BE49-F238E27FC236}">
                <a16:creationId xmlns:a16="http://schemas.microsoft.com/office/drawing/2014/main" id="{56368EDE-AC60-427E-8AB8-D176171006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270" y="2139261"/>
            <a:ext cx="86868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تخصيص يک </a:t>
            </a:r>
            <a:r>
              <a:rPr lang="fa-IR" sz="2400" b="1" dirty="0">
                <a:cs typeface="B Nazanin" pitchFamily="2" charset="-78"/>
              </a:rPr>
              <a:t>بردار</a:t>
            </a:r>
            <a:r>
              <a:rPr lang="fa-IR" sz="2400" dirty="0">
                <a:cs typeface="B Nazanin" pitchFamily="2" charset="-78"/>
              </a:rPr>
              <a:t> به هر گره، به جای يک مقدار</a:t>
            </a:r>
          </a:p>
          <a:p>
            <a:pPr marL="342900" indent="-342900" algn="r" rtl="1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هر یک از عناصر این بردار: مقدار سودمندی حالت متناظر از دید هر یک از بازیکنان</a:t>
            </a:r>
          </a:p>
          <a:p>
            <a:pPr marL="342900" indent="-342900" algn="r" rtl="1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داشتن یک تابع سودمندی که خروجی آن یک بردار است</a:t>
            </a:r>
          </a:p>
        </p:txBody>
      </p:sp>
    </p:spTree>
    <p:extLst>
      <p:ext uri="{BB962C8B-B14F-4D97-AF65-F5344CB8AC3E}">
        <p14:creationId xmlns:p14="http://schemas.microsoft.com/office/powerpoint/2010/main" val="41143678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3433914" y="1595735"/>
            <a:ext cx="52872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just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محدودیت منابع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D41E83-EF1A-4137-9765-C695228C8A76}"/>
              </a:ext>
            </a:extLst>
          </p:cNvPr>
          <p:cNvSpPr/>
          <p:nvPr/>
        </p:nvSpPr>
        <p:spPr>
          <a:xfrm>
            <a:off x="304800" y="2146263"/>
            <a:ext cx="86528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مشکل: </a:t>
            </a:r>
            <a:r>
              <a:rPr lang="fa-IR" sz="2400" dirty="0">
                <a:cs typeface="B Nazanin" panose="00000400000000000000" pitchFamily="2" charset="-78"/>
              </a:rPr>
              <a:t>در بازی‌های واقعی، نمی‌توان درخت را تا زمان رسیدن به برگ‌ها تولید نمود.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راه حل: جستجوی عمقی با عمق محدود</a:t>
            </a:r>
          </a:p>
          <a:p>
            <a:pPr marL="855663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جستجو تا یک عمق محدود از درخت</a:t>
            </a:r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0D2D8F-6D43-4A47-A9B8-54F61B8C4B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658934"/>
            <a:ext cx="3733800" cy="3996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507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22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3433914" y="1595735"/>
            <a:ext cx="52872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just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محدودیت منابع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BAD41E83-EF1A-4137-9765-C695228C8A76}"/>
                  </a:ext>
                </a:extLst>
              </p:cNvPr>
              <p:cNvSpPr/>
              <p:nvPr/>
            </p:nvSpPr>
            <p:spPr>
              <a:xfrm>
                <a:off x="476371" y="2140178"/>
                <a:ext cx="8652881" cy="41549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مشکل: </a:t>
                </a:r>
                <a:r>
                  <a:rPr lang="fa-IR" sz="2400" dirty="0">
                    <a:cs typeface="B Nazanin" panose="00000400000000000000" pitchFamily="2" charset="-78"/>
                  </a:rPr>
                  <a:t>در بازی‌های واقعی، نمی‌توان درخت را تا زمان رسیدن به برگ‌ها تولید نمود.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راه حل: جستجوی عمقی با عمق محدود</a:t>
                </a:r>
              </a:p>
              <a:p>
                <a:pPr marL="855663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جستجو تا یک عمق محدود از درخت</a:t>
                </a:r>
              </a:p>
              <a:p>
                <a:pPr marL="855663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استفاده از یک تابع ارزیابی تخمینی برای </a:t>
                </a:r>
              </a:p>
              <a:p>
                <a:pPr marL="512763" algn="r" rtl="1"/>
                <a:r>
                  <a:rPr lang="fa-IR" sz="2400" dirty="0">
                    <a:cs typeface="B Nazanin" panose="00000400000000000000" pitchFamily="2" charset="-78"/>
                  </a:rPr>
                  <a:t>گره های غیرپایانی.</a:t>
                </a:r>
              </a:p>
              <a:p>
                <a:pPr marL="512763" algn="r" rtl="1"/>
                <a:endParaRPr lang="fa-IR" sz="2400" dirty="0">
                  <a:cs typeface="B Nazanin" panose="00000400000000000000" pitchFamily="2" charset="-78"/>
                </a:endParaRPr>
              </a:p>
              <a:p>
                <a:pPr marL="512763" algn="r" rtl="1"/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 مثال:</a:t>
                </a:r>
                <a:r>
                  <a:rPr lang="fa-IR" sz="2400" dirty="0">
                    <a:cs typeface="B Nazanin" panose="00000400000000000000" pitchFamily="2" charset="-78"/>
                  </a:rPr>
                  <a:t>شطرنج </a:t>
                </a:r>
                <a:r>
                  <a:rPr lang="fa-IR" sz="2400" dirty="0">
                    <a:latin typeface="Cambria Math" panose="02040503050406030204" pitchFamily="18" charset="0"/>
                    <a:cs typeface="B Nazanin" panose="00000400000000000000" pitchFamily="2" charset="-78"/>
                  </a:rPr>
                  <a:t>[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𝑏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~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35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,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𝑚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~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100</m:t>
                    </m:r>
                  </m:oMath>
                </a14:m>
                <a:r>
                  <a:rPr lang="fa-IR" sz="2400" dirty="0">
                    <a:latin typeface="Cambria Math" panose="02040503050406030204" pitchFamily="18" charset="0"/>
                    <a:cs typeface="B Nazanin" panose="00000400000000000000" pitchFamily="2" charset="-78"/>
                  </a:rPr>
                  <a:t>]</a:t>
                </a:r>
              </a:p>
              <a:p>
                <a:pPr marL="855663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برای هر حرکت ۱00 ثانیه وقت داریم و</a:t>
                </a:r>
              </a:p>
              <a:p>
                <a:pPr marL="855663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می توانیم ۱0000 گره در ثانیه تولید کنیم.</a:t>
                </a:r>
              </a:p>
              <a:p>
                <a:pPr marL="855663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بنابراین می توانیم 4 حرکت را پیش‌بینی کنیم.</a:t>
                </a:r>
                <a:endParaRPr lang="en-US" sz="2400" dirty="0"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BAD41E83-EF1A-4137-9765-C695228C8A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371" y="2140178"/>
                <a:ext cx="8652881" cy="4154984"/>
              </a:xfrm>
              <a:prstGeom prst="rect">
                <a:avLst/>
              </a:prstGeom>
              <a:blipFill>
                <a:blip r:embed="rId2"/>
                <a:stretch>
                  <a:fillRect t="-1906" r="-986" b="-27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59415C35-2730-454D-AA1D-111B7FEA03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371" y="2816636"/>
            <a:ext cx="3124200" cy="3838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004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3433914" y="1595735"/>
            <a:ext cx="52872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just" rtl="1"/>
            <a:r>
              <a:rPr lang="fa-IR" sz="2400" b="1" dirty="0">
                <a:solidFill>
                  <a:schemeClr val="tx2"/>
                </a:solidFill>
                <a:cs typeface="B Nazanin" panose="00000400000000000000" pitchFamily="2" charset="-78"/>
              </a:rPr>
              <a:t>اهمیت عمق جستجو</a:t>
            </a:r>
            <a:endParaRPr lang="en-US" sz="2400" b="1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D41E83-EF1A-4137-9765-C695228C8A76}"/>
              </a:ext>
            </a:extLst>
          </p:cNvPr>
          <p:cNvSpPr/>
          <p:nvPr/>
        </p:nvSpPr>
        <p:spPr>
          <a:xfrm>
            <a:off x="4800600" y="2286000"/>
            <a:ext cx="4173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توابع ارزیابی هرگز عالی و بدون نقص نیستند.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هر چقدر بیشتر در عمق پیش برویم، کیفیت تابع ارزیابی اهمیت کمتری پیدا می‌کند.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CA9302-ACED-4661-9826-B53CCE3BD4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05000"/>
            <a:ext cx="4173944" cy="4611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52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3433914" y="1595735"/>
            <a:ext cx="52872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just" rtl="1"/>
            <a:r>
              <a:rPr lang="fa-IR" sz="2400" b="1" dirty="0">
                <a:solidFill>
                  <a:schemeClr val="tx2"/>
                </a:solidFill>
                <a:cs typeface="B Nazanin" panose="00000400000000000000" pitchFamily="2" charset="-78"/>
              </a:rPr>
              <a:t>توابع ارزیابی:</a:t>
            </a:r>
            <a:endParaRPr lang="en-US" sz="2400" b="1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D41E83-EF1A-4137-9765-C695228C8A76}"/>
              </a:ext>
            </a:extLst>
          </p:cNvPr>
          <p:cNvSpPr/>
          <p:nvPr/>
        </p:nvSpPr>
        <p:spPr>
          <a:xfrm>
            <a:off x="813469" y="1970885"/>
            <a:ext cx="79077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توابع ارزیابی: ارزیابی گره‌های غیر پایانی در جستجوی عمقی محدود.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تابع ایده‌آل: مقدار واقعی </a:t>
            </a:r>
            <a:r>
              <a:rPr lang="en-US" sz="2400" dirty="0">
                <a:cs typeface="B Nazanin" panose="00000400000000000000" pitchFamily="2" charset="-78"/>
              </a:rPr>
              <a:t>minimax </a:t>
            </a:r>
            <a:r>
              <a:rPr lang="fa-IR" sz="2400" dirty="0">
                <a:cs typeface="B Nazanin" panose="00000400000000000000" pitchFamily="2" charset="-78"/>
              </a:rPr>
              <a:t> موقعیت داده شده را برمی‌گرداند.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در عمل: معمولاً از یک مجموع خطی وزن‌دار از ویژگی‌ها استفاده می شود:</a:t>
            </a:r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9BDB79-D545-4B5F-AA91-60261C83E5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563" y="2432550"/>
            <a:ext cx="7870873" cy="242777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F3D757-7BCB-49AC-9490-22DF368B37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563" y="5756537"/>
            <a:ext cx="6953821" cy="110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84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sp>
        <p:nvSpPr>
          <p:cNvPr id="208900" name="Text Box 3"/>
          <p:cNvSpPr txBox="1">
            <a:spLocks noChangeArrowheads="1"/>
          </p:cNvSpPr>
          <p:nvPr/>
        </p:nvSpPr>
        <p:spPr bwMode="auto">
          <a:xfrm>
            <a:off x="596440" y="1760504"/>
            <a:ext cx="8137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400" b="1" dirty="0">
                <a:solidFill>
                  <a:schemeClr val="tx2"/>
                </a:solidFill>
                <a:cs typeface="B Nazanin" pitchFamily="2" charset="-78"/>
              </a:rPr>
              <a:t>تابع ارزيابي</a:t>
            </a:r>
          </a:p>
        </p:txBody>
      </p:sp>
      <p:sp>
        <p:nvSpPr>
          <p:cNvPr id="208901" name="Text Box 4"/>
          <p:cNvSpPr txBox="1">
            <a:spLocks noChangeArrowheads="1"/>
          </p:cNvSpPr>
          <p:nvPr/>
        </p:nvSpPr>
        <p:spPr bwMode="auto">
          <a:xfrm>
            <a:off x="25400" y="2418814"/>
            <a:ext cx="8723313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تابع ارزيابی، ارائه تخمينی از سودمندی مورد انتظار بازی از يک موقعيت خاص داده شده</a:t>
            </a:r>
          </a:p>
          <a:p>
            <a:pPr marL="1257300" lvl="2" indent="-342900" algn="r" rt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توابع اکتشافی، تخمينی از فاصله تا هدف را بر ميگرداندند</a:t>
            </a:r>
          </a:p>
          <a:p>
            <a:pPr marL="342900" indent="-342900" algn="r" rtl="1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 کارایی یک برنامه بازی، به صورت قوی بستگی به کیفیت تابع ارزیابی آن دارد</a:t>
            </a:r>
          </a:p>
          <a:p>
            <a:pPr marL="342900" indent="-342900" algn="r" rtl="1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یک تابع ارزیابی نادرست منجر به هدایت بازیکن به موقعیت‌های شکست می‌گردد</a:t>
            </a:r>
          </a:p>
          <a:p>
            <a:pPr marL="342900" indent="-342900" algn="r" rtl="1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سوال: چگونه می‌توان توابع ارزیابی خوب را به صورت دقیق تعیین کرد؟؟ </a:t>
            </a:r>
          </a:p>
          <a:p>
            <a:pPr marL="342900" indent="-342900" algn="r" rtl="1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fa-IR" sz="2400" dirty="0">
              <a:cs typeface="B Nazanin" pitchFamily="2" charset="-78"/>
            </a:endParaRPr>
          </a:p>
          <a:p>
            <a:pPr marL="342900" indent="-342900" algn="r" rtl="1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fa-IR" sz="2400" dirty="0">
              <a:cs typeface="B Nazanin" pitchFamily="2" charset="-78"/>
            </a:endParaRP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86039FB5-46DE-4E7C-BD89-52A3D7C131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9829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sp>
        <p:nvSpPr>
          <p:cNvPr id="208901" name="Text Box 4"/>
          <p:cNvSpPr txBox="1">
            <a:spLocks noChangeArrowheads="1"/>
          </p:cNvSpPr>
          <p:nvPr/>
        </p:nvSpPr>
        <p:spPr bwMode="auto">
          <a:xfrm>
            <a:off x="-36513" y="2061865"/>
            <a:ext cx="8723313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457200" indent="-457200" algn="r" rtl="1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سوال: چگونه می‌توان توابع ارزیابی خوب را به صورت دقیق تعیین کرد؟؟ </a:t>
            </a:r>
          </a:p>
          <a:p>
            <a:pPr marL="457200" indent="-457200" algn="r" rtl="1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 اولا: ترتیب حالات پایانی مطابق با مقدار تابع ارزیابی به ازای آنها== ترتیب حالات پایانی مطابق با مقدار تابع سودمندی به ازای آنها </a:t>
            </a:r>
          </a:p>
          <a:p>
            <a:pPr marL="1090613" indent="-457200" algn="r" rtl="1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حالات پایانی برد بایستی بهتر از حالات پایانی مساوی ارزیابی شوند</a:t>
            </a:r>
          </a:p>
          <a:p>
            <a:pPr marL="1090613" indent="-457200" algn="r" rtl="1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حالات پایانی مساوی بایستی بهتر از حالات پایانی باخت ارزیابی شوند</a:t>
            </a:r>
          </a:p>
          <a:p>
            <a:pPr marL="457200" indent="-457200" algn="r" rtl="1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دوما: محاسبات نباید خیلی طولانی باشد</a:t>
            </a:r>
          </a:p>
          <a:p>
            <a:pPr marL="457200" indent="-457200" algn="r" rtl="1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سوما: مقدار ارزیابی به ازای حالات غیرپایانی، بایستی به </a:t>
            </a:r>
            <a:r>
              <a:rPr lang="fa-IR" sz="2400" b="1" u="sng" dirty="0">
                <a:cs typeface="B Nazanin" pitchFamily="2" charset="-78"/>
              </a:rPr>
              <a:t>احتمال برد یا شانس برد </a:t>
            </a:r>
            <a:r>
              <a:rPr lang="fa-IR" sz="2400" dirty="0">
                <a:cs typeface="B Nazanin" pitchFamily="2" charset="-78"/>
              </a:rPr>
              <a:t>مربوط شود</a:t>
            </a:r>
          </a:p>
          <a:p>
            <a:pPr marL="457200" indent="-457200" algn="r" rtl="1">
              <a:spcBef>
                <a:spcPct val="50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fa-IR" sz="2400" dirty="0">
              <a:cs typeface="B Nazanin" pitchFamily="2" charset="-78"/>
            </a:endParaRP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D3D45847-D61B-46C1-8DE8-C8247CDDCB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9" name="Text Box 3">
            <a:extLst>
              <a:ext uri="{FF2B5EF4-FFF2-40B4-BE49-F238E27FC236}">
                <a16:creationId xmlns:a16="http://schemas.microsoft.com/office/drawing/2014/main" id="{965143D4-BC85-4ADC-8A9C-8C2654484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394" y="1600200"/>
            <a:ext cx="8137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400" b="1" dirty="0">
                <a:solidFill>
                  <a:schemeClr val="tx2"/>
                </a:solidFill>
                <a:cs typeface="B Nazanin" pitchFamily="2" charset="-78"/>
              </a:rPr>
              <a:t>تابع ارزيابي</a:t>
            </a:r>
          </a:p>
        </p:txBody>
      </p:sp>
    </p:spTree>
    <p:extLst>
      <p:ext uri="{BB962C8B-B14F-4D97-AF65-F5344CB8AC3E}">
        <p14:creationId xmlns:p14="http://schemas.microsoft.com/office/powerpoint/2010/main" val="34402241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sp>
        <p:nvSpPr>
          <p:cNvPr id="208901" name="Text Box 4"/>
          <p:cNvSpPr txBox="1">
            <a:spLocks noChangeArrowheads="1"/>
          </p:cNvSpPr>
          <p:nvPr/>
        </p:nvSpPr>
        <p:spPr bwMode="auto">
          <a:xfrm>
            <a:off x="176212" y="2127035"/>
            <a:ext cx="8723313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fa-IR" sz="2400" b="1" u="sng" dirty="0">
                <a:cs typeface="B Nazanin" pitchFamily="2" charset="-78"/>
              </a:rPr>
              <a:t>احتمال برد</a:t>
            </a:r>
            <a:r>
              <a:rPr lang="fa-IR" sz="2400" b="1" dirty="0">
                <a:cs typeface="B Nazanin" pitchFamily="2" charset="-78"/>
              </a:rPr>
              <a:t>:؟؟؟؟؟</a:t>
            </a:r>
          </a:p>
          <a:p>
            <a:pPr marL="342900" indent="-342900" algn="r" rtl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 شطرنج: یک بازی غیرشانسی</a:t>
            </a:r>
          </a:p>
          <a:p>
            <a:pPr marL="342900" indent="-342900" algn="r" rtl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دانستن حالت کنونی و عدم وجود تاس</a:t>
            </a:r>
          </a:p>
          <a:p>
            <a:pPr marL="342900" indent="-342900" algn="r" rtl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اگر جستجو بایستی در حالات غیرپایانی خاتمه یابد، الگوریتم درباره‌ی خروجی نهایی این حالات غیرقطعی می‌شود </a:t>
            </a:r>
          </a:p>
          <a:p>
            <a:pPr marL="342900" indent="-342900" algn="r" rtl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به ازای هر حالت غیرپایانی یک احتمال برد وجود دارد که مقدار تابع ارزیابی بایستی منعکس کننده‌ی آن باشد</a:t>
            </a: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BEB63456-98B9-457B-8F12-F5364BE47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9" name="Text Box 3">
            <a:extLst>
              <a:ext uri="{FF2B5EF4-FFF2-40B4-BE49-F238E27FC236}">
                <a16:creationId xmlns:a16="http://schemas.microsoft.com/office/drawing/2014/main" id="{9945DA66-854B-4E00-A328-F2DE48426D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1665370"/>
            <a:ext cx="8137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400" b="1" dirty="0">
                <a:solidFill>
                  <a:schemeClr val="tx2"/>
                </a:solidFill>
                <a:cs typeface="B Nazanin" pitchFamily="2" charset="-78"/>
              </a:rPr>
              <a:t>تابع ارزيابي</a:t>
            </a:r>
          </a:p>
        </p:txBody>
      </p:sp>
    </p:spTree>
    <p:extLst>
      <p:ext uri="{BB962C8B-B14F-4D97-AF65-F5344CB8AC3E}">
        <p14:creationId xmlns:p14="http://schemas.microsoft.com/office/powerpoint/2010/main" val="28520367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09927" name="Text Box 6"/>
              <p:cNvSpPr txBox="1">
                <a:spLocks noChangeArrowheads="1"/>
              </p:cNvSpPr>
              <p:nvPr/>
            </p:nvSpPr>
            <p:spPr bwMode="auto">
              <a:xfrm>
                <a:off x="1166556" y="2208097"/>
                <a:ext cx="7537450" cy="52629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justLow" rtl="1">
                  <a:spcBef>
                    <a:spcPct val="50000"/>
                  </a:spcBef>
                </a:pPr>
                <a:r>
                  <a:rPr lang="fa-IR" sz="2400" dirty="0">
                    <a:cs typeface="B Nazanin" panose="00000400000000000000" pitchFamily="2" charset="-78"/>
                  </a:rPr>
                  <a:t>مثال در بازی شطرنج:</a:t>
                </a:r>
              </a:p>
              <a:p>
                <a:pPr algn="justLow" rtl="1">
                  <a:spcBef>
                    <a:spcPct val="50000"/>
                  </a:spcBef>
                </a:pPr>
                <a:r>
                  <a:rPr lang="fa-IR" sz="2400" dirty="0">
                    <a:cs typeface="B Nazanin" panose="00000400000000000000" pitchFamily="2" charset="-78"/>
                  </a:rPr>
                  <a:t>نسبت دادن یک مقدار مادی تخمینی به هر مهره</a:t>
                </a:r>
              </a:p>
              <a:p>
                <a:pPr algn="justLow" rtl="1">
                  <a:spcBef>
                    <a:spcPct val="50000"/>
                  </a:spcBef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𝑓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𝑖</m:t>
                        </m:r>
                        <m:r>
                          <a:rPr lang="fa-IR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 </m:t>
                        </m:r>
                      </m:sub>
                    </m:sSub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: تعداد هر نوع مهره در صفحه</a:t>
                </a:r>
              </a:p>
              <a:p>
                <a:pPr algn="justLow" rtl="1">
                  <a:spcBef>
                    <a:spcPct val="50000"/>
                  </a:spcBef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𝑤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: مقداریا ارزش نظیر شده برای آن مهره (به عنوان مثال: مقدار 1 برای پياده، 3 برای اسب يا فيل،5 برای رخ و ...)</a:t>
                </a:r>
              </a:p>
              <a:p>
                <a:pPr marL="342900" indent="-342900" algn="justLow" rtl="1">
                  <a:spcBef>
                    <a:spcPct val="50000"/>
                  </a:spcBef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مقدار تابع ارزیابی به ازای هر حالت:</a:t>
                </a:r>
              </a:p>
              <a:p>
                <a:pPr marL="342900" indent="-342900" algn="justLow" rtl="1">
                  <a:spcBef>
                    <a:spcPct val="50000"/>
                  </a:spcBef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justLow" rtl="1">
                  <a:spcBef>
                    <a:spcPct val="50000"/>
                  </a:spcBef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justLow" rtl="1">
                  <a:spcBef>
                    <a:spcPct val="50000"/>
                  </a:spcBef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تابع ارزیابی: یک تابع خطی وزن‌دار</a:t>
                </a:r>
              </a:p>
              <a:p>
                <a:pPr algn="justLow" rtl="1">
                  <a:spcBef>
                    <a:spcPct val="50000"/>
                  </a:spcBef>
                </a:pPr>
                <a:endParaRPr lang="en-US" sz="2400" dirty="0"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209927" name="Text 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66556" y="2208097"/>
                <a:ext cx="7537450" cy="5262979"/>
              </a:xfrm>
              <a:prstGeom prst="rect">
                <a:avLst/>
              </a:prstGeom>
              <a:blipFill>
                <a:blip r:embed="rId2"/>
                <a:stretch>
                  <a:fillRect l="-2183" t="-926" r="-129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152400" y="1691880"/>
                <a:ext cx="3352800" cy="1754326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marL="342900" indent="-342900" algn="just" rtl="1">
                  <a:spcBef>
                    <a:spcPct val="50000"/>
                  </a:spcBef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itchFamily="2" charset="-78"/>
                      </a:rPr>
                      <m:t>𝑓</m:t>
                    </m:r>
                  </m:oMath>
                </a14:m>
                <a:r>
                  <a:rPr lang="fa-IR" sz="2400" dirty="0">
                    <a:cs typeface="B Nazanin" pitchFamily="2" charset="-78"/>
                  </a:rPr>
                  <a:t>ها پارامترهاي مهم تاثير گذار در ارزيابي يک حالت</a:t>
                </a:r>
              </a:p>
              <a:p>
                <a:pPr marL="342900" indent="-342900" algn="just" rtl="1">
                  <a:spcBef>
                    <a:spcPct val="50000"/>
                  </a:spcBef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itchFamily="2" charset="-78"/>
                      </a:rPr>
                      <m:t>𝑤</m:t>
                    </m:r>
                  </m:oMath>
                </a14:m>
                <a:r>
                  <a:rPr lang="fa-IR" sz="2400" dirty="0">
                    <a:cs typeface="B Nazanin" pitchFamily="2" charset="-78"/>
                  </a:rPr>
                  <a:t>ها ميزان اهميت هر پارامتر (وزن) در اين ارزيابي</a:t>
                </a:r>
                <a:endParaRPr lang="en-US" sz="2400" dirty="0">
                  <a:cs typeface="B Nazanin" pitchFamily="2" charset="-78"/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1691880"/>
                <a:ext cx="3352800" cy="1754326"/>
              </a:xfrm>
              <a:prstGeom prst="rect">
                <a:avLst/>
              </a:prstGeom>
              <a:blipFill>
                <a:blip r:embed="rId3"/>
                <a:stretch>
                  <a:fillRect l="-4693" t="-2749" r="-2166" b="-75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 Box 2">
            <a:extLst>
              <a:ext uri="{FF2B5EF4-FFF2-40B4-BE49-F238E27FC236}">
                <a16:creationId xmlns:a16="http://schemas.microsoft.com/office/drawing/2014/main" id="{D75DE5C2-29E3-4DF5-8C1C-9187211E05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10" name="Text Box 3">
            <a:extLst>
              <a:ext uri="{FF2B5EF4-FFF2-40B4-BE49-F238E27FC236}">
                <a16:creationId xmlns:a16="http://schemas.microsoft.com/office/drawing/2014/main" id="{A6019F10-65B0-40F6-AD8C-81F0ED6B5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" y="1669866"/>
            <a:ext cx="8137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400" b="1" dirty="0">
                <a:solidFill>
                  <a:schemeClr val="tx2"/>
                </a:solidFill>
                <a:cs typeface="B Nazanin" pitchFamily="2" charset="-78"/>
              </a:rPr>
              <a:t>تابع ارزيابي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A003FA1-DB6E-4BBD-AE29-8796A48DB8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237" y="5419434"/>
            <a:ext cx="6953821" cy="110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77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19086" y="2151196"/>
            <a:ext cx="850582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>
              <a:spcBef>
                <a:spcPct val="50000"/>
              </a:spcBef>
            </a:pPr>
            <a:r>
              <a:rPr lang="ar-SA" sz="2400" dirty="0">
                <a:cs typeface="B Nazanin" pitchFamily="2" charset="-78"/>
              </a:rPr>
              <a:t>تابع ارزيابي فرض م</a:t>
            </a:r>
            <a:r>
              <a:rPr lang="fa-IR" sz="2400" dirty="0">
                <a:cs typeface="B Nazanin" pitchFamily="2" charset="-78"/>
              </a:rPr>
              <a:t>ی‌کند</a:t>
            </a:r>
            <a:r>
              <a:rPr lang="ar-SA" sz="2400" dirty="0">
                <a:cs typeface="B Nazanin" pitchFamily="2" charset="-78"/>
              </a:rPr>
              <a:t> که </a:t>
            </a:r>
            <a:endParaRPr lang="fa-IR" sz="2400" dirty="0">
              <a:cs typeface="B Nazanin" pitchFamily="2" charset="-78"/>
            </a:endParaRPr>
          </a:p>
          <a:p>
            <a:pPr marL="628650" indent="-342900" algn="just" rtl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ar-SA" sz="2400" dirty="0">
                <a:cs typeface="B Nazanin" pitchFamily="2" charset="-78"/>
              </a:rPr>
              <a:t>مقدار </a:t>
            </a:r>
            <a:r>
              <a:rPr lang="fa-IR" sz="2400" dirty="0">
                <a:cs typeface="B Nazanin" pitchFamily="2" charset="-78"/>
              </a:rPr>
              <a:t>هر ویژگی مستقل از مقادیر سایر ویژگی‌هاست</a:t>
            </a:r>
          </a:p>
          <a:p>
            <a:pPr marL="1150938" indent="-342900" algn="just" rtl="1">
              <a:spcBef>
                <a:spcPct val="50000"/>
              </a:spcBef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itchFamily="2" charset="-78"/>
              </a:rPr>
              <a:t>به عنوان مثال، در بازی شطرنج، تاثیر </a:t>
            </a:r>
            <a:r>
              <a:rPr lang="ar-SA" sz="2400" dirty="0">
                <a:cs typeface="B Nazanin" pitchFamily="2" charset="-78"/>
              </a:rPr>
              <a:t>هر مهره مستقل از ديگر مهره‌ها روي صفحه </a:t>
            </a:r>
            <a:r>
              <a:rPr lang="fa-IR" sz="2400" dirty="0">
                <a:cs typeface="B Nazanin" pitchFamily="2" charset="-78"/>
              </a:rPr>
              <a:t>است</a:t>
            </a:r>
          </a:p>
          <a:p>
            <a:pPr marL="628650" indent="-342900" algn="just" rtl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انتساب مقدار 3 به فیل فراموش می‌کند که فیل‌ها در انتهای بازی قدرتمندتر هستند</a:t>
            </a:r>
          </a:p>
          <a:p>
            <a:pPr algn="just" rtl="1">
              <a:spcBef>
                <a:spcPct val="50000"/>
              </a:spcBef>
            </a:pPr>
            <a:r>
              <a:rPr lang="fa-IR" sz="2400" dirty="0">
                <a:cs typeface="B Nazanin" pitchFamily="2" charset="-78"/>
              </a:rPr>
              <a:t>استفاده از ترکیبات غیرخطی ویژگی‌ها در اغلب برنامه‌های شطرنج رایج</a:t>
            </a:r>
          </a:p>
        </p:txBody>
      </p:sp>
      <p:sp>
        <p:nvSpPr>
          <p:cNvPr id="5" name="Text Box 2">
            <a:extLst>
              <a:ext uri="{FF2B5EF4-FFF2-40B4-BE49-F238E27FC236}">
                <a16:creationId xmlns:a16="http://schemas.microsoft.com/office/drawing/2014/main" id="{844AA1C8-C369-4760-8F4A-8A984778D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42D2AF2B-0180-4AE0-B255-7F124052E4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" y="1669866"/>
            <a:ext cx="8137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400" b="1" dirty="0">
                <a:solidFill>
                  <a:schemeClr val="tx2"/>
                </a:solidFill>
                <a:cs typeface="B Nazanin" pitchFamily="2" charset="-78"/>
              </a:rPr>
              <a:t>تابع ارزيابي</a:t>
            </a:r>
          </a:p>
        </p:txBody>
      </p:sp>
    </p:spTree>
    <p:extLst>
      <p:ext uri="{BB962C8B-B14F-4D97-AF65-F5344CB8AC3E}">
        <p14:creationId xmlns:p14="http://schemas.microsoft.com/office/powerpoint/2010/main" val="4271259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19250" y="3357563"/>
            <a:ext cx="61928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4800" dirty="0">
              <a:solidFill>
                <a:schemeClr val="accent2"/>
              </a:solidFill>
              <a:latin typeface="Akram" pitchFamily="2" charset="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E98818-5DFC-480E-974B-2F03276153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7838"/>
            <a:ext cx="2751462" cy="2057400"/>
          </a:xfrm>
          <a:prstGeom prst="rect">
            <a:avLst/>
          </a:prstGeom>
        </p:spPr>
      </p:pic>
      <p:sp>
        <p:nvSpPr>
          <p:cNvPr id="9" name="Text Box 5">
            <a:extLst>
              <a:ext uri="{FF2B5EF4-FFF2-40B4-BE49-F238E27FC236}">
                <a16:creationId xmlns:a16="http://schemas.microsoft.com/office/drawing/2014/main" id="{13D96E07-E279-4797-BB8B-2B1AD1C1FD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574" y="1664749"/>
            <a:ext cx="8610601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  <a:buClr>
                <a:srgbClr val="00D600"/>
              </a:buClr>
            </a:pPr>
            <a:r>
              <a:rPr lang="fa-IR" sz="2400" b="1" dirty="0">
                <a:solidFill>
                  <a:schemeClr val="tx2"/>
                </a:solidFill>
                <a:cs typeface="B Nazanin" pitchFamily="2" charset="-78"/>
              </a:rPr>
              <a:t>بازی‌ها چيستند و چرا مطالعه مي‌شوند؟</a:t>
            </a:r>
            <a:endParaRPr lang="en-US" sz="2400" b="1" dirty="0">
              <a:solidFill>
                <a:schemeClr val="tx2"/>
              </a:solidFill>
              <a:cs typeface="B Nazanin" pitchFamily="2" charset="-78"/>
            </a:endParaRPr>
          </a:p>
          <a:p>
            <a:pPr marL="342900" indent="-342900" algn="r" rtl="1">
              <a:spcBef>
                <a:spcPct val="50000"/>
              </a:spcBef>
              <a:buClr>
                <a:srgbClr val="00D600"/>
              </a:buClr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بازي‌ها حالتی از محيط‌های چند عاملي هستند</a:t>
            </a:r>
          </a:p>
          <a:p>
            <a:pPr marL="1257300" lvl="2" indent="-342900" algn="r" rtl="1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itchFamily="2" charset="-78"/>
              </a:rPr>
              <a:t>هر عامل نياز به در نظر گرفتن اعمال ساير عامل‌ها و چگونگی تأثير آنها دارد</a:t>
            </a:r>
          </a:p>
          <a:p>
            <a:pPr marL="1257300" lvl="2" indent="-342900" algn="r" rtl="1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itchFamily="2" charset="-78"/>
              </a:rPr>
              <a:t>تمايز بين محيط‌های چند عامل رقابتي و همکار</a:t>
            </a:r>
          </a:p>
          <a:p>
            <a:pPr marL="1257300" lvl="2" indent="-342900" algn="r" rtl="1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itchFamily="2" charset="-78"/>
              </a:rPr>
              <a:t>محيطهای رقابتی، که در آنها اهداف عاملها با يکديگر برخورد دارند، منجر به مسائل جستجوی خصمانه مي‌شود که به عنوان </a:t>
            </a:r>
            <a:r>
              <a:rPr lang="fa-IR" sz="2400" b="1" dirty="0">
                <a:cs typeface="B Nazanin" pitchFamily="2" charset="-78"/>
              </a:rPr>
              <a:t>بازی</a:t>
            </a:r>
            <a:r>
              <a:rPr lang="fa-IR" sz="2400" dirty="0">
                <a:cs typeface="B Nazanin" pitchFamily="2" charset="-78"/>
              </a:rPr>
              <a:t> شناخته مي‌شوند</a:t>
            </a:r>
          </a:p>
          <a:p>
            <a:pPr marL="342900" indent="-342900" algn="r" rtl="1">
              <a:spcBef>
                <a:spcPct val="50000"/>
              </a:spcBef>
              <a:buClr>
                <a:srgbClr val="00D600"/>
              </a:buClr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 نظریه بازی ریاضی شاخه‌ای از علم اقتصاد</a:t>
            </a:r>
          </a:p>
          <a:p>
            <a:pPr marL="1035050" indent="-342900" algn="r" rtl="1">
              <a:spcBef>
                <a:spcPct val="50000"/>
              </a:spcBef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itchFamily="2" charset="-78"/>
              </a:rPr>
              <a:t>تجسم هر محیط چندعامله به عنوان بازی</a:t>
            </a:r>
          </a:p>
          <a:p>
            <a:pPr marL="1035050" indent="-342900" algn="r" rtl="1">
              <a:spcBef>
                <a:spcPct val="50000"/>
              </a:spcBef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itchFamily="2" charset="-78"/>
              </a:rPr>
              <a:t>تاثیر هر عامل بر عامل‌های دیگر چه به صورت همیاری چه به صورت رقابتی</a:t>
            </a:r>
          </a:p>
        </p:txBody>
      </p:sp>
    </p:spTree>
    <p:extLst>
      <p:ext uri="{BB962C8B-B14F-4D97-AF65-F5344CB8AC3E}">
        <p14:creationId xmlns:p14="http://schemas.microsoft.com/office/powerpoint/2010/main" val="33910782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30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4AC95E-5EA8-4168-86CC-FDC1996871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547009"/>
            <a:ext cx="7366646" cy="508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3101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31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F29103-ED38-4D9D-9E37-354C16C08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769" y="1555346"/>
            <a:ext cx="7090462" cy="5099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431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32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BFF2C0-AC0A-46FD-90CB-DC6F7B6C9C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625663"/>
            <a:ext cx="7200528" cy="499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5117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33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7CCF23B-B756-4711-BD80-0D9D7117801C}"/>
              </a:ext>
            </a:extLst>
          </p:cNvPr>
          <p:cNvSpPr/>
          <p:nvPr/>
        </p:nvSpPr>
        <p:spPr>
          <a:xfrm>
            <a:off x="289560" y="1664749"/>
            <a:ext cx="85648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0070C1"/>
                </a:solidFill>
                <a:cs typeface="B Nazanin" panose="00000400000000000000" pitchFamily="2" charset="-78"/>
              </a:rPr>
              <a:t>اهمیت کیفیت تابع ارزیابی بر نتیجه‌ی بازی</a:t>
            </a:r>
          </a:p>
          <a:p>
            <a:pPr algn="r" rtl="1"/>
            <a:endParaRPr lang="fa-IR" sz="2400" dirty="0">
              <a:solidFill>
                <a:srgbClr val="0070C1"/>
              </a:solidFill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solidFill>
                <a:srgbClr val="0070C1"/>
              </a:solidFill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solidFill>
                <a:srgbClr val="0070C1"/>
              </a:solidFill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solidFill>
                <a:srgbClr val="0070C1"/>
              </a:solidFill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solidFill>
                <a:srgbClr val="0070C1"/>
              </a:solidFill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solidFill>
                <a:srgbClr val="0070C1"/>
              </a:solidFill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solidFill>
                <a:srgbClr val="0070C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000000"/>
                </a:solidFill>
                <a:cs typeface="B Nazanin" panose="00000400000000000000" pitchFamily="2" charset="-78"/>
              </a:rPr>
              <a:t>عامل می‌داند اگر اکنون غذا بخورد امتیازش افزایش می‌یابد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000000"/>
                </a:solidFill>
                <a:cs typeface="B Nazanin" panose="00000400000000000000" pitchFamily="2" charset="-78"/>
              </a:rPr>
              <a:t>همچنین می‌داند که اگر غذا را بعداً بخورد، به همان اندازه امتیازش افزایش می‌یابد.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000000"/>
                </a:solidFill>
                <a:cs typeface="B Nazanin" panose="00000400000000000000" pitchFamily="2" charset="-78"/>
              </a:rPr>
              <a:t>بنابراین منتظر ماندن و خوردن غذا به یک اندازه امتیاز دارند: بنابراین ممکن است عامل به راست برود و سپس در دور بعدی برنامه ریزی به چپ برود</a:t>
            </a:r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6737D9-819D-4986-94DC-AAC4ABE151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955" y="2209800"/>
            <a:ext cx="7018090" cy="2263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2034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34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47CCF23B-B756-4711-BD80-0D9D7117801C}"/>
                  </a:ext>
                </a:extLst>
              </p:cNvPr>
              <p:cNvSpPr/>
              <p:nvPr/>
            </p:nvSpPr>
            <p:spPr>
              <a:xfrm>
                <a:off x="0" y="1664749"/>
                <a:ext cx="8854440" cy="48936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fa-IR" sz="2400" dirty="0">
                    <a:solidFill>
                      <a:srgbClr val="0070C1"/>
                    </a:solidFill>
                    <a:cs typeface="B Nazanin" panose="00000400000000000000" pitchFamily="2" charset="-78"/>
                  </a:rPr>
                  <a:t>اهمیت کیفیت تابع ارزیابی بر نتیجه‌ی بازی</a:t>
                </a:r>
              </a:p>
              <a:p>
                <a:pPr algn="r" rtl="1"/>
                <a:endParaRPr lang="fa-IR" sz="2400" dirty="0">
                  <a:solidFill>
                    <a:srgbClr val="0070C1"/>
                  </a:solidFill>
                  <a:cs typeface="B Nazanin" panose="00000400000000000000" pitchFamily="2" charset="-78"/>
                </a:endParaRPr>
              </a:p>
              <a:p>
                <a:pPr algn="r" rtl="1"/>
                <a:endParaRPr lang="fa-IR" sz="2400" dirty="0">
                  <a:solidFill>
                    <a:srgbClr val="0070C1"/>
                  </a:solidFill>
                  <a:cs typeface="B Nazanin" panose="00000400000000000000" pitchFamily="2" charset="-78"/>
                </a:endParaRPr>
              </a:p>
              <a:p>
                <a:pPr algn="r" rtl="1"/>
                <a:endParaRPr lang="fa-IR" sz="2400" dirty="0">
                  <a:solidFill>
                    <a:srgbClr val="0070C1"/>
                  </a:solidFill>
                  <a:cs typeface="B Nazanin" panose="00000400000000000000" pitchFamily="2" charset="-78"/>
                </a:endParaRPr>
              </a:p>
              <a:p>
                <a:pPr algn="r" rtl="1"/>
                <a:endParaRPr lang="fa-IR" sz="2400" dirty="0">
                  <a:solidFill>
                    <a:srgbClr val="0070C1"/>
                  </a:solidFill>
                  <a:cs typeface="B Nazanin" panose="00000400000000000000" pitchFamily="2" charset="-78"/>
                </a:endParaRPr>
              </a:p>
              <a:p>
                <a:pPr algn="r" rtl="1"/>
                <a:endParaRPr lang="fa-IR" sz="2400" dirty="0">
                  <a:solidFill>
                    <a:srgbClr val="0070C1"/>
                  </a:solidFill>
                  <a:cs typeface="B Nazanin" panose="00000400000000000000" pitchFamily="2" charset="-78"/>
                </a:endParaRPr>
              </a:p>
              <a:p>
                <a:pPr algn="r" rtl="1"/>
                <a:endParaRPr lang="fa-IR" sz="2400" dirty="0">
                  <a:solidFill>
                    <a:srgbClr val="0070C1"/>
                  </a:solidFill>
                  <a:cs typeface="B Nazanin" panose="00000400000000000000" pitchFamily="2" charset="-78"/>
                </a:endParaRPr>
              </a:p>
              <a:p>
                <a:pPr algn="r" rtl="1"/>
                <a:endParaRPr lang="fa-IR" sz="2400" dirty="0">
                  <a:solidFill>
                    <a:srgbClr val="0070C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از نظر تابع ارزیابی قبلی، حالت های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𝐴</m:t>
                    </m:r>
                  </m:oMath>
                </a14:m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 و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𝐵</m:t>
                    </m:r>
                  </m:oMath>
                </a14:m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 به یک اندازه خوب بودند.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اما حالت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𝐴</m:t>
                    </m:r>
                  </m:oMath>
                </a14:m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 کمی بهتر از حالت </a:t>
                </a:r>
                <a:r>
                  <a:rPr lang="en-US" sz="2400" dirty="0">
                    <a:cs typeface="B Nazanin" panose="00000400000000000000" pitchFamily="2" charset="-78"/>
                  </a:rPr>
                  <a:t>B </a:t>
                </a:r>
                <a:r>
                  <a:rPr lang="fa-IR" sz="2400" dirty="0">
                    <a:cs typeface="B Nazanin" panose="00000400000000000000" pitchFamily="2" charset="-78"/>
                  </a:rPr>
                  <a:t> است. (زیرا در این حالت عامل به غذا نزدیک‌تر است)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اگر تابع ارزیابی به‌گونه‌ای اصلاح شود که برای حالت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𝐴</m:t>
                    </m:r>
                  </m:oMath>
                </a14:m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 امتیاز بیشتری نسبت به حالت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𝐵</m:t>
                    </m:r>
                  </m:oMath>
                </a14:m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 در نظر بگیرد، عامل به سمت چپ می‌رود و به این ترتیب مشکل گرسنه ماندن عامل حل می‌شود.</a:t>
                </a:r>
                <a:endParaRPr lang="en-US" sz="2400" dirty="0"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47CCF23B-B756-4711-BD80-0D9D7117801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664749"/>
                <a:ext cx="8854440" cy="4893647"/>
              </a:xfrm>
              <a:prstGeom prst="rect">
                <a:avLst/>
              </a:prstGeom>
              <a:blipFill>
                <a:blip r:embed="rId2"/>
                <a:stretch>
                  <a:fillRect t="-996" r="-964" b="-2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49BFCBB3-5048-4641-8943-894FFB1587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411" y="2133600"/>
            <a:ext cx="7461177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9278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Box 2"/>
              <p:cNvSpPr txBox="1">
                <a:spLocks noChangeArrowheads="1"/>
              </p:cNvSpPr>
              <p:nvPr/>
            </p:nvSpPr>
            <p:spPr bwMode="auto">
              <a:xfrm>
                <a:off x="132782" y="2209800"/>
                <a:ext cx="8782618" cy="4339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342900" indent="-342900" algn="just" rtl="1">
                  <a:spcBef>
                    <a:spcPct val="50000"/>
                  </a:spcBef>
                  <a:buFont typeface="Arial" panose="020B0604020202020204" pitchFamily="34" charset="0"/>
                  <a:buChar char="•"/>
                </a:pPr>
                <a:r>
                  <a:rPr lang="ar-SA" sz="2400" dirty="0">
                    <a:latin typeface="ZapfEllipt BT" pitchFamily="18" charset="0"/>
                    <a:cs typeface="B Nazanin" pitchFamily="2" charset="-78"/>
                  </a:rPr>
                  <a:t>صريح‌ترين رهيافت براي کنترل ميزان جستجو قراردادن محدوديتي براي داشتن يک عمق ثابت است</a:t>
                </a:r>
                <a:endParaRPr lang="fa-IR" sz="2400" dirty="0">
                  <a:latin typeface="ZapfEllipt BT" pitchFamily="18" charset="0"/>
                  <a:cs typeface="B Nazanin" pitchFamily="2" charset="-78"/>
                </a:endParaRPr>
              </a:p>
              <a:p>
                <a:pPr marL="342900" indent="-342900" algn="just" rtl="1">
                  <a:spcBef>
                    <a:spcPct val="50000"/>
                  </a:spcBef>
                  <a:buFont typeface="Arial" panose="020B0604020202020204" pitchFamily="34" charset="0"/>
                  <a:buChar char="•"/>
                </a:pPr>
                <a:r>
                  <a:rPr lang="ar-SA" sz="2400" dirty="0">
                    <a:latin typeface="ZapfEllipt BT" pitchFamily="18" charset="0"/>
                    <a:cs typeface="B Nazanin" pitchFamily="2" charset="-78"/>
                  </a:rPr>
                  <a:t>گره‌ها</a:t>
                </a:r>
                <a:r>
                  <a:rPr lang="fa-IR" sz="2400" dirty="0">
                    <a:latin typeface="ZapfEllipt BT" pitchFamily="18" charset="0"/>
                    <a:cs typeface="B Nazanin" pitchFamily="2" charset="-78"/>
                  </a:rPr>
                  <a:t>یی در عمق بیشتر از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itchFamily="2" charset="-78"/>
                      </a:rPr>
                      <m:t>𝑑</m:t>
                    </m:r>
                  </m:oMath>
                </a14:m>
                <a:r>
                  <a:rPr lang="ar-SA" sz="2400" dirty="0">
                    <a:latin typeface="ZapfEllipt BT" pitchFamily="18" charset="0"/>
                    <a:cs typeface="B Nazanin" pitchFamily="2" charset="-78"/>
                  </a:rPr>
                  <a:t> </a:t>
                </a:r>
                <a:r>
                  <a:rPr lang="fa-IR" sz="2400" dirty="0">
                    <a:latin typeface="ZapfEllipt BT" pitchFamily="18" charset="0"/>
                    <a:cs typeface="B Nazanin" pitchFamily="2" charset="-78"/>
                  </a:rPr>
                  <a:t>بررسی نمی‌شوند</a:t>
                </a:r>
              </a:p>
              <a:p>
                <a:pPr marL="342900" indent="-342900" algn="just" rtl="1">
                  <a:spcBef>
                    <a:spcPct val="50000"/>
                  </a:spcBef>
                  <a:buFont typeface="Arial" panose="020B0604020202020204" pitchFamily="34" charset="0"/>
                  <a:buChar char="•"/>
                </a:pPr>
                <a:r>
                  <a:rPr lang="ar-SA" sz="2400" dirty="0">
                    <a:latin typeface="ZapfEllipt BT" pitchFamily="18" charset="0"/>
                    <a:cs typeface="B Nazanin" pitchFamily="2" charset="-78"/>
                  </a:rPr>
                  <a:t>عمق طوري انتخاب مي‌شود که ميزان زمان استفاده شده از آنچه که قوانين بازي اجازه مي‌دهد تجاوز نکند</a:t>
                </a:r>
                <a:endParaRPr lang="fa-IR" sz="2400" dirty="0">
                  <a:latin typeface="ZapfEllipt BT" pitchFamily="18" charset="0"/>
                  <a:cs typeface="B Nazanin" pitchFamily="2" charset="-78"/>
                </a:endParaRPr>
              </a:p>
              <a:p>
                <a:pPr marL="342900" indent="-342900" algn="just" rtl="1">
                  <a:spcBef>
                    <a:spcPct val="50000"/>
                  </a:spcBef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itchFamily="2" charset="-78"/>
                  </a:rPr>
                  <a:t>يک رهيافت قوي براي تعيين عمق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itchFamily="2" charset="-78"/>
                      </a:rPr>
                      <m:t>𝑑</m:t>
                    </m:r>
                  </m:oMath>
                </a14:m>
                <a:r>
                  <a:rPr lang="fa-IR" sz="2400" dirty="0">
                    <a:cs typeface="B Nazanin" pitchFamily="2" charset="-78"/>
                  </a:rPr>
                  <a:t>: استفاده از جستجوي عمقي تکرار شونده است</a:t>
                </a:r>
                <a:endParaRPr lang="en-US" sz="2400" dirty="0">
                  <a:cs typeface="B Nazanin" pitchFamily="2" charset="-78"/>
                </a:endParaRPr>
              </a:p>
              <a:p>
                <a:pPr marL="342900" indent="-342900" algn="just" rtl="1">
                  <a:spcBef>
                    <a:spcPct val="50000"/>
                  </a:spcBef>
                  <a:buFont typeface="Arial" panose="020B0604020202020204" pitchFamily="34" charset="0"/>
                  <a:buChar char="•"/>
                </a:pPr>
                <a:r>
                  <a:rPr lang="ar-SA" sz="2400" dirty="0">
                    <a:cs typeface="B Nazanin" pitchFamily="2" charset="-78"/>
                  </a:rPr>
                  <a:t>زماني که، وقت تمام مي‌شود، برنامه حرکت انتخابي توسط عميق‌ترين جستجوي کامل شده را برمي‌گرداند.</a:t>
                </a:r>
              </a:p>
              <a:p>
                <a:pPr marL="342900" indent="-342900" algn="just" rtl="1">
                  <a:spcBef>
                    <a:spcPct val="50000"/>
                  </a:spcBef>
                  <a:buFont typeface="Arial" panose="020B0604020202020204" pitchFamily="34" charset="0"/>
                  <a:buChar char="•"/>
                </a:pPr>
                <a:endParaRPr lang="en-US" sz="2400" dirty="0">
                  <a:latin typeface="ZapfEllipt BT" pitchFamily="18" charset="0"/>
                  <a:cs typeface="B Nazanin" pitchFamily="2" charset="-78"/>
                </a:endParaRPr>
              </a:p>
            </p:txBody>
          </p:sp>
        </mc:Choice>
        <mc:Fallback xmlns="">
          <p:sp>
            <p:nvSpPr>
              <p:cNvPr id="4" name="Text 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2782" y="2209800"/>
                <a:ext cx="8782618" cy="4339650"/>
              </a:xfrm>
              <a:prstGeom prst="rect">
                <a:avLst/>
              </a:prstGeom>
              <a:blipFill>
                <a:blip r:embed="rId3"/>
                <a:stretch>
                  <a:fillRect l="-2012" t="-1828" r="-972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7038510" y="1557417"/>
            <a:ext cx="1518364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135000"/>
              </a:lnSpc>
              <a:spcBef>
                <a:spcPct val="50000"/>
              </a:spcBef>
            </a:pPr>
            <a:r>
              <a:rPr lang="fa-IR" sz="2400" b="1" dirty="0">
                <a:solidFill>
                  <a:schemeClr val="accent1"/>
                </a:solidFill>
                <a:latin typeface="ZapfEllipt BT" pitchFamily="18" charset="0"/>
                <a:cs typeface="B Nazanin" pitchFamily="2" charset="-78"/>
              </a:rPr>
              <a:t>قطع جستجو</a:t>
            </a:r>
          </a:p>
        </p:txBody>
      </p:sp>
      <p:sp>
        <p:nvSpPr>
          <p:cNvPr id="5" name="Text Box 2">
            <a:extLst>
              <a:ext uri="{FF2B5EF4-FFF2-40B4-BE49-F238E27FC236}">
                <a16:creationId xmlns:a16="http://schemas.microsoft.com/office/drawing/2014/main" id="{A20906F4-1A13-42C7-95CB-5549F9421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4604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0B1A5B-E523-4423-B661-BF8DD46E6CC7}" type="slidenum">
              <a:rPr lang="fa-IR"/>
              <a:pPr>
                <a:defRPr/>
              </a:pPr>
              <a:t>36</a:t>
            </a:fld>
            <a:endParaRPr lang="en-US"/>
          </a:p>
        </p:txBody>
      </p:sp>
      <p:sp>
        <p:nvSpPr>
          <p:cNvPr id="195588" name="Text Box 3"/>
          <p:cNvSpPr txBox="1">
            <a:spLocks noChangeArrowheads="1"/>
          </p:cNvSpPr>
          <p:nvPr/>
        </p:nvSpPr>
        <p:spPr bwMode="auto">
          <a:xfrm>
            <a:off x="639558" y="1742825"/>
            <a:ext cx="8137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هرس آلفا-بتا</a:t>
            </a:r>
          </a:p>
        </p:txBody>
      </p:sp>
      <p:sp>
        <p:nvSpPr>
          <p:cNvPr id="195589" name="Text Box 4"/>
          <p:cNvSpPr txBox="1">
            <a:spLocks noChangeArrowheads="1"/>
          </p:cNvSpPr>
          <p:nvPr/>
        </p:nvSpPr>
        <p:spPr bwMode="auto">
          <a:xfrm>
            <a:off x="396081" y="2268291"/>
            <a:ext cx="8351838" cy="4413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1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dirty="0">
                <a:cs typeface="B Nazanin" pitchFamily="2" charset="-78"/>
              </a:rPr>
              <a:t> در الگوريتم </a:t>
            </a:r>
            <a:r>
              <a:rPr lang="en-US" sz="2400" dirty="0">
                <a:cs typeface="B Nazanin" pitchFamily="2" charset="-78"/>
              </a:rPr>
              <a:t>Minimax</a:t>
            </a:r>
            <a:r>
              <a:rPr lang="fa-IR" sz="2400" dirty="0">
                <a:cs typeface="B Nazanin" pitchFamily="2" charset="-78"/>
              </a:rPr>
              <a:t> تعداد حالت‌های بازی که بايد بررسی شوند، بر حسب تعداد حرکتها یا عمق درخت بازی، نمایی است</a:t>
            </a:r>
          </a:p>
          <a:p>
            <a:pPr algn="r" rtl="1">
              <a:spcBef>
                <a:spcPct val="1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dirty="0">
                <a:cs typeface="B Nazanin" pitchFamily="2" charset="-78"/>
              </a:rPr>
              <a:t> عدم امکان حذف نمایی بودن</a:t>
            </a:r>
          </a:p>
          <a:p>
            <a:pPr algn="r" rtl="1">
              <a:spcBef>
                <a:spcPct val="1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dirty="0">
                <a:cs typeface="B Nazanin" pitchFamily="2" charset="-78"/>
              </a:rPr>
              <a:t>ولی می‌توان بخشی از درخت بازی را حذف کرد</a:t>
            </a:r>
          </a:p>
          <a:p>
            <a:pPr lvl="2" algn="r" rtl="1">
              <a:buClr>
                <a:srgbClr val="00D600"/>
              </a:buClr>
              <a:buFont typeface="Wingdings" pitchFamily="2" charset="2"/>
              <a:buChar char="×"/>
            </a:pPr>
            <a:r>
              <a:rPr lang="fa-IR" sz="2400" dirty="0">
                <a:cs typeface="B Nazanin" pitchFamily="2" charset="-78"/>
              </a:rPr>
              <a:t>راه حل: محاسبه تصميم الگوريتم، بدون ديدن همه گره‌های درخت جستجو امکانپذير است</a:t>
            </a:r>
          </a:p>
          <a:p>
            <a:pPr lvl="2" algn="r" rtl="1">
              <a:buClr>
                <a:srgbClr val="00D600"/>
              </a:buClr>
              <a:buFont typeface="Wingdings" pitchFamily="2" charset="2"/>
              <a:buChar char="×"/>
            </a:pPr>
            <a:r>
              <a:rPr lang="fa-IR" sz="2400" dirty="0">
                <a:cs typeface="B Nazanin" pitchFamily="2" charset="-78"/>
              </a:rPr>
              <a:t>ایده: هرس درخت بازی جهت حذف بخش‌های بزرگی از درخت</a:t>
            </a:r>
          </a:p>
          <a:p>
            <a:pPr lvl="2" algn="r" rtl="1">
              <a:buClr>
                <a:srgbClr val="00D600"/>
              </a:buClr>
              <a:buFont typeface="Wingdings" pitchFamily="2" charset="2"/>
              <a:buChar char="×"/>
            </a:pPr>
            <a:r>
              <a:rPr lang="fa-IR" sz="2400" dirty="0">
                <a:cs typeface="B Nazanin" pitchFamily="2" charset="-78"/>
              </a:rPr>
              <a:t>تکنیک: </a:t>
            </a:r>
            <a:r>
              <a:rPr lang="fa-IR" sz="2400" b="1" dirty="0">
                <a:cs typeface="B Nazanin" pitchFamily="2" charset="-78"/>
              </a:rPr>
              <a:t>هرس آلفا-بتا</a:t>
            </a:r>
          </a:p>
          <a:p>
            <a:pPr lvl="2" algn="r" rtl="1">
              <a:buClr>
                <a:srgbClr val="00D600"/>
              </a:buClr>
              <a:buFont typeface="Wingdings" pitchFamily="2" charset="2"/>
              <a:buChar char="×"/>
            </a:pPr>
            <a:r>
              <a:rPr lang="fa-IR" sz="2400" dirty="0">
                <a:cs typeface="B Nazanin" pitchFamily="2" charset="-78"/>
              </a:rPr>
              <a:t>درخت به گونه‌ای هرس می‌شود که تصمیم (یعنی خروجی الگوریتم) </a:t>
            </a:r>
            <a:r>
              <a:rPr lang="en-US" sz="2400" dirty="0" err="1">
                <a:cs typeface="B Nazanin" pitchFamily="2" charset="-78"/>
              </a:rPr>
              <a:t>minmax</a:t>
            </a:r>
            <a:r>
              <a:rPr lang="fa-IR" sz="2400" dirty="0">
                <a:cs typeface="B Nazanin" pitchFamily="2" charset="-78"/>
              </a:rPr>
              <a:t> تغییر نکند</a:t>
            </a:r>
          </a:p>
          <a:p>
            <a:pPr algn="r" rtl="1">
              <a:spcBef>
                <a:spcPct val="50000"/>
              </a:spcBef>
            </a:pPr>
            <a:endParaRPr lang="en-US" sz="2400" dirty="0">
              <a:cs typeface="B Nazanin" pitchFamily="2" charset="-78"/>
            </a:endParaRPr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8F894954-D904-4DA7-BB2E-70FA1CB23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7968EA-CAE1-442A-8682-39E351B75F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69"/>
            <a:ext cx="3425980" cy="2348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5503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5867400" y="5992619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  <p:grpSp>
        <p:nvGrpSpPr>
          <p:cNvPr id="197635" name="Group 2"/>
          <p:cNvGrpSpPr>
            <a:grpSpLocks/>
          </p:cNvGrpSpPr>
          <p:nvPr/>
        </p:nvGrpSpPr>
        <p:grpSpPr bwMode="auto">
          <a:xfrm>
            <a:off x="1066800" y="2298507"/>
            <a:ext cx="7010400" cy="4259262"/>
            <a:chOff x="1104" y="1609"/>
            <a:chExt cx="4416" cy="2683"/>
          </a:xfrm>
        </p:grpSpPr>
        <p:pic>
          <p:nvPicPr>
            <p:cNvPr id="197643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4" y="1609"/>
              <a:ext cx="4416" cy="26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7644" name="Rectangle 4"/>
            <p:cNvSpPr>
              <a:spLocks noChangeArrowheads="1"/>
            </p:cNvSpPr>
            <p:nvPr/>
          </p:nvSpPr>
          <p:spPr bwMode="auto">
            <a:xfrm>
              <a:off x="3137" y="2807"/>
              <a:ext cx="1488" cy="2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7645" name="Rectangle 5"/>
            <p:cNvSpPr>
              <a:spLocks noChangeArrowheads="1"/>
            </p:cNvSpPr>
            <p:nvPr/>
          </p:nvSpPr>
          <p:spPr bwMode="auto">
            <a:xfrm>
              <a:off x="4608" y="1945"/>
              <a:ext cx="336" cy="2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7646" name="Rectangle 6"/>
            <p:cNvSpPr>
              <a:spLocks noChangeArrowheads="1"/>
            </p:cNvSpPr>
            <p:nvPr/>
          </p:nvSpPr>
          <p:spPr bwMode="auto">
            <a:xfrm>
              <a:off x="1927" y="3941"/>
              <a:ext cx="2087" cy="2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97647" name="Oval 7"/>
            <p:cNvSpPr>
              <a:spLocks noChangeArrowheads="1"/>
            </p:cNvSpPr>
            <p:nvPr/>
          </p:nvSpPr>
          <p:spPr bwMode="auto">
            <a:xfrm>
              <a:off x="4619" y="2115"/>
              <a:ext cx="136" cy="1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97637" name="Text Box 9"/>
          <p:cNvSpPr txBox="1">
            <a:spLocks noChangeArrowheads="1"/>
          </p:cNvSpPr>
          <p:nvPr/>
        </p:nvSpPr>
        <p:spPr bwMode="auto">
          <a:xfrm>
            <a:off x="646906" y="1639704"/>
            <a:ext cx="8137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مثال: هرس آلفا-بتا</a:t>
            </a:r>
          </a:p>
        </p:txBody>
      </p:sp>
      <p:sp>
        <p:nvSpPr>
          <p:cNvPr id="197638" name="Rectangle 10"/>
          <p:cNvSpPr>
            <a:spLocks noChangeArrowheads="1"/>
          </p:cNvSpPr>
          <p:nvPr/>
        </p:nvSpPr>
        <p:spPr bwMode="auto">
          <a:xfrm>
            <a:off x="2743200" y="6032307"/>
            <a:ext cx="2362200" cy="381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7639" name="Text Box 11"/>
          <p:cNvSpPr txBox="1">
            <a:spLocks noChangeArrowheads="1"/>
          </p:cNvSpPr>
          <p:nvPr/>
        </p:nvSpPr>
        <p:spPr bwMode="auto">
          <a:xfrm>
            <a:off x="2819400" y="4187632"/>
            <a:ext cx="10683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latin typeface="Times New Roman" pitchFamily="18" charset="0"/>
              </a:rPr>
              <a:t>[-∞, +∞]</a:t>
            </a:r>
          </a:p>
        </p:txBody>
      </p:sp>
      <p:sp>
        <p:nvSpPr>
          <p:cNvPr id="197640" name="Text Box 12"/>
          <p:cNvSpPr txBox="1">
            <a:spLocks noChangeArrowheads="1"/>
          </p:cNvSpPr>
          <p:nvPr/>
        </p:nvSpPr>
        <p:spPr bwMode="auto">
          <a:xfrm>
            <a:off x="5181600" y="2908107"/>
            <a:ext cx="10048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latin typeface="Times New Roman" pitchFamily="18" charset="0"/>
              </a:rPr>
              <a:t>[-∞,+∞]</a:t>
            </a:r>
          </a:p>
        </p:txBody>
      </p:sp>
      <p:sp>
        <p:nvSpPr>
          <p:cNvPr id="197641" name="Oval 13"/>
          <p:cNvSpPr>
            <a:spLocks noChangeArrowheads="1"/>
          </p:cNvSpPr>
          <p:nvPr/>
        </p:nvSpPr>
        <p:spPr bwMode="auto">
          <a:xfrm>
            <a:off x="4953000" y="2831907"/>
            <a:ext cx="1447800" cy="685800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7642" name="Text Box 14"/>
          <p:cNvSpPr txBox="1">
            <a:spLocks noChangeArrowheads="1"/>
          </p:cNvSpPr>
          <p:nvPr/>
        </p:nvSpPr>
        <p:spPr bwMode="auto">
          <a:xfrm>
            <a:off x="3865563" y="2620769"/>
            <a:ext cx="1533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fa-IR" sz="1600" i="1">
                <a:solidFill>
                  <a:srgbClr val="FF0000"/>
                </a:solidFill>
                <a:latin typeface="Courier" charset="0"/>
                <a:cs typeface="Arial" pitchFamily="34" charset="0"/>
              </a:rPr>
              <a:t>محدوده مقادير ممکن</a:t>
            </a:r>
            <a:endParaRPr lang="en-US" sz="1600" i="1">
              <a:solidFill>
                <a:srgbClr val="FF0000"/>
              </a:solidFill>
              <a:latin typeface="Courier" charset="0"/>
              <a:cs typeface="Arial" pitchFamily="34" charset="0"/>
            </a:endParaRPr>
          </a:p>
        </p:txBody>
      </p:sp>
      <p:sp>
        <p:nvSpPr>
          <p:cNvPr id="16" name="Text Box 2">
            <a:extLst>
              <a:ext uri="{FF2B5EF4-FFF2-40B4-BE49-F238E27FC236}">
                <a16:creationId xmlns:a16="http://schemas.microsoft.com/office/drawing/2014/main" id="{8CA2F263-E4A2-417F-9E25-CEC5BF1CDD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71984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  <p:pic>
        <p:nvPicPr>
          <p:cNvPr id="19866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482850"/>
            <a:ext cx="7010400" cy="425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8662" name="Rectangle 5"/>
          <p:cNvSpPr>
            <a:spLocks noChangeArrowheads="1"/>
          </p:cNvSpPr>
          <p:nvPr/>
        </p:nvSpPr>
        <p:spPr bwMode="auto">
          <a:xfrm>
            <a:off x="4495800" y="6216650"/>
            <a:ext cx="1295400" cy="381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8663" name="Text Box 6"/>
          <p:cNvSpPr txBox="1">
            <a:spLocks noChangeArrowheads="1"/>
          </p:cNvSpPr>
          <p:nvPr/>
        </p:nvSpPr>
        <p:spPr bwMode="auto">
          <a:xfrm>
            <a:off x="3552825" y="4371975"/>
            <a:ext cx="8096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FF0000"/>
                </a:solidFill>
                <a:latin typeface="Times New Roman" pitchFamily="18" charset="0"/>
              </a:rPr>
              <a:t>[-∞,3]</a:t>
            </a:r>
            <a:endParaRPr lang="en-US" sz="2400" b="1">
              <a:latin typeface="Times New Roman" pitchFamily="18" charset="0"/>
            </a:endParaRPr>
          </a:p>
        </p:txBody>
      </p:sp>
      <p:sp>
        <p:nvSpPr>
          <p:cNvPr id="198664" name="Text Box 7"/>
          <p:cNvSpPr txBox="1">
            <a:spLocks noChangeArrowheads="1"/>
          </p:cNvSpPr>
          <p:nvPr/>
        </p:nvSpPr>
        <p:spPr bwMode="auto">
          <a:xfrm>
            <a:off x="5867400" y="3092450"/>
            <a:ext cx="10064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latin typeface="Times New Roman" pitchFamily="18" charset="0"/>
              </a:rPr>
              <a:t>[-∞,+∞]</a:t>
            </a:r>
          </a:p>
        </p:txBody>
      </p:sp>
      <p:grpSp>
        <p:nvGrpSpPr>
          <p:cNvPr id="198665" name="Group 8"/>
          <p:cNvGrpSpPr>
            <a:grpSpLocks/>
          </p:cNvGrpSpPr>
          <p:nvPr/>
        </p:nvGrpSpPr>
        <p:grpSpPr bwMode="auto">
          <a:xfrm>
            <a:off x="4965700" y="4373563"/>
            <a:ext cx="444500" cy="319087"/>
            <a:chOff x="3128" y="2583"/>
            <a:chExt cx="280" cy="201"/>
          </a:xfrm>
        </p:grpSpPr>
        <p:pic>
          <p:nvPicPr>
            <p:cNvPr id="198667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8" y="2592"/>
              <a:ext cx="16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8668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0" y="2583"/>
              <a:ext cx="148" cy="2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98666" name="Rectangle 11"/>
          <p:cNvSpPr>
            <a:spLocks noChangeArrowheads="1"/>
          </p:cNvSpPr>
          <p:nvPr/>
        </p:nvSpPr>
        <p:spPr bwMode="auto">
          <a:xfrm>
            <a:off x="4427538" y="6191250"/>
            <a:ext cx="1512887" cy="142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B7F9EF9F-7DA2-47FB-B48B-F272E5F7CB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15" name="Text Box 9">
            <a:extLst>
              <a:ext uri="{FF2B5EF4-FFF2-40B4-BE49-F238E27FC236}">
                <a16:creationId xmlns:a16="http://schemas.microsoft.com/office/drawing/2014/main" id="{8DDD1034-8169-4D75-9C99-48A66E2A4A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906" y="1639704"/>
            <a:ext cx="8137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مثال: هرس آلفا-بتا</a:t>
            </a:r>
          </a:p>
        </p:txBody>
      </p:sp>
    </p:spTree>
    <p:extLst>
      <p:ext uri="{BB962C8B-B14F-4D97-AF65-F5344CB8AC3E}">
        <p14:creationId xmlns:p14="http://schemas.microsoft.com/office/powerpoint/2010/main" val="40012722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  <p:pic>
        <p:nvPicPr>
          <p:cNvPr id="19968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492375"/>
            <a:ext cx="7010400" cy="425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9686" name="Text Box 5"/>
          <p:cNvSpPr txBox="1">
            <a:spLocks noChangeArrowheads="1"/>
          </p:cNvSpPr>
          <p:nvPr/>
        </p:nvSpPr>
        <p:spPr bwMode="auto">
          <a:xfrm>
            <a:off x="3552825" y="4381500"/>
            <a:ext cx="8096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latin typeface="Times New Roman" pitchFamily="18" charset="0"/>
              </a:rPr>
              <a:t>[-∞,3]</a:t>
            </a:r>
            <a:endParaRPr lang="en-US" sz="2400" b="1">
              <a:latin typeface="Times New Roman" pitchFamily="18" charset="0"/>
            </a:endParaRPr>
          </a:p>
        </p:txBody>
      </p:sp>
      <p:sp>
        <p:nvSpPr>
          <p:cNvPr id="199687" name="Text Box 6"/>
          <p:cNvSpPr txBox="1">
            <a:spLocks noChangeArrowheads="1"/>
          </p:cNvSpPr>
          <p:nvPr/>
        </p:nvSpPr>
        <p:spPr bwMode="auto">
          <a:xfrm>
            <a:off x="5867400" y="3101975"/>
            <a:ext cx="10064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latin typeface="Times New Roman" pitchFamily="18" charset="0"/>
              </a:rPr>
              <a:t>[-∞,+∞]</a:t>
            </a:r>
          </a:p>
        </p:txBody>
      </p:sp>
      <p:sp>
        <p:nvSpPr>
          <p:cNvPr id="199688" name="Rectangle 7"/>
          <p:cNvSpPr>
            <a:spLocks noChangeArrowheads="1"/>
          </p:cNvSpPr>
          <p:nvPr/>
        </p:nvSpPr>
        <p:spPr bwMode="auto">
          <a:xfrm>
            <a:off x="5410200" y="6200775"/>
            <a:ext cx="457200" cy="381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99689" name="Group 8"/>
          <p:cNvGrpSpPr>
            <a:grpSpLocks/>
          </p:cNvGrpSpPr>
          <p:nvPr/>
        </p:nvGrpSpPr>
        <p:grpSpPr bwMode="auto">
          <a:xfrm>
            <a:off x="4965700" y="4383088"/>
            <a:ext cx="444500" cy="319087"/>
            <a:chOff x="3128" y="2583"/>
            <a:chExt cx="280" cy="201"/>
          </a:xfrm>
        </p:grpSpPr>
        <p:pic>
          <p:nvPicPr>
            <p:cNvPr id="199690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8" y="2592"/>
              <a:ext cx="16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9691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0" y="2583"/>
              <a:ext cx="148" cy="2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Text Box 2">
            <a:extLst>
              <a:ext uri="{FF2B5EF4-FFF2-40B4-BE49-F238E27FC236}">
                <a16:creationId xmlns:a16="http://schemas.microsoft.com/office/drawing/2014/main" id="{FC4AC6CB-F660-4FA2-8F28-262DAF6FF9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14" name="Text Box 9">
            <a:extLst>
              <a:ext uri="{FF2B5EF4-FFF2-40B4-BE49-F238E27FC236}">
                <a16:creationId xmlns:a16="http://schemas.microsoft.com/office/drawing/2014/main" id="{785260B1-C416-4441-A5B6-9BDC108B44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906" y="1639704"/>
            <a:ext cx="8137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مثال: هرس آلفا-بتا</a:t>
            </a:r>
          </a:p>
        </p:txBody>
      </p:sp>
    </p:spTree>
    <p:extLst>
      <p:ext uri="{BB962C8B-B14F-4D97-AF65-F5344CB8AC3E}">
        <p14:creationId xmlns:p14="http://schemas.microsoft.com/office/powerpoint/2010/main" val="1874648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762000" y="1676400"/>
            <a:ext cx="7944465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انواع بازی‌ها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انواع بسیار مختلفی از بازی‌ها وجود دارد</a:t>
            </a: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ویژگی‌ها: 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قطعی یا اتفاقی؟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یک نفره، دو نفره، یا چند نفره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مجموع صفر؟ (یا مجموع ثابت)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اطلاعات کامل (حالت محیط قابل مشاهده)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endParaRPr lang="fa-IR" sz="2400" dirty="0">
              <a:cs typeface="B Nazanin" panose="00000400000000000000" pitchFamily="2" charset="-78"/>
            </a:endParaRP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endParaRPr lang="fa-IR" sz="2400" dirty="0">
              <a:cs typeface="B Nazanin" panose="00000400000000000000" pitchFamily="2" charset="-78"/>
            </a:endParaRPr>
          </a:p>
          <a:p>
            <a:pPr marL="398463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هدف: </a:t>
            </a:r>
            <a:r>
              <a:rPr lang="fa-IR" sz="2400" dirty="0">
                <a:cs typeface="B Nazanin" panose="00000400000000000000" pitchFamily="2" charset="-78"/>
              </a:rPr>
              <a:t>یافتن الگوریتمی که بتواند در هر حالت از بازی یک </a:t>
            </a:r>
            <a:r>
              <a:rPr lang="fa-IR" sz="2400" b="1" dirty="0">
                <a:cs typeface="B Nazanin" panose="00000400000000000000" pitchFamily="2" charset="-78"/>
              </a:rPr>
              <a:t>استراتژی</a:t>
            </a:r>
            <a:r>
              <a:rPr lang="fa-IR" sz="2400" dirty="0">
                <a:cs typeface="B Nazanin" panose="00000400000000000000" pitchFamily="2" charset="-78"/>
              </a:rPr>
              <a:t> (بهینه) پیشنهاد کند.</a:t>
            </a:r>
            <a:endParaRPr lang="en-US" sz="2400" dirty="0">
              <a:solidFill>
                <a:schemeClr val="accent2"/>
              </a:solidFill>
              <a:latin typeface="Akram" pitchFamily="2" charset="2"/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FBE066-2A33-425B-9CB3-89ADFE151E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057525"/>
            <a:ext cx="3162300" cy="21240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D2FF38F-807F-472E-BCF5-6DF6CE8A6D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05"/>
            <a:ext cx="3045845" cy="2124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1110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  <p:pic>
        <p:nvPicPr>
          <p:cNvPr id="20070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554288"/>
            <a:ext cx="7010400" cy="4259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0709" name="Text Box 4"/>
          <p:cNvSpPr txBox="1">
            <a:spLocks noChangeArrowheads="1"/>
          </p:cNvSpPr>
          <p:nvPr/>
        </p:nvSpPr>
        <p:spPr bwMode="auto">
          <a:xfrm>
            <a:off x="5867400" y="3163888"/>
            <a:ext cx="8683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FF0000"/>
                </a:solidFill>
                <a:latin typeface="Times New Roman" pitchFamily="18" charset="0"/>
              </a:rPr>
              <a:t>[3,+∞]</a:t>
            </a:r>
            <a:endParaRPr lang="en-US" sz="2000">
              <a:latin typeface="Times New Roman" pitchFamily="18" charset="0"/>
            </a:endParaRPr>
          </a:p>
        </p:txBody>
      </p:sp>
      <p:sp>
        <p:nvSpPr>
          <p:cNvPr id="200710" name="Text Box 5"/>
          <p:cNvSpPr txBox="1">
            <a:spLocks noChangeArrowheads="1"/>
          </p:cNvSpPr>
          <p:nvPr/>
        </p:nvSpPr>
        <p:spPr bwMode="auto">
          <a:xfrm>
            <a:off x="3733800" y="4443413"/>
            <a:ext cx="6715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FF0000"/>
                </a:solidFill>
                <a:latin typeface="Times New Roman" pitchFamily="18" charset="0"/>
              </a:rPr>
              <a:t>[3,3]</a:t>
            </a:r>
            <a:endParaRPr lang="en-US" sz="2000">
              <a:latin typeface="Times New Roman" pitchFamily="18" charset="0"/>
            </a:endParaRP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2D0AD921-8177-4666-A22C-A57BF87AAD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9" name="Text Box 9">
            <a:extLst>
              <a:ext uri="{FF2B5EF4-FFF2-40B4-BE49-F238E27FC236}">
                <a16:creationId xmlns:a16="http://schemas.microsoft.com/office/drawing/2014/main" id="{2493D3B1-2CFE-4FEA-B1B4-91CC56092E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906" y="1639704"/>
            <a:ext cx="8137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مثال: هرس آلفا-بتا</a:t>
            </a:r>
          </a:p>
        </p:txBody>
      </p:sp>
    </p:spTree>
    <p:extLst>
      <p:ext uri="{BB962C8B-B14F-4D97-AF65-F5344CB8AC3E}">
        <p14:creationId xmlns:p14="http://schemas.microsoft.com/office/powerpoint/2010/main" val="304002628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  <p:pic>
        <p:nvPicPr>
          <p:cNvPr id="20173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2374900"/>
            <a:ext cx="6819900" cy="436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1734" name="Text Box 5"/>
          <p:cNvSpPr txBox="1">
            <a:spLocks noChangeArrowheads="1"/>
          </p:cNvSpPr>
          <p:nvPr/>
        </p:nvSpPr>
        <p:spPr bwMode="auto">
          <a:xfrm>
            <a:off x="5299075" y="4240213"/>
            <a:ext cx="8096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FF0000"/>
                </a:solidFill>
                <a:latin typeface="Times New Roman" pitchFamily="18" charset="0"/>
              </a:rPr>
              <a:t>[-∞,2]</a:t>
            </a:r>
            <a:endParaRPr lang="en-US" sz="2400" b="1">
              <a:latin typeface="Times New Roman" pitchFamily="18" charset="0"/>
            </a:endParaRPr>
          </a:p>
        </p:txBody>
      </p:sp>
      <p:sp>
        <p:nvSpPr>
          <p:cNvPr id="201735" name="Text Box 6"/>
          <p:cNvSpPr txBox="1">
            <a:spLocks noChangeArrowheads="1"/>
          </p:cNvSpPr>
          <p:nvPr/>
        </p:nvSpPr>
        <p:spPr bwMode="auto">
          <a:xfrm>
            <a:off x="5222875" y="2960688"/>
            <a:ext cx="8683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latin typeface="Times New Roman" pitchFamily="18" charset="0"/>
              </a:rPr>
              <a:t>[3,+∞]</a:t>
            </a:r>
          </a:p>
        </p:txBody>
      </p:sp>
      <p:sp>
        <p:nvSpPr>
          <p:cNvPr id="201736" name="Text Box 7"/>
          <p:cNvSpPr txBox="1">
            <a:spLocks noChangeArrowheads="1"/>
          </p:cNvSpPr>
          <p:nvPr/>
        </p:nvSpPr>
        <p:spPr bwMode="auto">
          <a:xfrm>
            <a:off x="3089275" y="4240213"/>
            <a:ext cx="6715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latin typeface="Times New Roman" pitchFamily="18" charset="0"/>
              </a:rPr>
              <a:t>[3,3]</a:t>
            </a:r>
          </a:p>
        </p:txBody>
      </p:sp>
      <p:sp>
        <p:nvSpPr>
          <p:cNvPr id="201737" name="Oval 8"/>
          <p:cNvSpPr>
            <a:spLocks noChangeArrowheads="1"/>
          </p:cNvSpPr>
          <p:nvPr/>
        </p:nvSpPr>
        <p:spPr bwMode="auto">
          <a:xfrm>
            <a:off x="4994275" y="4027488"/>
            <a:ext cx="2438400" cy="914400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1738" name="Text Box 9"/>
          <p:cNvSpPr txBox="1">
            <a:spLocks noChangeArrowheads="1"/>
          </p:cNvSpPr>
          <p:nvPr/>
        </p:nvSpPr>
        <p:spPr bwMode="auto">
          <a:xfrm>
            <a:off x="6340475" y="3630613"/>
            <a:ext cx="26622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i="1">
                <a:solidFill>
                  <a:srgbClr val="FF0000"/>
                </a:solidFill>
                <a:latin typeface="Courier" charset="0"/>
                <a:cs typeface="Arial" pitchFamily="34" charset="0"/>
              </a:rPr>
              <a:t>این گره برای</a:t>
            </a:r>
            <a:r>
              <a:rPr lang="en-US" i="1">
                <a:solidFill>
                  <a:srgbClr val="FF0000"/>
                </a:solidFill>
                <a:latin typeface="Courier" charset="0"/>
                <a:cs typeface="Lotus" pitchFamily="2" charset="-78"/>
              </a:rPr>
              <a:t>Max </a:t>
            </a:r>
            <a:r>
              <a:rPr lang="fa-IR" i="1">
                <a:solidFill>
                  <a:srgbClr val="FF0000"/>
                </a:solidFill>
                <a:latin typeface="Courier" charset="0"/>
                <a:cs typeface="Arial" pitchFamily="34" charset="0"/>
              </a:rPr>
              <a:t> مناسب نيست</a:t>
            </a:r>
            <a:endParaRPr lang="en-US" i="1">
              <a:solidFill>
                <a:srgbClr val="FF0000"/>
              </a:solidFill>
              <a:latin typeface="Courier" charset="0"/>
              <a:cs typeface="Arial" pitchFamily="34" charset="0"/>
            </a:endParaRP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B3DE0A99-831E-4023-A0E5-C35D0A5C37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13" name="Text Box 9">
            <a:extLst>
              <a:ext uri="{FF2B5EF4-FFF2-40B4-BE49-F238E27FC236}">
                <a16:creationId xmlns:a16="http://schemas.microsoft.com/office/drawing/2014/main" id="{8CA1ED52-8DE3-43CA-990D-2AA168A772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906" y="1639704"/>
            <a:ext cx="8137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مثال: هرس آلفا-بتا</a:t>
            </a:r>
          </a:p>
        </p:txBody>
      </p:sp>
    </p:spTree>
    <p:extLst>
      <p:ext uri="{BB962C8B-B14F-4D97-AF65-F5344CB8AC3E}">
        <p14:creationId xmlns:p14="http://schemas.microsoft.com/office/powerpoint/2010/main" val="32806688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  <p:pic>
        <p:nvPicPr>
          <p:cNvPr id="20275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46388"/>
            <a:ext cx="7391400" cy="324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2758" name="Text Box 5"/>
          <p:cNvSpPr txBox="1">
            <a:spLocks noChangeArrowheads="1"/>
          </p:cNvSpPr>
          <p:nvPr/>
        </p:nvSpPr>
        <p:spPr bwMode="auto">
          <a:xfrm>
            <a:off x="4619625" y="4125913"/>
            <a:ext cx="8096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latin typeface="Times New Roman" pitchFamily="18" charset="0"/>
              </a:rPr>
              <a:t>[-∞,2]</a:t>
            </a:r>
            <a:endParaRPr lang="en-US" sz="2400" b="1">
              <a:latin typeface="Times New Roman" pitchFamily="18" charset="0"/>
            </a:endParaRPr>
          </a:p>
        </p:txBody>
      </p:sp>
      <p:sp>
        <p:nvSpPr>
          <p:cNvPr id="202759" name="Text Box 6"/>
          <p:cNvSpPr txBox="1">
            <a:spLocks noChangeArrowheads="1"/>
          </p:cNvSpPr>
          <p:nvPr/>
        </p:nvSpPr>
        <p:spPr bwMode="auto">
          <a:xfrm>
            <a:off x="4613275" y="2998788"/>
            <a:ext cx="7985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latin typeface="Times New Roman" pitchFamily="18" charset="0"/>
              </a:rPr>
              <a:t>[3,14]</a:t>
            </a:r>
          </a:p>
        </p:txBody>
      </p:sp>
      <p:sp>
        <p:nvSpPr>
          <p:cNvPr id="202760" name="Text Box 7"/>
          <p:cNvSpPr txBox="1">
            <a:spLocks noChangeArrowheads="1"/>
          </p:cNvSpPr>
          <p:nvPr/>
        </p:nvSpPr>
        <p:spPr bwMode="auto">
          <a:xfrm>
            <a:off x="2682875" y="4125913"/>
            <a:ext cx="6715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latin typeface="Times New Roman" pitchFamily="18" charset="0"/>
              </a:rPr>
              <a:t>[3,3]</a:t>
            </a:r>
          </a:p>
        </p:txBody>
      </p:sp>
      <p:sp>
        <p:nvSpPr>
          <p:cNvPr id="202761" name="Text Box 8"/>
          <p:cNvSpPr txBox="1">
            <a:spLocks noChangeArrowheads="1"/>
          </p:cNvSpPr>
          <p:nvPr/>
        </p:nvSpPr>
        <p:spPr bwMode="auto">
          <a:xfrm>
            <a:off x="6400800" y="4125913"/>
            <a:ext cx="9366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FF0000"/>
                </a:solidFill>
                <a:latin typeface="Times New Roman" pitchFamily="18" charset="0"/>
              </a:rPr>
              <a:t>[-∞,14]</a:t>
            </a:r>
            <a:endParaRPr lang="en-US" sz="2400" b="1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202762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994025"/>
            <a:ext cx="685800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2763" name="Text Box 10"/>
          <p:cNvSpPr txBox="1">
            <a:spLocks noChangeArrowheads="1"/>
          </p:cNvSpPr>
          <p:nvPr/>
        </p:nvSpPr>
        <p:spPr bwMode="auto">
          <a:xfrm>
            <a:off x="6156325" y="2922588"/>
            <a:ext cx="320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400" b="1">
                <a:latin typeface="Times New Roman" pitchFamily="18" charset="0"/>
              </a:rPr>
              <a:t>,</a:t>
            </a: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29A4D391-CD90-4AF7-954A-568BAF3ACD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14" name="Text Box 9">
            <a:extLst>
              <a:ext uri="{FF2B5EF4-FFF2-40B4-BE49-F238E27FC236}">
                <a16:creationId xmlns:a16="http://schemas.microsoft.com/office/drawing/2014/main" id="{9A4DDE1E-E455-466E-9835-FA45E6E59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906" y="1639704"/>
            <a:ext cx="8137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مثال: هرس آلفا-بتا</a:t>
            </a:r>
          </a:p>
        </p:txBody>
      </p:sp>
    </p:spTree>
    <p:extLst>
      <p:ext uri="{BB962C8B-B14F-4D97-AF65-F5344CB8AC3E}">
        <p14:creationId xmlns:p14="http://schemas.microsoft.com/office/powerpoint/2010/main" val="35440991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  <p:pic>
        <p:nvPicPr>
          <p:cNvPr id="20378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705100"/>
            <a:ext cx="7539038" cy="317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3782" name="Text Box 5"/>
          <p:cNvSpPr txBox="1">
            <a:spLocks noChangeArrowheads="1"/>
          </p:cNvSpPr>
          <p:nvPr/>
        </p:nvSpPr>
        <p:spPr bwMode="auto">
          <a:xfrm>
            <a:off x="4619625" y="3941763"/>
            <a:ext cx="8667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latin typeface="Times New Roman" pitchFamily="18" charset="0"/>
              </a:rPr>
              <a:t>[−∞,2]</a:t>
            </a:r>
            <a:endParaRPr lang="en-US" sz="2400" b="1">
              <a:latin typeface="Times New Roman" pitchFamily="18" charset="0"/>
            </a:endParaRPr>
          </a:p>
        </p:txBody>
      </p:sp>
      <p:sp>
        <p:nvSpPr>
          <p:cNvPr id="203783" name="Text Box 6"/>
          <p:cNvSpPr txBox="1">
            <a:spLocks noChangeArrowheads="1"/>
          </p:cNvSpPr>
          <p:nvPr/>
        </p:nvSpPr>
        <p:spPr bwMode="auto">
          <a:xfrm>
            <a:off x="4816475" y="2798763"/>
            <a:ext cx="6715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latin typeface="Times New Roman" pitchFamily="18" charset="0"/>
              </a:rPr>
              <a:t>[3,5]</a:t>
            </a:r>
          </a:p>
        </p:txBody>
      </p:sp>
      <p:sp>
        <p:nvSpPr>
          <p:cNvPr id="203784" name="Text Box 7"/>
          <p:cNvSpPr txBox="1">
            <a:spLocks noChangeArrowheads="1"/>
          </p:cNvSpPr>
          <p:nvPr/>
        </p:nvSpPr>
        <p:spPr bwMode="auto">
          <a:xfrm>
            <a:off x="2409825" y="3941763"/>
            <a:ext cx="6715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latin typeface="Times New Roman" pitchFamily="18" charset="0"/>
              </a:rPr>
              <a:t>[3,3]</a:t>
            </a:r>
          </a:p>
        </p:txBody>
      </p:sp>
      <p:sp>
        <p:nvSpPr>
          <p:cNvPr id="203785" name="Text Box 8"/>
          <p:cNvSpPr txBox="1">
            <a:spLocks noChangeArrowheads="1"/>
          </p:cNvSpPr>
          <p:nvPr/>
        </p:nvSpPr>
        <p:spPr bwMode="auto">
          <a:xfrm>
            <a:off x="6600825" y="3941763"/>
            <a:ext cx="8096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FF0000"/>
                </a:solidFill>
                <a:latin typeface="Times New Roman" pitchFamily="18" charset="0"/>
              </a:rPr>
              <a:t>[-∞,5]</a:t>
            </a:r>
            <a:endParaRPr lang="en-US" sz="2400" b="1">
              <a:latin typeface="Times New Roman" pitchFamily="18" charset="0"/>
            </a:endParaRPr>
          </a:p>
        </p:txBody>
      </p:sp>
      <p:pic>
        <p:nvPicPr>
          <p:cNvPr id="203786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913" y="2719388"/>
            <a:ext cx="5222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3787" name="Rectangle 10"/>
          <p:cNvSpPr>
            <a:spLocks noChangeArrowheads="1"/>
          </p:cNvSpPr>
          <p:nvPr/>
        </p:nvSpPr>
        <p:spPr bwMode="auto">
          <a:xfrm>
            <a:off x="6216650" y="2738438"/>
            <a:ext cx="260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sz="2400" b="1">
                <a:latin typeface="Times New Roman" pitchFamily="18" charset="0"/>
              </a:rPr>
              <a:t>,</a:t>
            </a: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AF798AF8-6FFD-4E25-BA7C-DF518CFC3A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14" name="Text Box 9">
            <a:extLst>
              <a:ext uri="{FF2B5EF4-FFF2-40B4-BE49-F238E27FC236}">
                <a16:creationId xmlns:a16="http://schemas.microsoft.com/office/drawing/2014/main" id="{C30C96A9-9699-44A0-AB18-186383273B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906" y="1639704"/>
            <a:ext cx="8137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مثال: هرس آلفا-بتا</a:t>
            </a:r>
          </a:p>
        </p:txBody>
      </p:sp>
    </p:spTree>
    <p:extLst>
      <p:ext uri="{BB962C8B-B14F-4D97-AF65-F5344CB8AC3E}">
        <p14:creationId xmlns:p14="http://schemas.microsoft.com/office/powerpoint/2010/main" val="130400883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  <p:pic>
        <p:nvPicPr>
          <p:cNvPr id="20480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673350"/>
            <a:ext cx="7467600" cy="298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06" name="Text Box 5"/>
          <p:cNvSpPr txBox="1">
            <a:spLocks noChangeArrowheads="1"/>
          </p:cNvSpPr>
          <p:nvPr/>
        </p:nvSpPr>
        <p:spPr bwMode="auto">
          <a:xfrm>
            <a:off x="6172200" y="3740150"/>
            <a:ext cx="6715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FF0000"/>
                </a:solidFill>
                <a:latin typeface="Times New Roman" pitchFamily="18" charset="0"/>
              </a:rPr>
              <a:t>[2,2]</a:t>
            </a:r>
            <a:endParaRPr lang="en-US" sz="2400" b="1">
              <a:latin typeface="Times New Roman" pitchFamily="18" charset="0"/>
            </a:endParaRPr>
          </a:p>
        </p:txBody>
      </p:sp>
      <p:sp>
        <p:nvSpPr>
          <p:cNvPr id="204807" name="Text Box 6"/>
          <p:cNvSpPr txBox="1">
            <a:spLocks noChangeArrowheads="1"/>
          </p:cNvSpPr>
          <p:nvPr/>
        </p:nvSpPr>
        <p:spPr bwMode="auto">
          <a:xfrm>
            <a:off x="4267200" y="3756025"/>
            <a:ext cx="8667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latin typeface="Times New Roman" pitchFamily="18" charset="0"/>
              </a:rPr>
              <a:t>[−∞,2]</a:t>
            </a:r>
            <a:endParaRPr lang="en-US" sz="2400" b="1">
              <a:latin typeface="Times New Roman" pitchFamily="18" charset="0"/>
            </a:endParaRPr>
          </a:p>
        </p:txBody>
      </p:sp>
      <p:sp>
        <p:nvSpPr>
          <p:cNvPr id="204808" name="Text Box 7"/>
          <p:cNvSpPr txBox="1">
            <a:spLocks noChangeArrowheads="1"/>
          </p:cNvSpPr>
          <p:nvPr/>
        </p:nvSpPr>
        <p:spPr bwMode="auto">
          <a:xfrm>
            <a:off x="4464050" y="2749550"/>
            <a:ext cx="6715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FF0000"/>
                </a:solidFill>
                <a:latin typeface="Times New Roman" pitchFamily="18" charset="0"/>
              </a:rPr>
              <a:t>[3,3]</a:t>
            </a:r>
            <a:endParaRPr lang="en-US" sz="2000">
              <a:latin typeface="Times New Roman" pitchFamily="18" charset="0"/>
            </a:endParaRPr>
          </a:p>
        </p:txBody>
      </p:sp>
      <p:sp>
        <p:nvSpPr>
          <p:cNvPr id="204809" name="Text Box 8"/>
          <p:cNvSpPr txBox="1">
            <a:spLocks noChangeArrowheads="1"/>
          </p:cNvSpPr>
          <p:nvPr/>
        </p:nvSpPr>
        <p:spPr bwMode="auto">
          <a:xfrm>
            <a:off x="2530475" y="3756025"/>
            <a:ext cx="6715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latin typeface="Times New Roman" pitchFamily="18" charset="0"/>
              </a:rPr>
              <a:t>[3,3]</a:t>
            </a:r>
          </a:p>
        </p:txBody>
      </p:sp>
      <p:pic>
        <p:nvPicPr>
          <p:cNvPr id="2048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725738"/>
            <a:ext cx="685800" cy="31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Box 2">
            <a:extLst>
              <a:ext uri="{FF2B5EF4-FFF2-40B4-BE49-F238E27FC236}">
                <a16:creationId xmlns:a16="http://schemas.microsoft.com/office/drawing/2014/main" id="{DDD87902-BE52-4C46-AF8F-B49A47FC02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13" name="Text Box 9">
            <a:extLst>
              <a:ext uri="{FF2B5EF4-FFF2-40B4-BE49-F238E27FC236}">
                <a16:creationId xmlns:a16="http://schemas.microsoft.com/office/drawing/2014/main" id="{4FFE4D54-A5DC-4693-9C3D-04C3D7AC60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906" y="1639704"/>
            <a:ext cx="8137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مثال: هرس آلفا-بتا</a:t>
            </a:r>
          </a:p>
        </p:txBody>
      </p:sp>
    </p:spTree>
    <p:extLst>
      <p:ext uri="{BB962C8B-B14F-4D97-AF65-F5344CB8AC3E}">
        <p14:creationId xmlns:p14="http://schemas.microsoft.com/office/powerpoint/2010/main" val="8338892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  <p:pic>
        <p:nvPicPr>
          <p:cNvPr id="20582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673350"/>
            <a:ext cx="7467600" cy="298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830" name="Text Box 5"/>
          <p:cNvSpPr txBox="1">
            <a:spLocks noChangeArrowheads="1"/>
          </p:cNvSpPr>
          <p:nvPr/>
        </p:nvSpPr>
        <p:spPr bwMode="auto">
          <a:xfrm>
            <a:off x="6172200" y="3740150"/>
            <a:ext cx="6715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latin typeface="Times New Roman" pitchFamily="18" charset="0"/>
              </a:rPr>
              <a:t>[2,2]</a:t>
            </a:r>
            <a:endParaRPr lang="en-US" sz="2400" b="1">
              <a:latin typeface="Times New Roman" pitchFamily="18" charset="0"/>
            </a:endParaRPr>
          </a:p>
        </p:txBody>
      </p:sp>
      <p:sp>
        <p:nvSpPr>
          <p:cNvPr id="205831" name="Text Box 6"/>
          <p:cNvSpPr txBox="1">
            <a:spLocks noChangeArrowheads="1"/>
          </p:cNvSpPr>
          <p:nvPr/>
        </p:nvSpPr>
        <p:spPr bwMode="auto">
          <a:xfrm>
            <a:off x="4267200" y="3756025"/>
            <a:ext cx="8096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latin typeface="Times New Roman" pitchFamily="18" charset="0"/>
              </a:rPr>
              <a:t>[-∞,2]</a:t>
            </a:r>
            <a:endParaRPr lang="en-US" sz="2400" b="1">
              <a:latin typeface="Times New Roman" pitchFamily="18" charset="0"/>
            </a:endParaRPr>
          </a:p>
        </p:txBody>
      </p:sp>
      <p:sp>
        <p:nvSpPr>
          <p:cNvPr id="205832" name="Text Box 7"/>
          <p:cNvSpPr txBox="1">
            <a:spLocks noChangeArrowheads="1"/>
          </p:cNvSpPr>
          <p:nvPr/>
        </p:nvSpPr>
        <p:spPr bwMode="auto">
          <a:xfrm>
            <a:off x="4464050" y="2749550"/>
            <a:ext cx="6715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latin typeface="Times New Roman" pitchFamily="18" charset="0"/>
              </a:rPr>
              <a:t>[3,3]</a:t>
            </a:r>
          </a:p>
        </p:txBody>
      </p:sp>
      <p:sp>
        <p:nvSpPr>
          <p:cNvPr id="205833" name="Text Box 8"/>
          <p:cNvSpPr txBox="1">
            <a:spLocks noChangeArrowheads="1"/>
          </p:cNvSpPr>
          <p:nvPr/>
        </p:nvSpPr>
        <p:spPr bwMode="auto">
          <a:xfrm>
            <a:off x="2530475" y="3756025"/>
            <a:ext cx="6715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2000">
                <a:latin typeface="Times New Roman" pitchFamily="18" charset="0"/>
              </a:rPr>
              <a:t>[3,3]</a:t>
            </a:r>
          </a:p>
        </p:txBody>
      </p:sp>
      <p:pic>
        <p:nvPicPr>
          <p:cNvPr id="205834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725738"/>
            <a:ext cx="685800" cy="31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35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825750"/>
            <a:ext cx="2571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836" name="Oval 11"/>
          <p:cNvSpPr>
            <a:spLocks noChangeArrowheads="1"/>
          </p:cNvSpPr>
          <p:nvPr/>
        </p:nvSpPr>
        <p:spPr bwMode="auto">
          <a:xfrm>
            <a:off x="5410200" y="2765425"/>
            <a:ext cx="381000" cy="381000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02B0AC7A-87A4-4930-8F74-CCA2B5BF71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15" name="Text Box 9">
            <a:extLst>
              <a:ext uri="{FF2B5EF4-FFF2-40B4-BE49-F238E27FC236}">
                <a16:creationId xmlns:a16="http://schemas.microsoft.com/office/drawing/2014/main" id="{CB51615B-AB78-4033-BFCB-645A6E877C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906" y="1639704"/>
            <a:ext cx="8137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مثال: هرس آلفا-بتا</a:t>
            </a:r>
          </a:p>
        </p:txBody>
      </p:sp>
    </p:spTree>
    <p:extLst>
      <p:ext uri="{BB962C8B-B14F-4D97-AF65-F5344CB8AC3E}">
        <p14:creationId xmlns:p14="http://schemas.microsoft.com/office/powerpoint/2010/main" val="256649282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0B1A5B-E523-4423-B661-BF8DD46E6CC7}" type="slidenum">
              <a:rPr lang="fa-IR"/>
              <a:pPr>
                <a:defRPr/>
              </a:pPr>
              <a:t>46</a:t>
            </a:fld>
            <a:endParaRPr lang="en-US"/>
          </a:p>
        </p:txBody>
      </p:sp>
      <p:sp>
        <p:nvSpPr>
          <p:cNvPr id="195589" name="Text Box 4"/>
          <p:cNvSpPr txBox="1">
            <a:spLocks noChangeArrowheads="1"/>
          </p:cNvSpPr>
          <p:nvPr/>
        </p:nvSpPr>
        <p:spPr bwMode="auto">
          <a:xfrm>
            <a:off x="533400" y="2354282"/>
            <a:ext cx="8351838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1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dirty="0">
                <a:cs typeface="B Nazanin" pitchFamily="2" charset="-78"/>
              </a:rPr>
              <a:t>انشعابهايي که در تصميم نهايي تأثير ندارند را حذف مي‌کند</a:t>
            </a:r>
          </a:p>
          <a:p>
            <a:pPr lvl="2" algn="r" rtl="1">
              <a:buClr>
                <a:srgbClr val="00D600"/>
              </a:buClr>
              <a:buFont typeface="Wingdings" pitchFamily="2" charset="2"/>
              <a:buChar char="×"/>
            </a:pPr>
            <a:r>
              <a:rPr lang="fa-IR" sz="2400" dirty="0">
                <a:cs typeface="B Nazanin" pitchFamily="2" charset="-78"/>
              </a:rPr>
              <a:t> هرس آلفا-بتا می‌تواند به درختی با هر عمقی اعمال شود</a:t>
            </a:r>
          </a:p>
          <a:p>
            <a:pPr lvl="2" algn="r" rtl="1">
              <a:buClr>
                <a:srgbClr val="00D600"/>
              </a:buClr>
              <a:buFont typeface="Wingdings" pitchFamily="2" charset="2"/>
              <a:buChar char="×"/>
            </a:pPr>
            <a:r>
              <a:rPr lang="fa-IR" sz="2400" dirty="0">
                <a:cs typeface="B Nazanin" pitchFamily="2" charset="-78"/>
              </a:rPr>
              <a:t>آلفا: مقدار بهترين(بزرگترین مقدار) یافت شده تاکنون برای </a:t>
            </a:r>
            <a:r>
              <a:rPr lang="en-US" sz="2400" dirty="0">
                <a:cs typeface="B Nazanin" pitchFamily="2" charset="-78"/>
              </a:rPr>
              <a:t>Max</a:t>
            </a:r>
            <a:r>
              <a:rPr lang="fa-IR" sz="2400" dirty="0">
                <a:cs typeface="B Nazanin" pitchFamily="2" charset="-78"/>
              </a:rPr>
              <a:t> </a:t>
            </a:r>
          </a:p>
          <a:p>
            <a:pPr lvl="2" algn="r" rtl="1">
              <a:buClr>
                <a:srgbClr val="00D600"/>
              </a:buClr>
              <a:buFont typeface="Wingdings" pitchFamily="2" charset="2"/>
              <a:buChar char="×"/>
            </a:pPr>
            <a:r>
              <a:rPr lang="fa-IR" sz="2400" dirty="0">
                <a:cs typeface="B Nazanin" pitchFamily="2" charset="-78"/>
              </a:rPr>
              <a:t>بتا: مقدار بهترين(کوچکترین مقدار) یافت شده تاکنون برای </a:t>
            </a:r>
            <a:r>
              <a:rPr lang="en-US" sz="2400" dirty="0">
                <a:cs typeface="B Nazanin" pitchFamily="2" charset="-78"/>
              </a:rPr>
              <a:t>Min</a:t>
            </a:r>
            <a:r>
              <a:rPr lang="fa-IR" sz="2400" dirty="0">
                <a:cs typeface="B Nazanin" pitchFamily="2" charset="-78"/>
              </a:rPr>
              <a:t> </a:t>
            </a:r>
          </a:p>
          <a:p>
            <a:pPr lvl="2" algn="r" rtl="1">
              <a:buClr>
                <a:srgbClr val="00D600"/>
              </a:buClr>
              <a:buFont typeface="Wingdings" pitchFamily="2" charset="2"/>
              <a:buChar char="×"/>
            </a:pPr>
            <a:r>
              <a:rPr lang="fa-IR" sz="2400" dirty="0">
                <a:cs typeface="B Nazanin" pitchFamily="2" charset="-78"/>
              </a:rPr>
              <a:t>بهنگام‌سازی مقادیر آلفا و بتا در حین اعمال الگوریتم </a:t>
            </a:r>
            <a:r>
              <a:rPr lang="en-US" sz="2400" dirty="0" err="1">
                <a:cs typeface="B Nazanin" pitchFamily="2" charset="-78"/>
              </a:rPr>
              <a:t>minmax</a:t>
            </a:r>
            <a:endParaRPr lang="fa-IR" sz="2400" dirty="0">
              <a:cs typeface="B Nazanin" pitchFamily="2" charset="-78"/>
            </a:endParaRPr>
          </a:p>
          <a:p>
            <a:pPr lvl="2" algn="r" rtl="1">
              <a:buClr>
                <a:srgbClr val="00D600"/>
              </a:buClr>
              <a:buFont typeface="Wingdings" pitchFamily="2" charset="2"/>
              <a:buChar char="×"/>
            </a:pPr>
            <a:r>
              <a:rPr lang="fa-IR" sz="2400" dirty="0">
                <a:cs typeface="B Nazanin" pitchFamily="2" charset="-78"/>
              </a:rPr>
              <a:t>هرس شاخه‌های باقیمانده در یک گره، هر زمان که گره‌ی جاری بدتر از مقدار آلفا و بتا گره </a:t>
            </a:r>
            <a:r>
              <a:rPr lang="en-US" sz="2400" dirty="0">
                <a:cs typeface="B Nazanin" pitchFamily="2" charset="-78"/>
              </a:rPr>
              <a:t>Max</a:t>
            </a:r>
            <a:r>
              <a:rPr lang="fa-IR" sz="2400" dirty="0">
                <a:cs typeface="B Nazanin" pitchFamily="2" charset="-78"/>
              </a:rPr>
              <a:t> با </a:t>
            </a:r>
            <a:r>
              <a:rPr lang="en-US" sz="2400" dirty="0">
                <a:cs typeface="B Nazanin" pitchFamily="2" charset="-78"/>
              </a:rPr>
              <a:t>Min</a:t>
            </a:r>
            <a:r>
              <a:rPr lang="fa-IR" sz="2400" dirty="0">
                <a:cs typeface="B Nazanin" pitchFamily="2" charset="-78"/>
              </a:rPr>
              <a:t> شناخته شده است</a:t>
            </a:r>
          </a:p>
          <a:p>
            <a:pPr algn="r" rtl="1">
              <a:spcBef>
                <a:spcPct val="50000"/>
              </a:spcBef>
            </a:pPr>
            <a:endParaRPr lang="en-US" sz="2400" dirty="0">
              <a:cs typeface="B Nazanin" pitchFamily="2" charset="-78"/>
            </a:endParaRPr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AF4D830F-1D43-41EA-9112-66128439B6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9">
            <a:extLst>
              <a:ext uri="{FF2B5EF4-FFF2-40B4-BE49-F238E27FC236}">
                <a16:creationId xmlns:a16="http://schemas.microsoft.com/office/drawing/2014/main" id="{B858697B-923B-4FF1-AE66-B3C05DCA1E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906" y="1639704"/>
            <a:ext cx="8137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مثال: هرس آلفا-بتا</a:t>
            </a:r>
          </a:p>
        </p:txBody>
      </p:sp>
    </p:spTree>
    <p:extLst>
      <p:ext uri="{BB962C8B-B14F-4D97-AF65-F5344CB8AC3E}">
        <p14:creationId xmlns:p14="http://schemas.microsoft.com/office/powerpoint/2010/main" val="139571232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3"/>
          <p:cNvSpPr>
            <a:spLocks noChangeShapeType="1"/>
          </p:cNvSpPr>
          <p:nvPr/>
        </p:nvSpPr>
        <p:spPr bwMode="auto">
          <a:xfrm flipV="1">
            <a:off x="5953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 flipH="1" flipV="1">
            <a:off x="866775" y="503713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H="1" flipV="1">
            <a:off x="9001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48577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75882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1041400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784225" y="486092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81000" y="61722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ym typeface="Symbol" pitchFamily="18" charset="2"/>
              </a:rPr>
              <a:t>4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609600" y="61722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ym typeface="Symbol" pitchFamily="18" charset="2"/>
              </a:rPr>
              <a:t>5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914400" y="61722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ym typeface="Symbol" pitchFamily="18" charset="2"/>
              </a:rPr>
              <a:t>3</a:t>
            </a: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V="1">
            <a:off x="15097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 flipH="1" flipV="1">
            <a:off x="1781175" y="503713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 flipH="1" flipV="1">
            <a:off x="18145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140017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167322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1955800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1698625" y="486092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1603375" y="621347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18748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 flipV="1">
            <a:off x="24241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 flipH="1" flipV="1">
            <a:off x="2695575" y="503713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" name="Line 25"/>
          <p:cNvSpPr>
            <a:spLocks noChangeShapeType="1"/>
          </p:cNvSpPr>
          <p:nvPr/>
        </p:nvSpPr>
        <p:spPr bwMode="auto">
          <a:xfrm flipH="1" flipV="1">
            <a:off x="27289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" name="Oval 26"/>
          <p:cNvSpPr>
            <a:spLocks noChangeArrowheads="1"/>
          </p:cNvSpPr>
          <p:nvPr/>
        </p:nvSpPr>
        <p:spPr bwMode="auto">
          <a:xfrm>
            <a:off x="231457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9" name="Oval 27"/>
          <p:cNvSpPr>
            <a:spLocks noChangeArrowheads="1"/>
          </p:cNvSpPr>
          <p:nvPr/>
        </p:nvSpPr>
        <p:spPr bwMode="auto">
          <a:xfrm>
            <a:off x="258762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0" name="Oval 28"/>
          <p:cNvSpPr>
            <a:spLocks noChangeArrowheads="1"/>
          </p:cNvSpPr>
          <p:nvPr/>
        </p:nvSpPr>
        <p:spPr bwMode="auto">
          <a:xfrm>
            <a:off x="2870200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1" name="Oval 29"/>
          <p:cNvSpPr>
            <a:spLocks noChangeArrowheads="1"/>
          </p:cNvSpPr>
          <p:nvPr/>
        </p:nvSpPr>
        <p:spPr bwMode="auto">
          <a:xfrm>
            <a:off x="2613025" y="486092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2" name="Text Box 30"/>
          <p:cNvSpPr txBox="1">
            <a:spLocks noChangeArrowheads="1"/>
          </p:cNvSpPr>
          <p:nvPr/>
        </p:nvSpPr>
        <p:spPr bwMode="auto">
          <a:xfrm>
            <a:off x="22558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33" name="Text Box 31"/>
          <p:cNvSpPr txBox="1">
            <a:spLocks noChangeArrowheads="1"/>
          </p:cNvSpPr>
          <p:nvPr/>
        </p:nvSpPr>
        <p:spPr bwMode="auto">
          <a:xfrm>
            <a:off x="2517775" y="621347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34" name="Text Box 32"/>
          <p:cNvSpPr txBox="1">
            <a:spLocks noChangeArrowheads="1"/>
          </p:cNvSpPr>
          <p:nvPr/>
        </p:nvSpPr>
        <p:spPr bwMode="auto">
          <a:xfrm>
            <a:off x="27892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35" name="Line 33"/>
          <p:cNvSpPr>
            <a:spLocks noChangeShapeType="1"/>
          </p:cNvSpPr>
          <p:nvPr/>
        </p:nvSpPr>
        <p:spPr bwMode="auto">
          <a:xfrm flipV="1">
            <a:off x="3371850" y="502443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" name="Line 34"/>
          <p:cNvSpPr>
            <a:spLocks noChangeShapeType="1"/>
          </p:cNvSpPr>
          <p:nvPr/>
        </p:nvSpPr>
        <p:spPr bwMode="auto">
          <a:xfrm flipH="1" flipV="1">
            <a:off x="3643313" y="503078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" name="Line 35"/>
          <p:cNvSpPr>
            <a:spLocks noChangeShapeType="1"/>
          </p:cNvSpPr>
          <p:nvPr/>
        </p:nvSpPr>
        <p:spPr bwMode="auto">
          <a:xfrm flipH="1" flipV="1">
            <a:off x="3676650" y="502443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" name="Oval 36"/>
          <p:cNvSpPr>
            <a:spLocks noChangeArrowheads="1"/>
          </p:cNvSpPr>
          <p:nvPr/>
        </p:nvSpPr>
        <p:spPr bwMode="auto">
          <a:xfrm>
            <a:off x="3262312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9" name="Oval 37"/>
          <p:cNvSpPr>
            <a:spLocks noChangeArrowheads="1"/>
          </p:cNvSpPr>
          <p:nvPr/>
        </p:nvSpPr>
        <p:spPr bwMode="auto">
          <a:xfrm>
            <a:off x="3535362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0" name="Oval 38"/>
          <p:cNvSpPr>
            <a:spLocks noChangeArrowheads="1"/>
          </p:cNvSpPr>
          <p:nvPr/>
        </p:nvSpPr>
        <p:spPr bwMode="auto">
          <a:xfrm>
            <a:off x="3817937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1" name="Oval 39"/>
          <p:cNvSpPr>
            <a:spLocks noChangeArrowheads="1"/>
          </p:cNvSpPr>
          <p:nvPr/>
        </p:nvSpPr>
        <p:spPr bwMode="auto">
          <a:xfrm>
            <a:off x="3560762" y="485457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2" name="Text Box 40"/>
          <p:cNvSpPr txBox="1">
            <a:spLocks noChangeArrowheads="1"/>
          </p:cNvSpPr>
          <p:nvPr/>
        </p:nvSpPr>
        <p:spPr bwMode="auto">
          <a:xfrm>
            <a:off x="3203575" y="621665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43" name="Text Box 41"/>
          <p:cNvSpPr txBox="1">
            <a:spLocks noChangeArrowheads="1"/>
          </p:cNvSpPr>
          <p:nvPr/>
        </p:nvSpPr>
        <p:spPr bwMode="auto">
          <a:xfrm>
            <a:off x="3465513" y="62071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44" name="Text Box 42"/>
          <p:cNvSpPr txBox="1">
            <a:spLocks noChangeArrowheads="1"/>
          </p:cNvSpPr>
          <p:nvPr/>
        </p:nvSpPr>
        <p:spPr bwMode="auto">
          <a:xfrm>
            <a:off x="3736975" y="621665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45" name="Line 43"/>
          <p:cNvSpPr>
            <a:spLocks noChangeShapeType="1"/>
          </p:cNvSpPr>
          <p:nvPr/>
        </p:nvSpPr>
        <p:spPr bwMode="auto">
          <a:xfrm flipV="1">
            <a:off x="4286250" y="502443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" name="Line 44"/>
          <p:cNvSpPr>
            <a:spLocks noChangeShapeType="1"/>
          </p:cNvSpPr>
          <p:nvPr/>
        </p:nvSpPr>
        <p:spPr bwMode="auto">
          <a:xfrm flipH="1" flipV="1">
            <a:off x="4557713" y="503078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" name="Line 45"/>
          <p:cNvSpPr>
            <a:spLocks noChangeShapeType="1"/>
          </p:cNvSpPr>
          <p:nvPr/>
        </p:nvSpPr>
        <p:spPr bwMode="auto">
          <a:xfrm flipH="1" flipV="1">
            <a:off x="4591050" y="502443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8" name="Oval 46"/>
          <p:cNvSpPr>
            <a:spLocks noChangeArrowheads="1"/>
          </p:cNvSpPr>
          <p:nvPr/>
        </p:nvSpPr>
        <p:spPr bwMode="auto">
          <a:xfrm>
            <a:off x="4176712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9" name="Oval 47"/>
          <p:cNvSpPr>
            <a:spLocks noChangeArrowheads="1"/>
          </p:cNvSpPr>
          <p:nvPr/>
        </p:nvSpPr>
        <p:spPr bwMode="auto">
          <a:xfrm>
            <a:off x="4449762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0" name="Oval 48"/>
          <p:cNvSpPr>
            <a:spLocks noChangeArrowheads="1"/>
          </p:cNvSpPr>
          <p:nvPr/>
        </p:nvSpPr>
        <p:spPr bwMode="auto">
          <a:xfrm>
            <a:off x="4732337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1" name="Oval 49"/>
          <p:cNvSpPr>
            <a:spLocks noChangeArrowheads="1"/>
          </p:cNvSpPr>
          <p:nvPr/>
        </p:nvSpPr>
        <p:spPr bwMode="auto">
          <a:xfrm>
            <a:off x="4475162" y="485457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2" name="Text Box 50"/>
          <p:cNvSpPr txBox="1">
            <a:spLocks noChangeArrowheads="1"/>
          </p:cNvSpPr>
          <p:nvPr/>
        </p:nvSpPr>
        <p:spPr bwMode="auto">
          <a:xfrm>
            <a:off x="4117975" y="621665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53" name="Text Box 51"/>
          <p:cNvSpPr txBox="1">
            <a:spLocks noChangeArrowheads="1"/>
          </p:cNvSpPr>
          <p:nvPr/>
        </p:nvSpPr>
        <p:spPr bwMode="auto">
          <a:xfrm>
            <a:off x="4379913" y="62071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54" name="Text Box 52"/>
          <p:cNvSpPr txBox="1">
            <a:spLocks noChangeArrowheads="1"/>
          </p:cNvSpPr>
          <p:nvPr/>
        </p:nvSpPr>
        <p:spPr bwMode="auto">
          <a:xfrm>
            <a:off x="4651375" y="621665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55" name="Line 53"/>
          <p:cNvSpPr>
            <a:spLocks noChangeShapeType="1"/>
          </p:cNvSpPr>
          <p:nvPr/>
        </p:nvSpPr>
        <p:spPr bwMode="auto">
          <a:xfrm flipV="1">
            <a:off x="52435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" name="Line 54"/>
          <p:cNvSpPr>
            <a:spLocks noChangeShapeType="1"/>
          </p:cNvSpPr>
          <p:nvPr/>
        </p:nvSpPr>
        <p:spPr bwMode="auto">
          <a:xfrm flipH="1" flipV="1">
            <a:off x="5514975" y="503713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" name="Line 55"/>
          <p:cNvSpPr>
            <a:spLocks noChangeShapeType="1"/>
          </p:cNvSpPr>
          <p:nvPr/>
        </p:nvSpPr>
        <p:spPr bwMode="auto">
          <a:xfrm flipH="1" flipV="1">
            <a:off x="55483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8" name="Oval 56"/>
          <p:cNvSpPr>
            <a:spLocks noChangeArrowheads="1"/>
          </p:cNvSpPr>
          <p:nvPr/>
        </p:nvSpPr>
        <p:spPr bwMode="auto">
          <a:xfrm>
            <a:off x="513397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9" name="Oval 57"/>
          <p:cNvSpPr>
            <a:spLocks noChangeArrowheads="1"/>
          </p:cNvSpPr>
          <p:nvPr/>
        </p:nvSpPr>
        <p:spPr bwMode="auto">
          <a:xfrm>
            <a:off x="540702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0" name="Oval 58"/>
          <p:cNvSpPr>
            <a:spLocks noChangeArrowheads="1"/>
          </p:cNvSpPr>
          <p:nvPr/>
        </p:nvSpPr>
        <p:spPr bwMode="auto">
          <a:xfrm>
            <a:off x="5689600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1" name="Oval 59"/>
          <p:cNvSpPr>
            <a:spLocks noChangeArrowheads="1"/>
          </p:cNvSpPr>
          <p:nvPr/>
        </p:nvSpPr>
        <p:spPr bwMode="auto">
          <a:xfrm>
            <a:off x="5432425" y="486092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2" name="Text Box 60"/>
          <p:cNvSpPr txBox="1">
            <a:spLocks noChangeArrowheads="1"/>
          </p:cNvSpPr>
          <p:nvPr/>
        </p:nvSpPr>
        <p:spPr bwMode="auto">
          <a:xfrm>
            <a:off x="50752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63" name="Text Box 61"/>
          <p:cNvSpPr txBox="1">
            <a:spLocks noChangeArrowheads="1"/>
          </p:cNvSpPr>
          <p:nvPr/>
        </p:nvSpPr>
        <p:spPr bwMode="auto">
          <a:xfrm>
            <a:off x="5337175" y="621347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64" name="Text Box 62"/>
          <p:cNvSpPr txBox="1">
            <a:spLocks noChangeArrowheads="1"/>
          </p:cNvSpPr>
          <p:nvPr/>
        </p:nvSpPr>
        <p:spPr bwMode="auto">
          <a:xfrm>
            <a:off x="56086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65" name="Line 63"/>
          <p:cNvSpPr>
            <a:spLocks noChangeShapeType="1"/>
          </p:cNvSpPr>
          <p:nvPr/>
        </p:nvSpPr>
        <p:spPr bwMode="auto">
          <a:xfrm flipV="1">
            <a:off x="6200775" y="5040313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6" name="Line 64"/>
          <p:cNvSpPr>
            <a:spLocks noChangeShapeType="1"/>
          </p:cNvSpPr>
          <p:nvPr/>
        </p:nvSpPr>
        <p:spPr bwMode="auto">
          <a:xfrm flipH="1" flipV="1">
            <a:off x="6472238" y="5046663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7" name="Line 65"/>
          <p:cNvSpPr>
            <a:spLocks noChangeShapeType="1"/>
          </p:cNvSpPr>
          <p:nvPr/>
        </p:nvSpPr>
        <p:spPr bwMode="auto">
          <a:xfrm flipH="1" flipV="1">
            <a:off x="6505575" y="5040313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8" name="Oval 66"/>
          <p:cNvSpPr>
            <a:spLocks noChangeArrowheads="1"/>
          </p:cNvSpPr>
          <p:nvPr/>
        </p:nvSpPr>
        <p:spPr bwMode="auto">
          <a:xfrm>
            <a:off x="6091237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9" name="Oval 67"/>
          <p:cNvSpPr>
            <a:spLocks noChangeArrowheads="1"/>
          </p:cNvSpPr>
          <p:nvPr/>
        </p:nvSpPr>
        <p:spPr bwMode="auto">
          <a:xfrm>
            <a:off x="6364287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70" name="Oval 68"/>
          <p:cNvSpPr>
            <a:spLocks noChangeArrowheads="1"/>
          </p:cNvSpPr>
          <p:nvPr/>
        </p:nvSpPr>
        <p:spPr bwMode="auto">
          <a:xfrm>
            <a:off x="6646862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71" name="Oval 69"/>
          <p:cNvSpPr>
            <a:spLocks noChangeArrowheads="1"/>
          </p:cNvSpPr>
          <p:nvPr/>
        </p:nvSpPr>
        <p:spPr bwMode="auto">
          <a:xfrm>
            <a:off x="6389687" y="4870450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72" name="Text Box 70"/>
          <p:cNvSpPr txBox="1">
            <a:spLocks noChangeArrowheads="1"/>
          </p:cNvSpPr>
          <p:nvPr/>
        </p:nvSpPr>
        <p:spPr bwMode="auto">
          <a:xfrm>
            <a:off x="6032500" y="62325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73" name="Text Box 71"/>
          <p:cNvSpPr txBox="1">
            <a:spLocks noChangeArrowheads="1"/>
          </p:cNvSpPr>
          <p:nvPr/>
        </p:nvSpPr>
        <p:spPr bwMode="auto">
          <a:xfrm>
            <a:off x="62944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74" name="Text Box 72"/>
          <p:cNvSpPr txBox="1">
            <a:spLocks noChangeArrowheads="1"/>
          </p:cNvSpPr>
          <p:nvPr/>
        </p:nvSpPr>
        <p:spPr bwMode="auto">
          <a:xfrm>
            <a:off x="6565900" y="62325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75" name="Line 73"/>
          <p:cNvSpPr>
            <a:spLocks noChangeShapeType="1"/>
          </p:cNvSpPr>
          <p:nvPr/>
        </p:nvSpPr>
        <p:spPr bwMode="auto">
          <a:xfrm flipV="1">
            <a:off x="7191375" y="5040313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6" name="Line 74"/>
          <p:cNvSpPr>
            <a:spLocks noChangeShapeType="1"/>
          </p:cNvSpPr>
          <p:nvPr/>
        </p:nvSpPr>
        <p:spPr bwMode="auto">
          <a:xfrm flipH="1" flipV="1">
            <a:off x="7462838" y="5046663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Line 75"/>
          <p:cNvSpPr>
            <a:spLocks noChangeShapeType="1"/>
          </p:cNvSpPr>
          <p:nvPr/>
        </p:nvSpPr>
        <p:spPr bwMode="auto">
          <a:xfrm flipH="1" flipV="1">
            <a:off x="7496175" y="5040313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8" name="Oval 76"/>
          <p:cNvSpPr>
            <a:spLocks noChangeArrowheads="1"/>
          </p:cNvSpPr>
          <p:nvPr/>
        </p:nvSpPr>
        <p:spPr bwMode="auto">
          <a:xfrm>
            <a:off x="7081837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79" name="Oval 77"/>
          <p:cNvSpPr>
            <a:spLocks noChangeArrowheads="1"/>
          </p:cNvSpPr>
          <p:nvPr/>
        </p:nvSpPr>
        <p:spPr bwMode="auto">
          <a:xfrm>
            <a:off x="7354887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80" name="Oval 78"/>
          <p:cNvSpPr>
            <a:spLocks noChangeArrowheads="1"/>
          </p:cNvSpPr>
          <p:nvPr/>
        </p:nvSpPr>
        <p:spPr bwMode="auto">
          <a:xfrm>
            <a:off x="7637462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81" name="Oval 79"/>
          <p:cNvSpPr>
            <a:spLocks noChangeArrowheads="1"/>
          </p:cNvSpPr>
          <p:nvPr/>
        </p:nvSpPr>
        <p:spPr bwMode="auto">
          <a:xfrm>
            <a:off x="7380287" y="4870450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82" name="Text Box 80"/>
          <p:cNvSpPr txBox="1">
            <a:spLocks noChangeArrowheads="1"/>
          </p:cNvSpPr>
          <p:nvPr/>
        </p:nvSpPr>
        <p:spPr bwMode="auto">
          <a:xfrm>
            <a:off x="7023100" y="62325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83" name="Text Box 81"/>
          <p:cNvSpPr txBox="1">
            <a:spLocks noChangeArrowheads="1"/>
          </p:cNvSpPr>
          <p:nvPr/>
        </p:nvSpPr>
        <p:spPr bwMode="auto">
          <a:xfrm>
            <a:off x="72850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84" name="Text Box 82"/>
          <p:cNvSpPr txBox="1">
            <a:spLocks noChangeArrowheads="1"/>
          </p:cNvSpPr>
          <p:nvPr/>
        </p:nvSpPr>
        <p:spPr bwMode="auto">
          <a:xfrm>
            <a:off x="7556500" y="62325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85" name="Text Box 83"/>
          <p:cNvSpPr txBox="1">
            <a:spLocks noChangeArrowheads="1"/>
          </p:cNvSpPr>
          <p:nvPr/>
        </p:nvSpPr>
        <p:spPr bwMode="auto">
          <a:xfrm>
            <a:off x="8439150" y="5842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86" name="Line 84"/>
          <p:cNvSpPr>
            <a:spLocks noChangeShapeType="1"/>
          </p:cNvSpPr>
          <p:nvPr/>
        </p:nvSpPr>
        <p:spPr bwMode="auto">
          <a:xfrm flipV="1">
            <a:off x="914400" y="3883024"/>
            <a:ext cx="371475" cy="993775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7" name="Line 85"/>
          <p:cNvSpPr>
            <a:spLocks noChangeShapeType="1"/>
          </p:cNvSpPr>
          <p:nvPr/>
        </p:nvSpPr>
        <p:spPr bwMode="auto">
          <a:xfrm flipH="1" flipV="1">
            <a:off x="1373188" y="3867150"/>
            <a:ext cx="407987" cy="1033463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8" name="Oval 86"/>
          <p:cNvSpPr>
            <a:spLocks noChangeArrowheads="1"/>
          </p:cNvSpPr>
          <p:nvPr/>
        </p:nvSpPr>
        <p:spPr bwMode="auto">
          <a:xfrm>
            <a:off x="1220787" y="3713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0" name="Text Box 88"/>
          <p:cNvSpPr txBox="1">
            <a:spLocks noChangeArrowheads="1"/>
          </p:cNvSpPr>
          <p:nvPr/>
        </p:nvSpPr>
        <p:spPr bwMode="auto">
          <a:xfrm>
            <a:off x="7772400" y="1319213"/>
            <a:ext cx="836612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max</a:t>
            </a:r>
          </a:p>
        </p:txBody>
      </p:sp>
      <p:sp>
        <p:nvSpPr>
          <p:cNvPr id="91" name="Text Box 89"/>
          <p:cNvSpPr txBox="1">
            <a:spLocks noChangeArrowheads="1"/>
          </p:cNvSpPr>
          <p:nvPr/>
        </p:nvSpPr>
        <p:spPr bwMode="auto">
          <a:xfrm>
            <a:off x="7926388" y="2386013"/>
            <a:ext cx="6858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min</a:t>
            </a:r>
          </a:p>
        </p:txBody>
      </p:sp>
      <p:sp>
        <p:nvSpPr>
          <p:cNvPr id="92" name="Text Box 90"/>
          <p:cNvSpPr txBox="1">
            <a:spLocks noChangeArrowheads="1"/>
          </p:cNvSpPr>
          <p:nvPr/>
        </p:nvSpPr>
        <p:spPr bwMode="auto">
          <a:xfrm>
            <a:off x="7848600" y="3529013"/>
            <a:ext cx="836612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max</a:t>
            </a:r>
          </a:p>
        </p:txBody>
      </p:sp>
      <p:sp>
        <p:nvSpPr>
          <p:cNvPr id="93" name="Line 91"/>
          <p:cNvSpPr>
            <a:spLocks noChangeShapeType="1"/>
          </p:cNvSpPr>
          <p:nvPr/>
        </p:nvSpPr>
        <p:spPr bwMode="auto">
          <a:xfrm flipV="1">
            <a:off x="2743200" y="3883022"/>
            <a:ext cx="361950" cy="993777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" name="Line 92"/>
          <p:cNvSpPr>
            <a:spLocks noChangeShapeType="1"/>
          </p:cNvSpPr>
          <p:nvPr/>
        </p:nvSpPr>
        <p:spPr bwMode="auto">
          <a:xfrm flipH="1" flipV="1">
            <a:off x="3192463" y="3867150"/>
            <a:ext cx="407987" cy="1033463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5" name="Oval 93"/>
          <p:cNvSpPr>
            <a:spLocks noChangeArrowheads="1"/>
          </p:cNvSpPr>
          <p:nvPr/>
        </p:nvSpPr>
        <p:spPr bwMode="auto">
          <a:xfrm>
            <a:off x="3040062" y="3713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6" name="Line 94"/>
          <p:cNvSpPr>
            <a:spLocks noChangeShapeType="1"/>
          </p:cNvSpPr>
          <p:nvPr/>
        </p:nvSpPr>
        <p:spPr bwMode="auto">
          <a:xfrm flipV="1">
            <a:off x="4572000" y="3873500"/>
            <a:ext cx="404813" cy="10033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" name="Line 95"/>
          <p:cNvSpPr>
            <a:spLocks noChangeShapeType="1"/>
          </p:cNvSpPr>
          <p:nvPr/>
        </p:nvSpPr>
        <p:spPr bwMode="auto">
          <a:xfrm flipH="1" flipV="1">
            <a:off x="5064124" y="3857625"/>
            <a:ext cx="422275" cy="1019175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8" name="Oval 96"/>
          <p:cNvSpPr>
            <a:spLocks noChangeArrowheads="1"/>
          </p:cNvSpPr>
          <p:nvPr/>
        </p:nvSpPr>
        <p:spPr bwMode="auto">
          <a:xfrm>
            <a:off x="4911725" y="370363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9" name="Line 97"/>
          <p:cNvSpPr>
            <a:spLocks noChangeShapeType="1"/>
          </p:cNvSpPr>
          <p:nvPr/>
        </p:nvSpPr>
        <p:spPr bwMode="auto">
          <a:xfrm flipV="1">
            <a:off x="6553200" y="3873500"/>
            <a:ext cx="347663" cy="10033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0" name="Line 98"/>
          <p:cNvSpPr>
            <a:spLocks noChangeShapeType="1"/>
          </p:cNvSpPr>
          <p:nvPr/>
        </p:nvSpPr>
        <p:spPr bwMode="auto">
          <a:xfrm flipH="1" flipV="1">
            <a:off x="6988175" y="3857625"/>
            <a:ext cx="419100" cy="10795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1" name="Oval 99"/>
          <p:cNvSpPr>
            <a:spLocks noChangeArrowheads="1"/>
          </p:cNvSpPr>
          <p:nvPr/>
        </p:nvSpPr>
        <p:spPr bwMode="auto">
          <a:xfrm>
            <a:off x="6835775" y="370363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02" name="Line 100"/>
          <p:cNvSpPr>
            <a:spLocks noChangeShapeType="1"/>
          </p:cNvSpPr>
          <p:nvPr/>
        </p:nvSpPr>
        <p:spPr bwMode="auto">
          <a:xfrm flipV="1">
            <a:off x="1371600" y="2724150"/>
            <a:ext cx="796925" cy="100965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" name="Line 101"/>
          <p:cNvSpPr>
            <a:spLocks noChangeShapeType="1"/>
          </p:cNvSpPr>
          <p:nvPr/>
        </p:nvSpPr>
        <p:spPr bwMode="auto">
          <a:xfrm flipH="1" flipV="1">
            <a:off x="2255838" y="2708275"/>
            <a:ext cx="866775" cy="1052513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" name="Oval 102"/>
          <p:cNvSpPr>
            <a:spLocks noChangeArrowheads="1"/>
          </p:cNvSpPr>
          <p:nvPr/>
        </p:nvSpPr>
        <p:spPr bwMode="auto">
          <a:xfrm>
            <a:off x="2128837" y="2525713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05" name="Line 103"/>
          <p:cNvSpPr>
            <a:spLocks noChangeShapeType="1"/>
          </p:cNvSpPr>
          <p:nvPr/>
        </p:nvSpPr>
        <p:spPr bwMode="auto">
          <a:xfrm flipV="1">
            <a:off x="5113338" y="2713038"/>
            <a:ext cx="796925" cy="10414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" name="Line 104"/>
          <p:cNvSpPr>
            <a:spLocks noChangeShapeType="1"/>
          </p:cNvSpPr>
          <p:nvPr/>
        </p:nvSpPr>
        <p:spPr bwMode="auto">
          <a:xfrm flipH="1" flipV="1">
            <a:off x="5997575" y="2697163"/>
            <a:ext cx="866775" cy="1052512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" name="Oval 105"/>
          <p:cNvSpPr>
            <a:spLocks noChangeArrowheads="1"/>
          </p:cNvSpPr>
          <p:nvPr/>
        </p:nvSpPr>
        <p:spPr bwMode="auto">
          <a:xfrm>
            <a:off x="5870575" y="2514600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08" name="Line 106"/>
          <p:cNvSpPr>
            <a:spLocks noChangeShapeType="1"/>
          </p:cNvSpPr>
          <p:nvPr/>
        </p:nvSpPr>
        <p:spPr bwMode="auto">
          <a:xfrm flipV="1">
            <a:off x="2286000" y="1541462"/>
            <a:ext cx="1741489" cy="973137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" name="Line 107"/>
          <p:cNvSpPr>
            <a:spLocks noChangeShapeType="1"/>
          </p:cNvSpPr>
          <p:nvPr/>
        </p:nvSpPr>
        <p:spPr bwMode="auto">
          <a:xfrm flipH="1" flipV="1">
            <a:off x="4114800" y="1525588"/>
            <a:ext cx="1752600" cy="989012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" name="Oval 108"/>
          <p:cNvSpPr>
            <a:spLocks noChangeArrowheads="1"/>
          </p:cNvSpPr>
          <p:nvPr/>
        </p:nvSpPr>
        <p:spPr bwMode="auto">
          <a:xfrm>
            <a:off x="3962400" y="1371601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11" name="Text Box 109"/>
          <p:cNvSpPr txBox="1">
            <a:spLocks noChangeArrowheads="1"/>
          </p:cNvSpPr>
          <p:nvPr/>
        </p:nvSpPr>
        <p:spPr bwMode="auto">
          <a:xfrm>
            <a:off x="8001000" y="4748213"/>
            <a:ext cx="6858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min</a:t>
            </a:r>
          </a:p>
        </p:txBody>
      </p:sp>
      <p:sp>
        <p:nvSpPr>
          <p:cNvPr id="112" name="Text Box 110"/>
          <p:cNvSpPr txBox="1">
            <a:spLocks noChangeArrowheads="1"/>
          </p:cNvSpPr>
          <p:nvPr/>
        </p:nvSpPr>
        <p:spPr bwMode="auto">
          <a:xfrm>
            <a:off x="-76200" y="4572000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 = 4</a:t>
            </a:r>
          </a:p>
        </p:txBody>
      </p:sp>
      <p:sp>
        <p:nvSpPr>
          <p:cNvPr id="115" name="Down Arrow 114"/>
          <p:cNvSpPr/>
          <p:nvPr/>
        </p:nvSpPr>
        <p:spPr bwMode="auto">
          <a:xfrm>
            <a:off x="228600" y="3810000"/>
            <a:ext cx="381000" cy="762000"/>
          </a:xfrm>
          <a:prstGeom prst="downArrow">
            <a:avLst/>
          </a:prstGeom>
          <a:solidFill>
            <a:srgbClr val="FF0066"/>
          </a:solidFill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sp>
        <p:nvSpPr>
          <p:cNvPr id="113" name="Text Box 2">
            <a:extLst>
              <a:ext uri="{FF2B5EF4-FFF2-40B4-BE49-F238E27FC236}">
                <a16:creationId xmlns:a16="http://schemas.microsoft.com/office/drawing/2014/main" id="{05815FEB-9443-468D-8AE5-BE22CFA7E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49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12" grpId="0"/>
      <p:bldP spid="11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3"/>
          <p:cNvSpPr>
            <a:spLocks noChangeShapeType="1"/>
          </p:cNvSpPr>
          <p:nvPr/>
        </p:nvSpPr>
        <p:spPr bwMode="auto">
          <a:xfrm flipV="1">
            <a:off x="595313" y="5030788"/>
            <a:ext cx="228600" cy="9906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 flipH="1" flipV="1">
            <a:off x="866775" y="5037138"/>
            <a:ext cx="0" cy="9906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H="1" flipV="1">
            <a:off x="900113" y="5030788"/>
            <a:ext cx="228600" cy="9906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48577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75882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1041400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784225" y="486092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81000" y="61722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ym typeface="Symbol" pitchFamily="18" charset="2"/>
              </a:rPr>
              <a:t>4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609600" y="61722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ym typeface="Symbol" pitchFamily="18" charset="2"/>
              </a:rPr>
              <a:t>5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914400" y="61722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ym typeface="Symbol" pitchFamily="18" charset="2"/>
              </a:rPr>
              <a:t>3</a:t>
            </a: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V="1">
            <a:off x="15097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 flipH="1" flipV="1">
            <a:off x="1781175" y="503713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 flipH="1" flipV="1">
            <a:off x="18145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140017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167322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1955800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1698625" y="486092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1295400" y="61722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ym typeface="Symbol" pitchFamily="18" charset="2"/>
              </a:rPr>
              <a:t>1</a:t>
            </a: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1524000" y="61722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ym typeface="Symbol" pitchFamily="18" charset="2"/>
              </a:rPr>
              <a:t>7</a:t>
            </a: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1802646" y="6174872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ym typeface="Symbol" pitchFamily="18" charset="2"/>
              </a:rPr>
              <a:t>0</a:t>
            </a:r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 flipV="1">
            <a:off x="24241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 flipH="1" flipV="1">
            <a:off x="2695575" y="503713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" name="Line 25"/>
          <p:cNvSpPr>
            <a:spLocks noChangeShapeType="1"/>
          </p:cNvSpPr>
          <p:nvPr/>
        </p:nvSpPr>
        <p:spPr bwMode="auto">
          <a:xfrm flipH="1" flipV="1">
            <a:off x="27289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" name="Oval 26"/>
          <p:cNvSpPr>
            <a:spLocks noChangeArrowheads="1"/>
          </p:cNvSpPr>
          <p:nvPr/>
        </p:nvSpPr>
        <p:spPr bwMode="auto">
          <a:xfrm>
            <a:off x="231457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9" name="Oval 27"/>
          <p:cNvSpPr>
            <a:spLocks noChangeArrowheads="1"/>
          </p:cNvSpPr>
          <p:nvPr/>
        </p:nvSpPr>
        <p:spPr bwMode="auto">
          <a:xfrm>
            <a:off x="258762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0" name="Oval 28"/>
          <p:cNvSpPr>
            <a:spLocks noChangeArrowheads="1"/>
          </p:cNvSpPr>
          <p:nvPr/>
        </p:nvSpPr>
        <p:spPr bwMode="auto">
          <a:xfrm>
            <a:off x="2870200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1" name="Oval 29"/>
          <p:cNvSpPr>
            <a:spLocks noChangeArrowheads="1"/>
          </p:cNvSpPr>
          <p:nvPr/>
        </p:nvSpPr>
        <p:spPr bwMode="auto">
          <a:xfrm>
            <a:off x="2613025" y="486092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2" name="Text Box 30"/>
          <p:cNvSpPr txBox="1">
            <a:spLocks noChangeArrowheads="1"/>
          </p:cNvSpPr>
          <p:nvPr/>
        </p:nvSpPr>
        <p:spPr bwMode="auto">
          <a:xfrm>
            <a:off x="22558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33" name="Text Box 31"/>
          <p:cNvSpPr txBox="1">
            <a:spLocks noChangeArrowheads="1"/>
          </p:cNvSpPr>
          <p:nvPr/>
        </p:nvSpPr>
        <p:spPr bwMode="auto">
          <a:xfrm>
            <a:off x="2517775" y="621347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34" name="Text Box 32"/>
          <p:cNvSpPr txBox="1">
            <a:spLocks noChangeArrowheads="1"/>
          </p:cNvSpPr>
          <p:nvPr/>
        </p:nvSpPr>
        <p:spPr bwMode="auto">
          <a:xfrm>
            <a:off x="27892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35" name="Line 33"/>
          <p:cNvSpPr>
            <a:spLocks noChangeShapeType="1"/>
          </p:cNvSpPr>
          <p:nvPr/>
        </p:nvSpPr>
        <p:spPr bwMode="auto">
          <a:xfrm flipV="1">
            <a:off x="3371850" y="502443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" name="Line 34"/>
          <p:cNvSpPr>
            <a:spLocks noChangeShapeType="1"/>
          </p:cNvSpPr>
          <p:nvPr/>
        </p:nvSpPr>
        <p:spPr bwMode="auto">
          <a:xfrm flipH="1" flipV="1">
            <a:off x="3643313" y="503078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" name="Line 35"/>
          <p:cNvSpPr>
            <a:spLocks noChangeShapeType="1"/>
          </p:cNvSpPr>
          <p:nvPr/>
        </p:nvSpPr>
        <p:spPr bwMode="auto">
          <a:xfrm flipH="1" flipV="1">
            <a:off x="3676650" y="502443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" name="Oval 36"/>
          <p:cNvSpPr>
            <a:spLocks noChangeArrowheads="1"/>
          </p:cNvSpPr>
          <p:nvPr/>
        </p:nvSpPr>
        <p:spPr bwMode="auto">
          <a:xfrm>
            <a:off x="3262312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9" name="Oval 37"/>
          <p:cNvSpPr>
            <a:spLocks noChangeArrowheads="1"/>
          </p:cNvSpPr>
          <p:nvPr/>
        </p:nvSpPr>
        <p:spPr bwMode="auto">
          <a:xfrm>
            <a:off x="3535362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0" name="Oval 38"/>
          <p:cNvSpPr>
            <a:spLocks noChangeArrowheads="1"/>
          </p:cNvSpPr>
          <p:nvPr/>
        </p:nvSpPr>
        <p:spPr bwMode="auto">
          <a:xfrm>
            <a:off x="3817937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1" name="Oval 39"/>
          <p:cNvSpPr>
            <a:spLocks noChangeArrowheads="1"/>
          </p:cNvSpPr>
          <p:nvPr/>
        </p:nvSpPr>
        <p:spPr bwMode="auto">
          <a:xfrm>
            <a:off x="3560762" y="485457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2" name="Text Box 40"/>
          <p:cNvSpPr txBox="1">
            <a:spLocks noChangeArrowheads="1"/>
          </p:cNvSpPr>
          <p:nvPr/>
        </p:nvSpPr>
        <p:spPr bwMode="auto">
          <a:xfrm>
            <a:off x="3203575" y="621665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43" name="Text Box 41"/>
          <p:cNvSpPr txBox="1">
            <a:spLocks noChangeArrowheads="1"/>
          </p:cNvSpPr>
          <p:nvPr/>
        </p:nvSpPr>
        <p:spPr bwMode="auto">
          <a:xfrm>
            <a:off x="3465513" y="62071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44" name="Text Box 42"/>
          <p:cNvSpPr txBox="1">
            <a:spLocks noChangeArrowheads="1"/>
          </p:cNvSpPr>
          <p:nvPr/>
        </p:nvSpPr>
        <p:spPr bwMode="auto">
          <a:xfrm>
            <a:off x="3736975" y="621665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45" name="Line 43"/>
          <p:cNvSpPr>
            <a:spLocks noChangeShapeType="1"/>
          </p:cNvSpPr>
          <p:nvPr/>
        </p:nvSpPr>
        <p:spPr bwMode="auto">
          <a:xfrm flipV="1">
            <a:off x="4286250" y="502443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" name="Line 44"/>
          <p:cNvSpPr>
            <a:spLocks noChangeShapeType="1"/>
          </p:cNvSpPr>
          <p:nvPr/>
        </p:nvSpPr>
        <p:spPr bwMode="auto">
          <a:xfrm flipH="1" flipV="1">
            <a:off x="4557713" y="503078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" name="Line 45"/>
          <p:cNvSpPr>
            <a:spLocks noChangeShapeType="1"/>
          </p:cNvSpPr>
          <p:nvPr/>
        </p:nvSpPr>
        <p:spPr bwMode="auto">
          <a:xfrm flipH="1" flipV="1">
            <a:off x="4591050" y="502443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8" name="Oval 46"/>
          <p:cNvSpPr>
            <a:spLocks noChangeArrowheads="1"/>
          </p:cNvSpPr>
          <p:nvPr/>
        </p:nvSpPr>
        <p:spPr bwMode="auto">
          <a:xfrm>
            <a:off x="4176712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9" name="Oval 47"/>
          <p:cNvSpPr>
            <a:spLocks noChangeArrowheads="1"/>
          </p:cNvSpPr>
          <p:nvPr/>
        </p:nvSpPr>
        <p:spPr bwMode="auto">
          <a:xfrm>
            <a:off x="4449762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0" name="Oval 48"/>
          <p:cNvSpPr>
            <a:spLocks noChangeArrowheads="1"/>
          </p:cNvSpPr>
          <p:nvPr/>
        </p:nvSpPr>
        <p:spPr bwMode="auto">
          <a:xfrm>
            <a:off x="4732337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1" name="Oval 49"/>
          <p:cNvSpPr>
            <a:spLocks noChangeArrowheads="1"/>
          </p:cNvSpPr>
          <p:nvPr/>
        </p:nvSpPr>
        <p:spPr bwMode="auto">
          <a:xfrm>
            <a:off x="4475162" y="485457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2" name="Text Box 50"/>
          <p:cNvSpPr txBox="1">
            <a:spLocks noChangeArrowheads="1"/>
          </p:cNvSpPr>
          <p:nvPr/>
        </p:nvSpPr>
        <p:spPr bwMode="auto">
          <a:xfrm>
            <a:off x="4117975" y="621665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53" name="Text Box 51"/>
          <p:cNvSpPr txBox="1">
            <a:spLocks noChangeArrowheads="1"/>
          </p:cNvSpPr>
          <p:nvPr/>
        </p:nvSpPr>
        <p:spPr bwMode="auto">
          <a:xfrm>
            <a:off x="4379913" y="62071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54" name="Text Box 52"/>
          <p:cNvSpPr txBox="1">
            <a:spLocks noChangeArrowheads="1"/>
          </p:cNvSpPr>
          <p:nvPr/>
        </p:nvSpPr>
        <p:spPr bwMode="auto">
          <a:xfrm>
            <a:off x="4651375" y="621665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55" name="Line 53"/>
          <p:cNvSpPr>
            <a:spLocks noChangeShapeType="1"/>
          </p:cNvSpPr>
          <p:nvPr/>
        </p:nvSpPr>
        <p:spPr bwMode="auto">
          <a:xfrm flipV="1">
            <a:off x="52435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" name="Line 54"/>
          <p:cNvSpPr>
            <a:spLocks noChangeShapeType="1"/>
          </p:cNvSpPr>
          <p:nvPr/>
        </p:nvSpPr>
        <p:spPr bwMode="auto">
          <a:xfrm flipH="1" flipV="1">
            <a:off x="5514975" y="503713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" name="Line 55"/>
          <p:cNvSpPr>
            <a:spLocks noChangeShapeType="1"/>
          </p:cNvSpPr>
          <p:nvPr/>
        </p:nvSpPr>
        <p:spPr bwMode="auto">
          <a:xfrm flipH="1" flipV="1">
            <a:off x="55483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8" name="Oval 56"/>
          <p:cNvSpPr>
            <a:spLocks noChangeArrowheads="1"/>
          </p:cNvSpPr>
          <p:nvPr/>
        </p:nvSpPr>
        <p:spPr bwMode="auto">
          <a:xfrm>
            <a:off x="513397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9" name="Oval 57"/>
          <p:cNvSpPr>
            <a:spLocks noChangeArrowheads="1"/>
          </p:cNvSpPr>
          <p:nvPr/>
        </p:nvSpPr>
        <p:spPr bwMode="auto">
          <a:xfrm>
            <a:off x="540702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0" name="Oval 58"/>
          <p:cNvSpPr>
            <a:spLocks noChangeArrowheads="1"/>
          </p:cNvSpPr>
          <p:nvPr/>
        </p:nvSpPr>
        <p:spPr bwMode="auto">
          <a:xfrm>
            <a:off x="5689600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1" name="Oval 59"/>
          <p:cNvSpPr>
            <a:spLocks noChangeArrowheads="1"/>
          </p:cNvSpPr>
          <p:nvPr/>
        </p:nvSpPr>
        <p:spPr bwMode="auto">
          <a:xfrm>
            <a:off x="5432425" y="486092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2" name="Text Box 60"/>
          <p:cNvSpPr txBox="1">
            <a:spLocks noChangeArrowheads="1"/>
          </p:cNvSpPr>
          <p:nvPr/>
        </p:nvSpPr>
        <p:spPr bwMode="auto">
          <a:xfrm>
            <a:off x="50752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63" name="Text Box 61"/>
          <p:cNvSpPr txBox="1">
            <a:spLocks noChangeArrowheads="1"/>
          </p:cNvSpPr>
          <p:nvPr/>
        </p:nvSpPr>
        <p:spPr bwMode="auto">
          <a:xfrm>
            <a:off x="5337175" y="621347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64" name="Text Box 62"/>
          <p:cNvSpPr txBox="1">
            <a:spLocks noChangeArrowheads="1"/>
          </p:cNvSpPr>
          <p:nvPr/>
        </p:nvSpPr>
        <p:spPr bwMode="auto">
          <a:xfrm>
            <a:off x="56086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65" name="Line 63"/>
          <p:cNvSpPr>
            <a:spLocks noChangeShapeType="1"/>
          </p:cNvSpPr>
          <p:nvPr/>
        </p:nvSpPr>
        <p:spPr bwMode="auto">
          <a:xfrm flipV="1">
            <a:off x="6200775" y="5040313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6" name="Line 64"/>
          <p:cNvSpPr>
            <a:spLocks noChangeShapeType="1"/>
          </p:cNvSpPr>
          <p:nvPr/>
        </p:nvSpPr>
        <p:spPr bwMode="auto">
          <a:xfrm flipH="1" flipV="1">
            <a:off x="6472238" y="5046663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7" name="Line 65"/>
          <p:cNvSpPr>
            <a:spLocks noChangeShapeType="1"/>
          </p:cNvSpPr>
          <p:nvPr/>
        </p:nvSpPr>
        <p:spPr bwMode="auto">
          <a:xfrm flipH="1" flipV="1">
            <a:off x="6505575" y="5040313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8" name="Oval 66"/>
          <p:cNvSpPr>
            <a:spLocks noChangeArrowheads="1"/>
          </p:cNvSpPr>
          <p:nvPr/>
        </p:nvSpPr>
        <p:spPr bwMode="auto">
          <a:xfrm>
            <a:off x="6091237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9" name="Oval 67"/>
          <p:cNvSpPr>
            <a:spLocks noChangeArrowheads="1"/>
          </p:cNvSpPr>
          <p:nvPr/>
        </p:nvSpPr>
        <p:spPr bwMode="auto">
          <a:xfrm>
            <a:off x="6364287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70" name="Oval 68"/>
          <p:cNvSpPr>
            <a:spLocks noChangeArrowheads="1"/>
          </p:cNvSpPr>
          <p:nvPr/>
        </p:nvSpPr>
        <p:spPr bwMode="auto">
          <a:xfrm>
            <a:off x="6646862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71" name="Oval 69"/>
          <p:cNvSpPr>
            <a:spLocks noChangeArrowheads="1"/>
          </p:cNvSpPr>
          <p:nvPr/>
        </p:nvSpPr>
        <p:spPr bwMode="auto">
          <a:xfrm>
            <a:off x="6389687" y="4870450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72" name="Text Box 70"/>
          <p:cNvSpPr txBox="1">
            <a:spLocks noChangeArrowheads="1"/>
          </p:cNvSpPr>
          <p:nvPr/>
        </p:nvSpPr>
        <p:spPr bwMode="auto">
          <a:xfrm>
            <a:off x="6032500" y="62325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73" name="Text Box 71"/>
          <p:cNvSpPr txBox="1">
            <a:spLocks noChangeArrowheads="1"/>
          </p:cNvSpPr>
          <p:nvPr/>
        </p:nvSpPr>
        <p:spPr bwMode="auto">
          <a:xfrm>
            <a:off x="62944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74" name="Text Box 72"/>
          <p:cNvSpPr txBox="1">
            <a:spLocks noChangeArrowheads="1"/>
          </p:cNvSpPr>
          <p:nvPr/>
        </p:nvSpPr>
        <p:spPr bwMode="auto">
          <a:xfrm>
            <a:off x="6565900" y="62325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75" name="Line 73"/>
          <p:cNvSpPr>
            <a:spLocks noChangeShapeType="1"/>
          </p:cNvSpPr>
          <p:nvPr/>
        </p:nvSpPr>
        <p:spPr bwMode="auto">
          <a:xfrm flipV="1">
            <a:off x="7191375" y="5040313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6" name="Line 74"/>
          <p:cNvSpPr>
            <a:spLocks noChangeShapeType="1"/>
          </p:cNvSpPr>
          <p:nvPr/>
        </p:nvSpPr>
        <p:spPr bwMode="auto">
          <a:xfrm flipH="1" flipV="1">
            <a:off x="7462838" y="5046663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Line 75"/>
          <p:cNvSpPr>
            <a:spLocks noChangeShapeType="1"/>
          </p:cNvSpPr>
          <p:nvPr/>
        </p:nvSpPr>
        <p:spPr bwMode="auto">
          <a:xfrm flipH="1" flipV="1">
            <a:off x="7496175" y="5040313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8" name="Oval 76"/>
          <p:cNvSpPr>
            <a:spLocks noChangeArrowheads="1"/>
          </p:cNvSpPr>
          <p:nvPr/>
        </p:nvSpPr>
        <p:spPr bwMode="auto">
          <a:xfrm>
            <a:off x="7081837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79" name="Oval 77"/>
          <p:cNvSpPr>
            <a:spLocks noChangeArrowheads="1"/>
          </p:cNvSpPr>
          <p:nvPr/>
        </p:nvSpPr>
        <p:spPr bwMode="auto">
          <a:xfrm>
            <a:off x="7354887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80" name="Oval 78"/>
          <p:cNvSpPr>
            <a:spLocks noChangeArrowheads="1"/>
          </p:cNvSpPr>
          <p:nvPr/>
        </p:nvSpPr>
        <p:spPr bwMode="auto">
          <a:xfrm>
            <a:off x="7637462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81" name="Oval 79"/>
          <p:cNvSpPr>
            <a:spLocks noChangeArrowheads="1"/>
          </p:cNvSpPr>
          <p:nvPr/>
        </p:nvSpPr>
        <p:spPr bwMode="auto">
          <a:xfrm>
            <a:off x="7380287" y="4870450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82" name="Text Box 80"/>
          <p:cNvSpPr txBox="1">
            <a:spLocks noChangeArrowheads="1"/>
          </p:cNvSpPr>
          <p:nvPr/>
        </p:nvSpPr>
        <p:spPr bwMode="auto">
          <a:xfrm>
            <a:off x="7023100" y="62325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83" name="Text Box 81"/>
          <p:cNvSpPr txBox="1">
            <a:spLocks noChangeArrowheads="1"/>
          </p:cNvSpPr>
          <p:nvPr/>
        </p:nvSpPr>
        <p:spPr bwMode="auto">
          <a:xfrm>
            <a:off x="72850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84" name="Text Box 82"/>
          <p:cNvSpPr txBox="1">
            <a:spLocks noChangeArrowheads="1"/>
          </p:cNvSpPr>
          <p:nvPr/>
        </p:nvSpPr>
        <p:spPr bwMode="auto">
          <a:xfrm>
            <a:off x="7556500" y="62325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85" name="Text Box 83"/>
          <p:cNvSpPr txBox="1">
            <a:spLocks noChangeArrowheads="1"/>
          </p:cNvSpPr>
          <p:nvPr/>
        </p:nvSpPr>
        <p:spPr bwMode="auto">
          <a:xfrm>
            <a:off x="8439150" y="5842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86" name="Line 84"/>
          <p:cNvSpPr>
            <a:spLocks noChangeShapeType="1"/>
          </p:cNvSpPr>
          <p:nvPr/>
        </p:nvSpPr>
        <p:spPr bwMode="auto">
          <a:xfrm flipV="1">
            <a:off x="914400" y="3883024"/>
            <a:ext cx="371475" cy="993775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7" name="Line 85"/>
          <p:cNvSpPr>
            <a:spLocks noChangeShapeType="1"/>
          </p:cNvSpPr>
          <p:nvPr/>
        </p:nvSpPr>
        <p:spPr bwMode="auto">
          <a:xfrm flipH="1" flipV="1">
            <a:off x="1373188" y="3867150"/>
            <a:ext cx="379412" cy="100965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8" name="Oval 86"/>
          <p:cNvSpPr>
            <a:spLocks noChangeArrowheads="1"/>
          </p:cNvSpPr>
          <p:nvPr/>
        </p:nvSpPr>
        <p:spPr bwMode="auto">
          <a:xfrm>
            <a:off x="1220787" y="3713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0" name="Text Box 88"/>
          <p:cNvSpPr txBox="1">
            <a:spLocks noChangeArrowheads="1"/>
          </p:cNvSpPr>
          <p:nvPr/>
        </p:nvSpPr>
        <p:spPr bwMode="auto">
          <a:xfrm>
            <a:off x="7772400" y="1319213"/>
            <a:ext cx="836612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max</a:t>
            </a:r>
          </a:p>
        </p:txBody>
      </p:sp>
      <p:sp>
        <p:nvSpPr>
          <p:cNvPr id="91" name="Text Box 89"/>
          <p:cNvSpPr txBox="1">
            <a:spLocks noChangeArrowheads="1"/>
          </p:cNvSpPr>
          <p:nvPr/>
        </p:nvSpPr>
        <p:spPr bwMode="auto">
          <a:xfrm>
            <a:off x="7926388" y="2386013"/>
            <a:ext cx="6858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min</a:t>
            </a:r>
          </a:p>
        </p:txBody>
      </p:sp>
      <p:sp>
        <p:nvSpPr>
          <p:cNvPr id="92" name="Text Box 90"/>
          <p:cNvSpPr txBox="1">
            <a:spLocks noChangeArrowheads="1"/>
          </p:cNvSpPr>
          <p:nvPr/>
        </p:nvSpPr>
        <p:spPr bwMode="auto">
          <a:xfrm>
            <a:off x="7848600" y="3529013"/>
            <a:ext cx="836612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max</a:t>
            </a:r>
          </a:p>
        </p:txBody>
      </p:sp>
      <p:sp>
        <p:nvSpPr>
          <p:cNvPr id="93" name="Line 91"/>
          <p:cNvSpPr>
            <a:spLocks noChangeShapeType="1"/>
          </p:cNvSpPr>
          <p:nvPr/>
        </p:nvSpPr>
        <p:spPr bwMode="auto">
          <a:xfrm flipV="1">
            <a:off x="2743200" y="3883022"/>
            <a:ext cx="361950" cy="993777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" name="Line 92"/>
          <p:cNvSpPr>
            <a:spLocks noChangeShapeType="1"/>
          </p:cNvSpPr>
          <p:nvPr/>
        </p:nvSpPr>
        <p:spPr bwMode="auto">
          <a:xfrm flipH="1" flipV="1">
            <a:off x="3192463" y="3867150"/>
            <a:ext cx="407987" cy="1033463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5" name="Oval 93"/>
          <p:cNvSpPr>
            <a:spLocks noChangeArrowheads="1"/>
          </p:cNvSpPr>
          <p:nvPr/>
        </p:nvSpPr>
        <p:spPr bwMode="auto">
          <a:xfrm>
            <a:off x="3040062" y="3713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6" name="Line 94"/>
          <p:cNvSpPr>
            <a:spLocks noChangeShapeType="1"/>
          </p:cNvSpPr>
          <p:nvPr/>
        </p:nvSpPr>
        <p:spPr bwMode="auto">
          <a:xfrm flipV="1">
            <a:off x="4572000" y="3873500"/>
            <a:ext cx="404813" cy="10033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" name="Line 95"/>
          <p:cNvSpPr>
            <a:spLocks noChangeShapeType="1"/>
          </p:cNvSpPr>
          <p:nvPr/>
        </p:nvSpPr>
        <p:spPr bwMode="auto">
          <a:xfrm flipH="1" flipV="1">
            <a:off x="5064124" y="3857625"/>
            <a:ext cx="422275" cy="1019175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8" name="Oval 96"/>
          <p:cNvSpPr>
            <a:spLocks noChangeArrowheads="1"/>
          </p:cNvSpPr>
          <p:nvPr/>
        </p:nvSpPr>
        <p:spPr bwMode="auto">
          <a:xfrm>
            <a:off x="4911725" y="370363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9" name="Line 97"/>
          <p:cNvSpPr>
            <a:spLocks noChangeShapeType="1"/>
          </p:cNvSpPr>
          <p:nvPr/>
        </p:nvSpPr>
        <p:spPr bwMode="auto">
          <a:xfrm flipV="1">
            <a:off x="6553200" y="3873500"/>
            <a:ext cx="347663" cy="10033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0" name="Line 98"/>
          <p:cNvSpPr>
            <a:spLocks noChangeShapeType="1"/>
          </p:cNvSpPr>
          <p:nvPr/>
        </p:nvSpPr>
        <p:spPr bwMode="auto">
          <a:xfrm flipH="1" flipV="1">
            <a:off x="6988175" y="3857625"/>
            <a:ext cx="419100" cy="10795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1" name="Oval 99"/>
          <p:cNvSpPr>
            <a:spLocks noChangeArrowheads="1"/>
          </p:cNvSpPr>
          <p:nvPr/>
        </p:nvSpPr>
        <p:spPr bwMode="auto">
          <a:xfrm>
            <a:off x="6835775" y="370363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02" name="Line 100"/>
          <p:cNvSpPr>
            <a:spLocks noChangeShapeType="1"/>
          </p:cNvSpPr>
          <p:nvPr/>
        </p:nvSpPr>
        <p:spPr bwMode="auto">
          <a:xfrm flipV="1">
            <a:off x="1371600" y="2724150"/>
            <a:ext cx="796925" cy="100965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" name="Line 101"/>
          <p:cNvSpPr>
            <a:spLocks noChangeShapeType="1"/>
          </p:cNvSpPr>
          <p:nvPr/>
        </p:nvSpPr>
        <p:spPr bwMode="auto">
          <a:xfrm flipH="1" flipV="1">
            <a:off x="2255838" y="2708275"/>
            <a:ext cx="866775" cy="1052513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" name="Oval 102"/>
          <p:cNvSpPr>
            <a:spLocks noChangeArrowheads="1"/>
          </p:cNvSpPr>
          <p:nvPr/>
        </p:nvSpPr>
        <p:spPr bwMode="auto">
          <a:xfrm>
            <a:off x="2128837" y="2525713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05" name="Line 103"/>
          <p:cNvSpPr>
            <a:spLocks noChangeShapeType="1"/>
          </p:cNvSpPr>
          <p:nvPr/>
        </p:nvSpPr>
        <p:spPr bwMode="auto">
          <a:xfrm flipV="1">
            <a:off x="5113338" y="2713038"/>
            <a:ext cx="796925" cy="10414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" name="Line 104"/>
          <p:cNvSpPr>
            <a:spLocks noChangeShapeType="1"/>
          </p:cNvSpPr>
          <p:nvPr/>
        </p:nvSpPr>
        <p:spPr bwMode="auto">
          <a:xfrm flipH="1" flipV="1">
            <a:off x="5997575" y="2697163"/>
            <a:ext cx="866775" cy="1052512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" name="Oval 105"/>
          <p:cNvSpPr>
            <a:spLocks noChangeArrowheads="1"/>
          </p:cNvSpPr>
          <p:nvPr/>
        </p:nvSpPr>
        <p:spPr bwMode="auto">
          <a:xfrm>
            <a:off x="5870575" y="2514600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08" name="Line 106"/>
          <p:cNvSpPr>
            <a:spLocks noChangeShapeType="1"/>
          </p:cNvSpPr>
          <p:nvPr/>
        </p:nvSpPr>
        <p:spPr bwMode="auto">
          <a:xfrm flipV="1">
            <a:off x="2286000" y="1541462"/>
            <a:ext cx="1741489" cy="973137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" name="Line 107"/>
          <p:cNvSpPr>
            <a:spLocks noChangeShapeType="1"/>
          </p:cNvSpPr>
          <p:nvPr/>
        </p:nvSpPr>
        <p:spPr bwMode="auto">
          <a:xfrm flipH="1" flipV="1">
            <a:off x="4114800" y="1525588"/>
            <a:ext cx="1752600" cy="989012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" name="Oval 108"/>
          <p:cNvSpPr>
            <a:spLocks noChangeArrowheads="1"/>
          </p:cNvSpPr>
          <p:nvPr/>
        </p:nvSpPr>
        <p:spPr bwMode="auto">
          <a:xfrm>
            <a:off x="3962400" y="1371601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11" name="Text Box 109"/>
          <p:cNvSpPr txBox="1">
            <a:spLocks noChangeArrowheads="1"/>
          </p:cNvSpPr>
          <p:nvPr/>
        </p:nvSpPr>
        <p:spPr bwMode="auto">
          <a:xfrm>
            <a:off x="8001000" y="4748213"/>
            <a:ext cx="6858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min</a:t>
            </a:r>
          </a:p>
        </p:txBody>
      </p:sp>
      <p:sp>
        <p:nvSpPr>
          <p:cNvPr id="112" name="Text Box 110"/>
          <p:cNvSpPr txBox="1">
            <a:spLocks noChangeArrowheads="1"/>
          </p:cNvSpPr>
          <p:nvPr/>
        </p:nvSpPr>
        <p:spPr bwMode="auto">
          <a:xfrm>
            <a:off x="-76200" y="4572000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 = 3</a:t>
            </a:r>
          </a:p>
        </p:txBody>
      </p:sp>
      <p:sp>
        <p:nvSpPr>
          <p:cNvPr id="113" name="Text Box 111"/>
          <p:cNvSpPr txBox="1">
            <a:spLocks noChangeArrowheads="1"/>
          </p:cNvSpPr>
          <p:nvPr/>
        </p:nvSpPr>
        <p:spPr bwMode="auto">
          <a:xfrm>
            <a:off x="381000" y="3352800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 = 3</a:t>
            </a:r>
          </a:p>
        </p:txBody>
      </p:sp>
      <p:sp>
        <p:nvSpPr>
          <p:cNvPr id="114" name="Text Box 110"/>
          <p:cNvSpPr txBox="1">
            <a:spLocks noChangeArrowheads="1"/>
          </p:cNvSpPr>
          <p:nvPr/>
        </p:nvSpPr>
        <p:spPr bwMode="auto">
          <a:xfrm>
            <a:off x="1066800" y="4648200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 = 1</a:t>
            </a:r>
          </a:p>
        </p:txBody>
      </p:sp>
      <p:sp>
        <p:nvSpPr>
          <p:cNvPr id="115" name="Text Box 2">
            <a:extLst>
              <a:ext uri="{FF2B5EF4-FFF2-40B4-BE49-F238E27FC236}">
                <a16:creationId xmlns:a16="http://schemas.microsoft.com/office/drawing/2014/main" id="{1828714F-BCEB-4865-B66A-982D5BC326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45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112" grpId="0"/>
      <p:bldP spid="113" grpId="0"/>
      <p:bldP spid="11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3"/>
          <p:cNvSpPr>
            <a:spLocks noChangeShapeType="1"/>
          </p:cNvSpPr>
          <p:nvPr/>
        </p:nvSpPr>
        <p:spPr bwMode="auto">
          <a:xfrm flipV="1">
            <a:off x="595313" y="5030788"/>
            <a:ext cx="228600" cy="9906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 flipH="1" flipV="1">
            <a:off x="866775" y="5037138"/>
            <a:ext cx="0" cy="9906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H="1" flipV="1">
            <a:off x="900113" y="5030788"/>
            <a:ext cx="228600" cy="9906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48577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75882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1041400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784225" y="486092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81000" y="61722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ym typeface="Symbol" pitchFamily="18" charset="2"/>
              </a:rPr>
              <a:t>4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609600" y="61722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ym typeface="Symbol" pitchFamily="18" charset="2"/>
              </a:rPr>
              <a:t>5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914400" y="61722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ym typeface="Symbol" pitchFamily="18" charset="2"/>
              </a:rPr>
              <a:t>3</a:t>
            </a: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V="1">
            <a:off x="1509713" y="5030788"/>
            <a:ext cx="228600" cy="9906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 flipH="1" flipV="1">
            <a:off x="1781175" y="503713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 flipH="1" flipV="1">
            <a:off x="18145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140017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167322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1955800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1698625" y="486092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1295400" y="61722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ym typeface="Symbol" pitchFamily="18" charset="2"/>
              </a:rPr>
              <a:t>1</a:t>
            </a: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1447800" y="5313402"/>
            <a:ext cx="914400" cy="52322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/>
              </a:rPr>
              <a:t>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/>
              </a:rPr>
              <a:t></a:t>
            </a:r>
            <a:endParaRPr 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sym typeface="Symbol" pitchFamily="18" charset="2"/>
            </a:endParaRP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18748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 flipV="1">
            <a:off x="24241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 flipH="1" flipV="1">
            <a:off x="2695575" y="503713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" name="Line 25"/>
          <p:cNvSpPr>
            <a:spLocks noChangeShapeType="1"/>
          </p:cNvSpPr>
          <p:nvPr/>
        </p:nvSpPr>
        <p:spPr bwMode="auto">
          <a:xfrm flipH="1" flipV="1">
            <a:off x="27289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" name="Oval 26"/>
          <p:cNvSpPr>
            <a:spLocks noChangeArrowheads="1"/>
          </p:cNvSpPr>
          <p:nvPr/>
        </p:nvSpPr>
        <p:spPr bwMode="auto">
          <a:xfrm>
            <a:off x="231457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9" name="Oval 27"/>
          <p:cNvSpPr>
            <a:spLocks noChangeArrowheads="1"/>
          </p:cNvSpPr>
          <p:nvPr/>
        </p:nvSpPr>
        <p:spPr bwMode="auto">
          <a:xfrm>
            <a:off x="258762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0" name="Oval 28"/>
          <p:cNvSpPr>
            <a:spLocks noChangeArrowheads="1"/>
          </p:cNvSpPr>
          <p:nvPr/>
        </p:nvSpPr>
        <p:spPr bwMode="auto">
          <a:xfrm>
            <a:off x="2870200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1" name="Oval 29"/>
          <p:cNvSpPr>
            <a:spLocks noChangeArrowheads="1"/>
          </p:cNvSpPr>
          <p:nvPr/>
        </p:nvSpPr>
        <p:spPr bwMode="auto">
          <a:xfrm>
            <a:off x="2613025" y="486092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2" name="Text Box 30"/>
          <p:cNvSpPr txBox="1">
            <a:spLocks noChangeArrowheads="1"/>
          </p:cNvSpPr>
          <p:nvPr/>
        </p:nvSpPr>
        <p:spPr bwMode="auto">
          <a:xfrm>
            <a:off x="2209800" y="62230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ym typeface="Symbol" pitchFamily="18" charset="2"/>
              </a:rPr>
              <a:t>8</a:t>
            </a:r>
          </a:p>
        </p:txBody>
      </p:sp>
      <p:sp>
        <p:nvSpPr>
          <p:cNvPr id="33" name="Text Box 31"/>
          <p:cNvSpPr txBox="1">
            <a:spLocks noChangeArrowheads="1"/>
          </p:cNvSpPr>
          <p:nvPr/>
        </p:nvSpPr>
        <p:spPr bwMode="auto">
          <a:xfrm>
            <a:off x="2438400" y="6213475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ym typeface="Symbol" pitchFamily="18" charset="2"/>
              </a:rPr>
              <a:t>6</a:t>
            </a:r>
          </a:p>
        </p:txBody>
      </p:sp>
      <p:sp>
        <p:nvSpPr>
          <p:cNvPr id="34" name="Text Box 32"/>
          <p:cNvSpPr txBox="1">
            <a:spLocks noChangeArrowheads="1"/>
          </p:cNvSpPr>
          <p:nvPr/>
        </p:nvSpPr>
        <p:spPr bwMode="auto">
          <a:xfrm>
            <a:off x="27892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35" name="Line 33"/>
          <p:cNvSpPr>
            <a:spLocks noChangeShapeType="1"/>
          </p:cNvSpPr>
          <p:nvPr/>
        </p:nvSpPr>
        <p:spPr bwMode="auto">
          <a:xfrm flipV="1">
            <a:off x="3371850" y="502443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" name="Line 34"/>
          <p:cNvSpPr>
            <a:spLocks noChangeShapeType="1"/>
          </p:cNvSpPr>
          <p:nvPr/>
        </p:nvSpPr>
        <p:spPr bwMode="auto">
          <a:xfrm flipH="1" flipV="1">
            <a:off x="3643313" y="503078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" name="Line 35"/>
          <p:cNvSpPr>
            <a:spLocks noChangeShapeType="1"/>
          </p:cNvSpPr>
          <p:nvPr/>
        </p:nvSpPr>
        <p:spPr bwMode="auto">
          <a:xfrm flipH="1" flipV="1">
            <a:off x="3676650" y="502443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" name="Oval 36"/>
          <p:cNvSpPr>
            <a:spLocks noChangeArrowheads="1"/>
          </p:cNvSpPr>
          <p:nvPr/>
        </p:nvSpPr>
        <p:spPr bwMode="auto">
          <a:xfrm>
            <a:off x="3262312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9" name="Oval 37"/>
          <p:cNvSpPr>
            <a:spLocks noChangeArrowheads="1"/>
          </p:cNvSpPr>
          <p:nvPr/>
        </p:nvSpPr>
        <p:spPr bwMode="auto">
          <a:xfrm>
            <a:off x="3535362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0" name="Oval 38"/>
          <p:cNvSpPr>
            <a:spLocks noChangeArrowheads="1"/>
          </p:cNvSpPr>
          <p:nvPr/>
        </p:nvSpPr>
        <p:spPr bwMode="auto">
          <a:xfrm>
            <a:off x="3817937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1" name="Oval 39"/>
          <p:cNvSpPr>
            <a:spLocks noChangeArrowheads="1"/>
          </p:cNvSpPr>
          <p:nvPr/>
        </p:nvSpPr>
        <p:spPr bwMode="auto">
          <a:xfrm>
            <a:off x="3560762" y="485457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2" name="Text Box 40"/>
          <p:cNvSpPr txBox="1">
            <a:spLocks noChangeArrowheads="1"/>
          </p:cNvSpPr>
          <p:nvPr/>
        </p:nvSpPr>
        <p:spPr bwMode="auto">
          <a:xfrm>
            <a:off x="3203575" y="621665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43" name="Text Box 41"/>
          <p:cNvSpPr txBox="1">
            <a:spLocks noChangeArrowheads="1"/>
          </p:cNvSpPr>
          <p:nvPr/>
        </p:nvSpPr>
        <p:spPr bwMode="auto">
          <a:xfrm>
            <a:off x="3465513" y="62071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44" name="Text Box 42"/>
          <p:cNvSpPr txBox="1">
            <a:spLocks noChangeArrowheads="1"/>
          </p:cNvSpPr>
          <p:nvPr/>
        </p:nvSpPr>
        <p:spPr bwMode="auto">
          <a:xfrm>
            <a:off x="3736975" y="621665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45" name="Line 43"/>
          <p:cNvSpPr>
            <a:spLocks noChangeShapeType="1"/>
          </p:cNvSpPr>
          <p:nvPr/>
        </p:nvSpPr>
        <p:spPr bwMode="auto">
          <a:xfrm flipV="1">
            <a:off x="4286250" y="502443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" name="Line 44"/>
          <p:cNvSpPr>
            <a:spLocks noChangeShapeType="1"/>
          </p:cNvSpPr>
          <p:nvPr/>
        </p:nvSpPr>
        <p:spPr bwMode="auto">
          <a:xfrm flipH="1" flipV="1">
            <a:off x="4557713" y="503078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" name="Line 45"/>
          <p:cNvSpPr>
            <a:spLocks noChangeShapeType="1"/>
          </p:cNvSpPr>
          <p:nvPr/>
        </p:nvSpPr>
        <p:spPr bwMode="auto">
          <a:xfrm flipH="1" flipV="1">
            <a:off x="4591050" y="502443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8" name="Oval 46"/>
          <p:cNvSpPr>
            <a:spLocks noChangeArrowheads="1"/>
          </p:cNvSpPr>
          <p:nvPr/>
        </p:nvSpPr>
        <p:spPr bwMode="auto">
          <a:xfrm>
            <a:off x="4176712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9" name="Oval 47"/>
          <p:cNvSpPr>
            <a:spLocks noChangeArrowheads="1"/>
          </p:cNvSpPr>
          <p:nvPr/>
        </p:nvSpPr>
        <p:spPr bwMode="auto">
          <a:xfrm>
            <a:off x="4449762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0" name="Oval 48"/>
          <p:cNvSpPr>
            <a:spLocks noChangeArrowheads="1"/>
          </p:cNvSpPr>
          <p:nvPr/>
        </p:nvSpPr>
        <p:spPr bwMode="auto">
          <a:xfrm>
            <a:off x="4732337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1" name="Oval 49"/>
          <p:cNvSpPr>
            <a:spLocks noChangeArrowheads="1"/>
          </p:cNvSpPr>
          <p:nvPr/>
        </p:nvSpPr>
        <p:spPr bwMode="auto">
          <a:xfrm>
            <a:off x="4475162" y="485457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2" name="Text Box 50"/>
          <p:cNvSpPr txBox="1">
            <a:spLocks noChangeArrowheads="1"/>
          </p:cNvSpPr>
          <p:nvPr/>
        </p:nvSpPr>
        <p:spPr bwMode="auto">
          <a:xfrm>
            <a:off x="4117975" y="621665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53" name="Text Box 51"/>
          <p:cNvSpPr txBox="1">
            <a:spLocks noChangeArrowheads="1"/>
          </p:cNvSpPr>
          <p:nvPr/>
        </p:nvSpPr>
        <p:spPr bwMode="auto">
          <a:xfrm>
            <a:off x="4379913" y="62071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54" name="Text Box 52"/>
          <p:cNvSpPr txBox="1">
            <a:spLocks noChangeArrowheads="1"/>
          </p:cNvSpPr>
          <p:nvPr/>
        </p:nvSpPr>
        <p:spPr bwMode="auto">
          <a:xfrm>
            <a:off x="4651375" y="621665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55" name="Line 53"/>
          <p:cNvSpPr>
            <a:spLocks noChangeShapeType="1"/>
          </p:cNvSpPr>
          <p:nvPr/>
        </p:nvSpPr>
        <p:spPr bwMode="auto">
          <a:xfrm flipV="1">
            <a:off x="52435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" name="Line 54"/>
          <p:cNvSpPr>
            <a:spLocks noChangeShapeType="1"/>
          </p:cNvSpPr>
          <p:nvPr/>
        </p:nvSpPr>
        <p:spPr bwMode="auto">
          <a:xfrm flipH="1" flipV="1">
            <a:off x="5514975" y="503713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" name="Line 55"/>
          <p:cNvSpPr>
            <a:spLocks noChangeShapeType="1"/>
          </p:cNvSpPr>
          <p:nvPr/>
        </p:nvSpPr>
        <p:spPr bwMode="auto">
          <a:xfrm flipH="1" flipV="1">
            <a:off x="55483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8" name="Oval 56"/>
          <p:cNvSpPr>
            <a:spLocks noChangeArrowheads="1"/>
          </p:cNvSpPr>
          <p:nvPr/>
        </p:nvSpPr>
        <p:spPr bwMode="auto">
          <a:xfrm>
            <a:off x="513397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9" name="Oval 57"/>
          <p:cNvSpPr>
            <a:spLocks noChangeArrowheads="1"/>
          </p:cNvSpPr>
          <p:nvPr/>
        </p:nvSpPr>
        <p:spPr bwMode="auto">
          <a:xfrm>
            <a:off x="540702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0" name="Oval 58"/>
          <p:cNvSpPr>
            <a:spLocks noChangeArrowheads="1"/>
          </p:cNvSpPr>
          <p:nvPr/>
        </p:nvSpPr>
        <p:spPr bwMode="auto">
          <a:xfrm>
            <a:off x="5689600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1" name="Oval 59"/>
          <p:cNvSpPr>
            <a:spLocks noChangeArrowheads="1"/>
          </p:cNvSpPr>
          <p:nvPr/>
        </p:nvSpPr>
        <p:spPr bwMode="auto">
          <a:xfrm>
            <a:off x="5432425" y="486092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2" name="Text Box 60"/>
          <p:cNvSpPr txBox="1">
            <a:spLocks noChangeArrowheads="1"/>
          </p:cNvSpPr>
          <p:nvPr/>
        </p:nvSpPr>
        <p:spPr bwMode="auto">
          <a:xfrm>
            <a:off x="50752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63" name="Text Box 61"/>
          <p:cNvSpPr txBox="1">
            <a:spLocks noChangeArrowheads="1"/>
          </p:cNvSpPr>
          <p:nvPr/>
        </p:nvSpPr>
        <p:spPr bwMode="auto">
          <a:xfrm>
            <a:off x="5337175" y="621347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64" name="Text Box 62"/>
          <p:cNvSpPr txBox="1">
            <a:spLocks noChangeArrowheads="1"/>
          </p:cNvSpPr>
          <p:nvPr/>
        </p:nvSpPr>
        <p:spPr bwMode="auto">
          <a:xfrm>
            <a:off x="56086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65" name="Line 63"/>
          <p:cNvSpPr>
            <a:spLocks noChangeShapeType="1"/>
          </p:cNvSpPr>
          <p:nvPr/>
        </p:nvSpPr>
        <p:spPr bwMode="auto">
          <a:xfrm flipV="1">
            <a:off x="6200775" y="5040313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6" name="Line 64"/>
          <p:cNvSpPr>
            <a:spLocks noChangeShapeType="1"/>
          </p:cNvSpPr>
          <p:nvPr/>
        </p:nvSpPr>
        <p:spPr bwMode="auto">
          <a:xfrm flipH="1" flipV="1">
            <a:off x="6472238" y="5046663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7" name="Line 65"/>
          <p:cNvSpPr>
            <a:spLocks noChangeShapeType="1"/>
          </p:cNvSpPr>
          <p:nvPr/>
        </p:nvSpPr>
        <p:spPr bwMode="auto">
          <a:xfrm flipH="1" flipV="1">
            <a:off x="6505575" y="5040313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8" name="Oval 66"/>
          <p:cNvSpPr>
            <a:spLocks noChangeArrowheads="1"/>
          </p:cNvSpPr>
          <p:nvPr/>
        </p:nvSpPr>
        <p:spPr bwMode="auto">
          <a:xfrm>
            <a:off x="6091237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9" name="Oval 67"/>
          <p:cNvSpPr>
            <a:spLocks noChangeArrowheads="1"/>
          </p:cNvSpPr>
          <p:nvPr/>
        </p:nvSpPr>
        <p:spPr bwMode="auto">
          <a:xfrm>
            <a:off x="6364287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70" name="Oval 68"/>
          <p:cNvSpPr>
            <a:spLocks noChangeArrowheads="1"/>
          </p:cNvSpPr>
          <p:nvPr/>
        </p:nvSpPr>
        <p:spPr bwMode="auto">
          <a:xfrm>
            <a:off x="6646862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71" name="Oval 69"/>
          <p:cNvSpPr>
            <a:spLocks noChangeArrowheads="1"/>
          </p:cNvSpPr>
          <p:nvPr/>
        </p:nvSpPr>
        <p:spPr bwMode="auto">
          <a:xfrm>
            <a:off x="6389687" y="4870450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72" name="Text Box 70"/>
          <p:cNvSpPr txBox="1">
            <a:spLocks noChangeArrowheads="1"/>
          </p:cNvSpPr>
          <p:nvPr/>
        </p:nvSpPr>
        <p:spPr bwMode="auto">
          <a:xfrm>
            <a:off x="6032500" y="62325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73" name="Text Box 71"/>
          <p:cNvSpPr txBox="1">
            <a:spLocks noChangeArrowheads="1"/>
          </p:cNvSpPr>
          <p:nvPr/>
        </p:nvSpPr>
        <p:spPr bwMode="auto">
          <a:xfrm>
            <a:off x="62944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74" name="Text Box 72"/>
          <p:cNvSpPr txBox="1">
            <a:spLocks noChangeArrowheads="1"/>
          </p:cNvSpPr>
          <p:nvPr/>
        </p:nvSpPr>
        <p:spPr bwMode="auto">
          <a:xfrm>
            <a:off x="6565900" y="62325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75" name="Line 73"/>
          <p:cNvSpPr>
            <a:spLocks noChangeShapeType="1"/>
          </p:cNvSpPr>
          <p:nvPr/>
        </p:nvSpPr>
        <p:spPr bwMode="auto">
          <a:xfrm flipV="1">
            <a:off x="7191375" y="5040313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6" name="Line 74"/>
          <p:cNvSpPr>
            <a:spLocks noChangeShapeType="1"/>
          </p:cNvSpPr>
          <p:nvPr/>
        </p:nvSpPr>
        <p:spPr bwMode="auto">
          <a:xfrm flipH="1" flipV="1">
            <a:off x="7462838" y="5046663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Line 75"/>
          <p:cNvSpPr>
            <a:spLocks noChangeShapeType="1"/>
          </p:cNvSpPr>
          <p:nvPr/>
        </p:nvSpPr>
        <p:spPr bwMode="auto">
          <a:xfrm flipH="1" flipV="1">
            <a:off x="7496175" y="5040313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8" name="Oval 76"/>
          <p:cNvSpPr>
            <a:spLocks noChangeArrowheads="1"/>
          </p:cNvSpPr>
          <p:nvPr/>
        </p:nvSpPr>
        <p:spPr bwMode="auto">
          <a:xfrm>
            <a:off x="7081837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79" name="Oval 77"/>
          <p:cNvSpPr>
            <a:spLocks noChangeArrowheads="1"/>
          </p:cNvSpPr>
          <p:nvPr/>
        </p:nvSpPr>
        <p:spPr bwMode="auto">
          <a:xfrm>
            <a:off x="7354887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80" name="Oval 78"/>
          <p:cNvSpPr>
            <a:spLocks noChangeArrowheads="1"/>
          </p:cNvSpPr>
          <p:nvPr/>
        </p:nvSpPr>
        <p:spPr bwMode="auto">
          <a:xfrm>
            <a:off x="7637462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81" name="Oval 79"/>
          <p:cNvSpPr>
            <a:spLocks noChangeArrowheads="1"/>
          </p:cNvSpPr>
          <p:nvPr/>
        </p:nvSpPr>
        <p:spPr bwMode="auto">
          <a:xfrm>
            <a:off x="7380287" y="4870450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82" name="Text Box 80"/>
          <p:cNvSpPr txBox="1">
            <a:spLocks noChangeArrowheads="1"/>
          </p:cNvSpPr>
          <p:nvPr/>
        </p:nvSpPr>
        <p:spPr bwMode="auto">
          <a:xfrm>
            <a:off x="7023100" y="62325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83" name="Text Box 81"/>
          <p:cNvSpPr txBox="1">
            <a:spLocks noChangeArrowheads="1"/>
          </p:cNvSpPr>
          <p:nvPr/>
        </p:nvSpPr>
        <p:spPr bwMode="auto">
          <a:xfrm>
            <a:off x="72850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84" name="Text Box 82"/>
          <p:cNvSpPr txBox="1">
            <a:spLocks noChangeArrowheads="1"/>
          </p:cNvSpPr>
          <p:nvPr/>
        </p:nvSpPr>
        <p:spPr bwMode="auto">
          <a:xfrm>
            <a:off x="7556500" y="62325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85" name="Text Box 83"/>
          <p:cNvSpPr txBox="1">
            <a:spLocks noChangeArrowheads="1"/>
          </p:cNvSpPr>
          <p:nvPr/>
        </p:nvSpPr>
        <p:spPr bwMode="auto">
          <a:xfrm>
            <a:off x="8439150" y="5842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86" name="Line 84"/>
          <p:cNvSpPr>
            <a:spLocks noChangeShapeType="1"/>
          </p:cNvSpPr>
          <p:nvPr/>
        </p:nvSpPr>
        <p:spPr bwMode="auto">
          <a:xfrm flipV="1">
            <a:off x="914400" y="3883024"/>
            <a:ext cx="371475" cy="993775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7" name="Line 85"/>
          <p:cNvSpPr>
            <a:spLocks noChangeShapeType="1"/>
          </p:cNvSpPr>
          <p:nvPr/>
        </p:nvSpPr>
        <p:spPr bwMode="auto">
          <a:xfrm flipH="1" flipV="1">
            <a:off x="1373188" y="3867150"/>
            <a:ext cx="379412" cy="100965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8" name="Oval 86"/>
          <p:cNvSpPr>
            <a:spLocks noChangeArrowheads="1"/>
          </p:cNvSpPr>
          <p:nvPr/>
        </p:nvSpPr>
        <p:spPr bwMode="auto">
          <a:xfrm>
            <a:off x="1220787" y="3713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0" name="Text Box 88"/>
          <p:cNvSpPr txBox="1">
            <a:spLocks noChangeArrowheads="1"/>
          </p:cNvSpPr>
          <p:nvPr/>
        </p:nvSpPr>
        <p:spPr bwMode="auto">
          <a:xfrm>
            <a:off x="7772400" y="1319213"/>
            <a:ext cx="836612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max</a:t>
            </a:r>
          </a:p>
        </p:txBody>
      </p:sp>
      <p:sp>
        <p:nvSpPr>
          <p:cNvPr id="91" name="Text Box 89"/>
          <p:cNvSpPr txBox="1">
            <a:spLocks noChangeArrowheads="1"/>
          </p:cNvSpPr>
          <p:nvPr/>
        </p:nvSpPr>
        <p:spPr bwMode="auto">
          <a:xfrm>
            <a:off x="7926388" y="2386013"/>
            <a:ext cx="6858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min</a:t>
            </a:r>
          </a:p>
        </p:txBody>
      </p:sp>
      <p:sp>
        <p:nvSpPr>
          <p:cNvPr id="92" name="Text Box 90"/>
          <p:cNvSpPr txBox="1">
            <a:spLocks noChangeArrowheads="1"/>
          </p:cNvSpPr>
          <p:nvPr/>
        </p:nvSpPr>
        <p:spPr bwMode="auto">
          <a:xfrm>
            <a:off x="7848600" y="3529013"/>
            <a:ext cx="836612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max</a:t>
            </a:r>
          </a:p>
        </p:txBody>
      </p:sp>
      <p:sp>
        <p:nvSpPr>
          <p:cNvPr id="93" name="Line 91"/>
          <p:cNvSpPr>
            <a:spLocks noChangeShapeType="1"/>
          </p:cNvSpPr>
          <p:nvPr/>
        </p:nvSpPr>
        <p:spPr bwMode="auto">
          <a:xfrm flipV="1">
            <a:off x="2743200" y="3883022"/>
            <a:ext cx="361950" cy="993777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" name="Line 92"/>
          <p:cNvSpPr>
            <a:spLocks noChangeShapeType="1"/>
          </p:cNvSpPr>
          <p:nvPr/>
        </p:nvSpPr>
        <p:spPr bwMode="auto">
          <a:xfrm flipH="1" flipV="1">
            <a:off x="3192463" y="3867150"/>
            <a:ext cx="407987" cy="1033463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5" name="Oval 93"/>
          <p:cNvSpPr>
            <a:spLocks noChangeArrowheads="1"/>
          </p:cNvSpPr>
          <p:nvPr/>
        </p:nvSpPr>
        <p:spPr bwMode="auto">
          <a:xfrm>
            <a:off x="3040062" y="3713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6" name="Line 94"/>
          <p:cNvSpPr>
            <a:spLocks noChangeShapeType="1"/>
          </p:cNvSpPr>
          <p:nvPr/>
        </p:nvSpPr>
        <p:spPr bwMode="auto">
          <a:xfrm flipV="1">
            <a:off x="4572000" y="3873500"/>
            <a:ext cx="404813" cy="10033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" name="Line 95"/>
          <p:cNvSpPr>
            <a:spLocks noChangeShapeType="1"/>
          </p:cNvSpPr>
          <p:nvPr/>
        </p:nvSpPr>
        <p:spPr bwMode="auto">
          <a:xfrm flipH="1" flipV="1">
            <a:off x="5064124" y="3857625"/>
            <a:ext cx="422275" cy="1019175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8" name="Oval 96"/>
          <p:cNvSpPr>
            <a:spLocks noChangeArrowheads="1"/>
          </p:cNvSpPr>
          <p:nvPr/>
        </p:nvSpPr>
        <p:spPr bwMode="auto">
          <a:xfrm>
            <a:off x="4911725" y="370363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9" name="Line 97"/>
          <p:cNvSpPr>
            <a:spLocks noChangeShapeType="1"/>
          </p:cNvSpPr>
          <p:nvPr/>
        </p:nvSpPr>
        <p:spPr bwMode="auto">
          <a:xfrm flipV="1">
            <a:off x="6553200" y="3873500"/>
            <a:ext cx="347663" cy="10033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0" name="Line 98"/>
          <p:cNvSpPr>
            <a:spLocks noChangeShapeType="1"/>
          </p:cNvSpPr>
          <p:nvPr/>
        </p:nvSpPr>
        <p:spPr bwMode="auto">
          <a:xfrm flipH="1" flipV="1">
            <a:off x="6988175" y="3857625"/>
            <a:ext cx="419100" cy="10795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1" name="Oval 99"/>
          <p:cNvSpPr>
            <a:spLocks noChangeArrowheads="1"/>
          </p:cNvSpPr>
          <p:nvPr/>
        </p:nvSpPr>
        <p:spPr bwMode="auto">
          <a:xfrm>
            <a:off x="6835775" y="370363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02" name="Line 100"/>
          <p:cNvSpPr>
            <a:spLocks noChangeShapeType="1"/>
          </p:cNvSpPr>
          <p:nvPr/>
        </p:nvSpPr>
        <p:spPr bwMode="auto">
          <a:xfrm flipV="1">
            <a:off x="1371600" y="2724150"/>
            <a:ext cx="796925" cy="100965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" name="Line 101"/>
          <p:cNvSpPr>
            <a:spLocks noChangeShapeType="1"/>
          </p:cNvSpPr>
          <p:nvPr/>
        </p:nvSpPr>
        <p:spPr bwMode="auto">
          <a:xfrm flipH="1" flipV="1">
            <a:off x="2255838" y="2708275"/>
            <a:ext cx="866775" cy="1052513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" name="Oval 102"/>
          <p:cNvSpPr>
            <a:spLocks noChangeArrowheads="1"/>
          </p:cNvSpPr>
          <p:nvPr/>
        </p:nvSpPr>
        <p:spPr bwMode="auto">
          <a:xfrm>
            <a:off x="2128837" y="2525713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05" name="Line 103"/>
          <p:cNvSpPr>
            <a:spLocks noChangeShapeType="1"/>
          </p:cNvSpPr>
          <p:nvPr/>
        </p:nvSpPr>
        <p:spPr bwMode="auto">
          <a:xfrm flipV="1">
            <a:off x="5113338" y="2713038"/>
            <a:ext cx="796925" cy="10414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" name="Line 104"/>
          <p:cNvSpPr>
            <a:spLocks noChangeShapeType="1"/>
          </p:cNvSpPr>
          <p:nvPr/>
        </p:nvSpPr>
        <p:spPr bwMode="auto">
          <a:xfrm flipH="1" flipV="1">
            <a:off x="5997575" y="2697163"/>
            <a:ext cx="866775" cy="1052512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" name="Oval 105"/>
          <p:cNvSpPr>
            <a:spLocks noChangeArrowheads="1"/>
          </p:cNvSpPr>
          <p:nvPr/>
        </p:nvSpPr>
        <p:spPr bwMode="auto">
          <a:xfrm>
            <a:off x="5870575" y="2514600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08" name="Line 106"/>
          <p:cNvSpPr>
            <a:spLocks noChangeShapeType="1"/>
          </p:cNvSpPr>
          <p:nvPr/>
        </p:nvSpPr>
        <p:spPr bwMode="auto">
          <a:xfrm flipV="1">
            <a:off x="2286000" y="1541462"/>
            <a:ext cx="1741489" cy="973137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" name="Line 107"/>
          <p:cNvSpPr>
            <a:spLocks noChangeShapeType="1"/>
          </p:cNvSpPr>
          <p:nvPr/>
        </p:nvSpPr>
        <p:spPr bwMode="auto">
          <a:xfrm flipH="1" flipV="1">
            <a:off x="4114800" y="1525588"/>
            <a:ext cx="1752600" cy="989012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" name="Oval 108"/>
          <p:cNvSpPr>
            <a:spLocks noChangeArrowheads="1"/>
          </p:cNvSpPr>
          <p:nvPr/>
        </p:nvSpPr>
        <p:spPr bwMode="auto">
          <a:xfrm>
            <a:off x="3962400" y="1371601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11" name="Text Box 109"/>
          <p:cNvSpPr txBox="1">
            <a:spLocks noChangeArrowheads="1"/>
          </p:cNvSpPr>
          <p:nvPr/>
        </p:nvSpPr>
        <p:spPr bwMode="auto">
          <a:xfrm>
            <a:off x="8001000" y="4748213"/>
            <a:ext cx="6858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min</a:t>
            </a:r>
          </a:p>
        </p:txBody>
      </p:sp>
      <p:sp>
        <p:nvSpPr>
          <p:cNvPr id="112" name="Text Box 110"/>
          <p:cNvSpPr txBox="1">
            <a:spLocks noChangeArrowheads="1"/>
          </p:cNvSpPr>
          <p:nvPr/>
        </p:nvSpPr>
        <p:spPr bwMode="auto">
          <a:xfrm>
            <a:off x="-76200" y="4572000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 = 3</a:t>
            </a:r>
          </a:p>
        </p:txBody>
      </p:sp>
      <p:sp>
        <p:nvSpPr>
          <p:cNvPr id="113" name="Text Box 111"/>
          <p:cNvSpPr txBox="1">
            <a:spLocks noChangeArrowheads="1"/>
          </p:cNvSpPr>
          <p:nvPr/>
        </p:nvSpPr>
        <p:spPr bwMode="auto">
          <a:xfrm>
            <a:off x="381000" y="3352800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 = 3</a:t>
            </a:r>
          </a:p>
        </p:txBody>
      </p:sp>
      <p:sp>
        <p:nvSpPr>
          <p:cNvPr id="114" name="Text Box 110"/>
          <p:cNvSpPr txBox="1">
            <a:spLocks noChangeArrowheads="1"/>
          </p:cNvSpPr>
          <p:nvPr/>
        </p:nvSpPr>
        <p:spPr bwMode="auto">
          <a:xfrm>
            <a:off x="838200" y="4572000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 = 1</a:t>
            </a:r>
          </a:p>
        </p:txBody>
      </p:sp>
      <p:sp>
        <p:nvSpPr>
          <p:cNvPr id="115" name="Text Box 110"/>
          <p:cNvSpPr txBox="1">
            <a:spLocks noChangeArrowheads="1"/>
          </p:cNvSpPr>
          <p:nvPr/>
        </p:nvSpPr>
        <p:spPr bwMode="auto">
          <a:xfrm>
            <a:off x="1752600" y="4556125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 = 8</a:t>
            </a:r>
          </a:p>
        </p:txBody>
      </p:sp>
      <p:sp>
        <p:nvSpPr>
          <p:cNvPr id="116" name="Down Arrow 115"/>
          <p:cNvSpPr/>
          <p:nvPr/>
        </p:nvSpPr>
        <p:spPr bwMode="auto">
          <a:xfrm>
            <a:off x="2133600" y="3886200"/>
            <a:ext cx="381000" cy="762000"/>
          </a:xfrm>
          <a:prstGeom prst="downArrow">
            <a:avLst/>
          </a:prstGeom>
          <a:solidFill>
            <a:srgbClr val="FF0066"/>
          </a:solidFill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  <p:sp>
        <p:nvSpPr>
          <p:cNvPr id="117" name="Rectangle 116"/>
          <p:cNvSpPr/>
          <p:nvPr/>
        </p:nvSpPr>
        <p:spPr>
          <a:xfrm>
            <a:off x="2038990" y="5105400"/>
            <a:ext cx="15424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2600" b="0" i="1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/>
              </a:rPr>
              <a:t>-pruning</a:t>
            </a:r>
            <a:endParaRPr lang="en-US" sz="2600" b="0" i="1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8" name="Text Box 21"/>
          <p:cNvSpPr txBox="1">
            <a:spLocks noChangeArrowheads="1"/>
          </p:cNvSpPr>
          <p:nvPr/>
        </p:nvSpPr>
        <p:spPr bwMode="auto">
          <a:xfrm>
            <a:off x="1524000" y="61722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ym typeface="Symbol" pitchFamily="18" charset="2"/>
              </a:rPr>
              <a:t>7</a:t>
            </a:r>
          </a:p>
        </p:txBody>
      </p:sp>
      <p:sp>
        <p:nvSpPr>
          <p:cNvPr id="119" name="Text Box 22"/>
          <p:cNvSpPr txBox="1">
            <a:spLocks noChangeArrowheads="1"/>
          </p:cNvSpPr>
          <p:nvPr/>
        </p:nvSpPr>
        <p:spPr bwMode="auto">
          <a:xfrm>
            <a:off x="1802646" y="6174872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ym typeface="Symbol" pitchFamily="18" charset="2"/>
              </a:rPr>
              <a:t>0</a:t>
            </a:r>
          </a:p>
        </p:txBody>
      </p:sp>
      <p:sp>
        <p:nvSpPr>
          <p:cNvPr id="120" name="Text Box 110"/>
          <p:cNvSpPr txBox="1">
            <a:spLocks noChangeArrowheads="1"/>
          </p:cNvSpPr>
          <p:nvPr/>
        </p:nvSpPr>
        <p:spPr bwMode="auto">
          <a:xfrm>
            <a:off x="1447800" y="2133600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 = 3</a:t>
            </a:r>
          </a:p>
        </p:txBody>
      </p:sp>
      <p:sp>
        <p:nvSpPr>
          <p:cNvPr id="121" name="Text Box 2">
            <a:extLst>
              <a:ext uri="{FF2B5EF4-FFF2-40B4-BE49-F238E27FC236}">
                <a16:creationId xmlns:a16="http://schemas.microsoft.com/office/drawing/2014/main" id="{EA8A4347-ACDF-4AE5-83C7-5DF5B042BD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7556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32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2" grpId="0"/>
      <p:bldP spid="33" grpId="0"/>
      <p:bldP spid="115" grpId="0"/>
      <p:bldP spid="116" grpId="0" animBg="1"/>
      <p:bldP spid="117" grpId="0"/>
      <p:bldP spid="117" grpId="1"/>
      <p:bldP spid="1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7" name="Text Box 4"/>
              <p:cNvSpPr txBox="1">
                <a:spLocks noChangeArrowheads="1"/>
              </p:cNvSpPr>
              <p:nvPr/>
            </p:nvSpPr>
            <p:spPr bwMode="auto">
              <a:xfrm>
                <a:off x="762000" y="1676400"/>
                <a:ext cx="7944465" cy="45243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بازی‌های قطعی</a:t>
                </a:r>
                <a:endParaRPr lang="en-US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بیان بازی به شکل رسمی:</a:t>
                </a:r>
              </a:p>
              <a:p>
                <a:pPr marL="796925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حالت‌ها: </a:t>
                </a:r>
                <a14:m>
                  <m:oMath xmlns:m="http://schemas.openxmlformats.org/officeDocument/2006/math"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𝑆</m:t>
                    </m:r>
                  </m:oMath>
                </a14:m>
                <a:endParaRPr lang="fa-IR" sz="2400" dirty="0">
                  <a:cs typeface="B Nazanin" panose="00000400000000000000" pitchFamily="2" charset="-78"/>
                </a:endParaRPr>
              </a:p>
              <a:p>
                <a:pPr marL="796925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بازیکن‌ها: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𝑃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={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1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,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2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,…,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𝑁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}</m:t>
                    </m:r>
                  </m:oMath>
                </a14:m>
                <a:endParaRPr lang="fa-IR" sz="2400" dirty="0">
                  <a:cs typeface="B Nazanin" panose="00000400000000000000" pitchFamily="2" charset="-78"/>
                </a:endParaRPr>
              </a:p>
              <a:p>
                <a:pPr marL="796925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اعمال: </a:t>
                </a:r>
                <a14:m>
                  <m:oMath xmlns:m="http://schemas.openxmlformats.org/officeDocument/2006/math"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𝐴</m:t>
                    </m:r>
                  </m:oMath>
                </a14:m>
                <a:endParaRPr lang="fa-IR" sz="2400" dirty="0">
                  <a:cs typeface="B Nazanin" panose="00000400000000000000" pitchFamily="2" charset="-78"/>
                </a:endParaRPr>
              </a:p>
              <a:p>
                <a:pPr marL="796925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تابع تغییر حالت: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𝑆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×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→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𝑆</m:t>
                    </m:r>
                  </m:oMath>
                </a14:m>
                <a:endParaRPr lang="en-US" sz="2400" dirty="0">
                  <a:cs typeface="B Nazanin" panose="00000400000000000000" pitchFamily="2" charset="-78"/>
                </a:endParaRPr>
              </a:p>
              <a:p>
                <a:pPr marL="796925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تابع تست حالت‌های پایانی: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𝑆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→{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𝑇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,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𝐹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}</m:t>
                    </m:r>
                  </m:oMath>
                </a14:m>
                <a:endParaRPr lang="en-US" sz="2400" dirty="0">
                  <a:cs typeface="B Nazanin" panose="00000400000000000000" pitchFamily="2" charset="-78"/>
                </a:endParaRPr>
              </a:p>
              <a:p>
                <a:pPr marL="796925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تابع سودمندی حالت‌های پایانی: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𝑆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×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𝑃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→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𝑅</m:t>
                    </m:r>
                  </m:oMath>
                </a14:m>
                <a:endParaRPr lang="en-US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راه‌حل برای یک بازیکن:</a:t>
                </a:r>
              </a:p>
              <a:p>
                <a:pPr marL="796925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یک سیاست به صورت تابعی از حالت‌ها به اعمال: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𝑃𝑜𝑙𝑖𝑐𝑦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: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𝑆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→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𝐴</m:t>
                    </m:r>
                  </m:oMath>
                </a14:m>
                <a:endParaRPr lang="en-US" sz="2400" dirty="0">
                  <a:solidFill>
                    <a:schemeClr val="accent2"/>
                  </a:solidFill>
                  <a:latin typeface="Akram" pitchFamily="2" charset="2"/>
                  <a:cs typeface="B Nazanin" panose="00000400000000000000" pitchFamily="2" charset="-78"/>
                </a:endParaRPr>
              </a:p>
              <a:p>
                <a:pPr marL="796925" indent="-342900" algn="r" rtl="1">
                  <a:buFont typeface="Courier New" panose="02070309020205020404" pitchFamily="49" charset="0"/>
                  <a:buChar char="o"/>
                </a:pPr>
                <a:endParaRPr lang="fa-IR" sz="2400" dirty="0"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33797" name="Text 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2000" y="1676400"/>
                <a:ext cx="7944465" cy="4524315"/>
              </a:xfrm>
              <a:prstGeom prst="rect">
                <a:avLst/>
              </a:prstGeom>
              <a:blipFill>
                <a:blip r:embed="rId2"/>
                <a:stretch>
                  <a:fillRect t="-674" r="-115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6D2FF38F-807F-472E-BCF5-6DF6CE8A6D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05"/>
            <a:ext cx="3045845" cy="2124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7409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3"/>
          <p:cNvSpPr>
            <a:spLocks noChangeShapeType="1"/>
          </p:cNvSpPr>
          <p:nvPr/>
        </p:nvSpPr>
        <p:spPr bwMode="auto">
          <a:xfrm flipV="1">
            <a:off x="595313" y="5030788"/>
            <a:ext cx="228600" cy="9906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 flipH="1" flipV="1">
            <a:off x="866775" y="5037138"/>
            <a:ext cx="0" cy="9906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H="1" flipV="1">
            <a:off x="900113" y="5030788"/>
            <a:ext cx="228600" cy="9906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48577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75882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1041400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784225" y="486092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81000" y="61722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4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609600" y="61722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5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914400" y="61722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3</a:t>
            </a: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V="1">
            <a:off x="1509713" y="5030788"/>
            <a:ext cx="228600" cy="9906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 flipH="1" flipV="1">
            <a:off x="1781175" y="503713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 flipH="1" flipV="1">
            <a:off x="18145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140017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167322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1955800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1698625" y="486092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1295400" y="61722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1</a:t>
            </a: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18748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 flipV="1">
            <a:off x="2424113" y="5030788"/>
            <a:ext cx="228600" cy="9906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 flipH="1" flipV="1">
            <a:off x="2695575" y="5037138"/>
            <a:ext cx="0" cy="9906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" name="Line 25"/>
          <p:cNvSpPr>
            <a:spLocks noChangeShapeType="1"/>
          </p:cNvSpPr>
          <p:nvPr/>
        </p:nvSpPr>
        <p:spPr bwMode="auto">
          <a:xfrm flipH="1" flipV="1">
            <a:off x="27289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" name="Oval 26"/>
          <p:cNvSpPr>
            <a:spLocks noChangeArrowheads="1"/>
          </p:cNvSpPr>
          <p:nvPr/>
        </p:nvSpPr>
        <p:spPr bwMode="auto">
          <a:xfrm>
            <a:off x="231457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9" name="Oval 27"/>
          <p:cNvSpPr>
            <a:spLocks noChangeArrowheads="1"/>
          </p:cNvSpPr>
          <p:nvPr/>
        </p:nvSpPr>
        <p:spPr bwMode="auto">
          <a:xfrm>
            <a:off x="258762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0" name="Oval 28"/>
          <p:cNvSpPr>
            <a:spLocks noChangeArrowheads="1"/>
          </p:cNvSpPr>
          <p:nvPr/>
        </p:nvSpPr>
        <p:spPr bwMode="auto">
          <a:xfrm>
            <a:off x="2870200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1" name="Oval 29"/>
          <p:cNvSpPr>
            <a:spLocks noChangeArrowheads="1"/>
          </p:cNvSpPr>
          <p:nvPr/>
        </p:nvSpPr>
        <p:spPr bwMode="auto">
          <a:xfrm>
            <a:off x="2613025" y="486092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2" name="Text Box 30"/>
          <p:cNvSpPr txBox="1">
            <a:spLocks noChangeArrowheads="1"/>
          </p:cNvSpPr>
          <p:nvPr/>
        </p:nvSpPr>
        <p:spPr bwMode="auto">
          <a:xfrm>
            <a:off x="2209800" y="62230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8</a:t>
            </a:r>
          </a:p>
        </p:txBody>
      </p:sp>
      <p:sp>
        <p:nvSpPr>
          <p:cNvPr id="33" name="Text Box 31"/>
          <p:cNvSpPr txBox="1">
            <a:spLocks noChangeArrowheads="1"/>
          </p:cNvSpPr>
          <p:nvPr/>
        </p:nvSpPr>
        <p:spPr bwMode="auto">
          <a:xfrm>
            <a:off x="2466472" y="6213475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6</a:t>
            </a:r>
          </a:p>
        </p:txBody>
      </p:sp>
      <p:sp>
        <p:nvSpPr>
          <p:cNvPr id="34" name="Text Box 32"/>
          <p:cNvSpPr txBox="1">
            <a:spLocks noChangeArrowheads="1"/>
          </p:cNvSpPr>
          <p:nvPr/>
        </p:nvSpPr>
        <p:spPr bwMode="auto">
          <a:xfrm>
            <a:off x="2743200" y="62230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7</a:t>
            </a:r>
          </a:p>
        </p:txBody>
      </p:sp>
      <p:sp>
        <p:nvSpPr>
          <p:cNvPr id="35" name="Line 33"/>
          <p:cNvSpPr>
            <a:spLocks noChangeShapeType="1"/>
          </p:cNvSpPr>
          <p:nvPr/>
        </p:nvSpPr>
        <p:spPr bwMode="auto">
          <a:xfrm flipV="1">
            <a:off x="3371850" y="502443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" name="Line 34"/>
          <p:cNvSpPr>
            <a:spLocks noChangeShapeType="1"/>
          </p:cNvSpPr>
          <p:nvPr/>
        </p:nvSpPr>
        <p:spPr bwMode="auto">
          <a:xfrm flipH="1" flipV="1">
            <a:off x="3643313" y="503078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" name="Line 35"/>
          <p:cNvSpPr>
            <a:spLocks noChangeShapeType="1"/>
          </p:cNvSpPr>
          <p:nvPr/>
        </p:nvSpPr>
        <p:spPr bwMode="auto">
          <a:xfrm flipH="1" flipV="1">
            <a:off x="3676650" y="502443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" name="Oval 36"/>
          <p:cNvSpPr>
            <a:spLocks noChangeArrowheads="1"/>
          </p:cNvSpPr>
          <p:nvPr/>
        </p:nvSpPr>
        <p:spPr bwMode="auto">
          <a:xfrm>
            <a:off x="3262312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9" name="Oval 37"/>
          <p:cNvSpPr>
            <a:spLocks noChangeArrowheads="1"/>
          </p:cNvSpPr>
          <p:nvPr/>
        </p:nvSpPr>
        <p:spPr bwMode="auto">
          <a:xfrm>
            <a:off x="3535362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0" name="Oval 38"/>
          <p:cNvSpPr>
            <a:spLocks noChangeArrowheads="1"/>
          </p:cNvSpPr>
          <p:nvPr/>
        </p:nvSpPr>
        <p:spPr bwMode="auto">
          <a:xfrm>
            <a:off x="3817937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1" name="Oval 39"/>
          <p:cNvSpPr>
            <a:spLocks noChangeArrowheads="1"/>
          </p:cNvSpPr>
          <p:nvPr/>
        </p:nvSpPr>
        <p:spPr bwMode="auto">
          <a:xfrm>
            <a:off x="3560762" y="485457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2" name="Text Box 40"/>
          <p:cNvSpPr txBox="1">
            <a:spLocks noChangeArrowheads="1"/>
          </p:cNvSpPr>
          <p:nvPr/>
        </p:nvSpPr>
        <p:spPr bwMode="auto">
          <a:xfrm>
            <a:off x="3203575" y="621665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43" name="Text Box 41"/>
          <p:cNvSpPr txBox="1">
            <a:spLocks noChangeArrowheads="1"/>
          </p:cNvSpPr>
          <p:nvPr/>
        </p:nvSpPr>
        <p:spPr bwMode="auto">
          <a:xfrm>
            <a:off x="3465513" y="62071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44" name="Text Box 42"/>
          <p:cNvSpPr txBox="1">
            <a:spLocks noChangeArrowheads="1"/>
          </p:cNvSpPr>
          <p:nvPr/>
        </p:nvSpPr>
        <p:spPr bwMode="auto">
          <a:xfrm>
            <a:off x="3736975" y="621665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45" name="Line 43"/>
          <p:cNvSpPr>
            <a:spLocks noChangeShapeType="1"/>
          </p:cNvSpPr>
          <p:nvPr/>
        </p:nvSpPr>
        <p:spPr bwMode="auto">
          <a:xfrm flipV="1">
            <a:off x="4286250" y="502443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" name="Line 44"/>
          <p:cNvSpPr>
            <a:spLocks noChangeShapeType="1"/>
          </p:cNvSpPr>
          <p:nvPr/>
        </p:nvSpPr>
        <p:spPr bwMode="auto">
          <a:xfrm flipH="1" flipV="1">
            <a:off x="4557713" y="503078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" name="Line 45"/>
          <p:cNvSpPr>
            <a:spLocks noChangeShapeType="1"/>
          </p:cNvSpPr>
          <p:nvPr/>
        </p:nvSpPr>
        <p:spPr bwMode="auto">
          <a:xfrm flipH="1" flipV="1">
            <a:off x="4591050" y="502443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8" name="Oval 46"/>
          <p:cNvSpPr>
            <a:spLocks noChangeArrowheads="1"/>
          </p:cNvSpPr>
          <p:nvPr/>
        </p:nvSpPr>
        <p:spPr bwMode="auto">
          <a:xfrm>
            <a:off x="4176712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9" name="Oval 47"/>
          <p:cNvSpPr>
            <a:spLocks noChangeArrowheads="1"/>
          </p:cNvSpPr>
          <p:nvPr/>
        </p:nvSpPr>
        <p:spPr bwMode="auto">
          <a:xfrm>
            <a:off x="4449762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0" name="Oval 48"/>
          <p:cNvSpPr>
            <a:spLocks noChangeArrowheads="1"/>
          </p:cNvSpPr>
          <p:nvPr/>
        </p:nvSpPr>
        <p:spPr bwMode="auto">
          <a:xfrm>
            <a:off x="4732337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1" name="Oval 49"/>
          <p:cNvSpPr>
            <a:spLocks noChangeArrowheads="1"/>
          </p:cNvSpPr>
          <p:nvPr/>
        </p:nvSpPr>
        <p:spPr bwMode="auto">
          <a:xfrm>
            <a:off x="4475162" y="485457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2" name="Text Box 50"/>
          <p:cNvSpPr txBox="1">
            <a:spLocks noChangeArrowheads="1"/>
          </p:cNvSpPr>
          <p:nvPr/>
        </p:nvSpPr>
        <p:spPr bwMode="auto">
          <a:xfrm>
            <a:off x="4081879" y="621665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2</a:t>
            </a:r>
          </a:p>
        </p:txBody>
      </p:sp>
      <p:sp>
        <p:nvSpPr>
          <p:cNvPr id="53" name="Text Box 51"/>
          <p:cNvSpPr txBox="1">
            <a:spLocks noChangeArrowheads="1"/>
          </p:cNvSpPr>
          <p:nvPr/>
        </p:nvSpPr>
        <p:spPr bwMode="auto">
          <a:xfrm>
            <a:off x="4343400" y="6207125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6</a:t>
            </a:r>
          </a:p>
        </p:txBody>
      </p:sp>
      <p:sp>
        <p:nvSpPr>
          <p:cNvPr id="54" name="Text Box 52"/>
          <p:cNvSpPr txBox="1">
            <a:spLocks noChangeArrowheads="1"/>
          </p:cNvSpPr>
          <p:nvPr/>
        </p:nvSpPr>
        <p:spPr bwMode="auto">
          <a:xfrm>
            <a:off x="4600072" y="621665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4</a:t>
            </a:r>
          </a:p>
        </p:txBody>
      </p:sp>
      <p:sp>
        <p:nvSpPr>
          <p:cNvPr id="55" name="Line 53"/>
          <p:cNvSpPr>
            <a:spLocks noChangeShapeType="1"/>
          </p:cNvSpPr>
          <p:nvPr/>
        </p:nvSpPr>
        <p:spPr bwMode="auto">
          <a:xfrm flipV="1">
            <a:off x="52435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" name="Line 54"/>
          <p:cNvSpPr>
            <a:spLocks noChangeShapeType="1"/>
          </p:cNvSpPr>
          <p:nvPr/>
        </p:nvSpPr>
        <p:spPr bwMode="auto">
          <a:xfrm flipH="1" flipV="1">
            <a:off x="5514975" y="503713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" name="Line 55"/>
          <p:cNvSpPr>
            <a:spLocks noChangeShapeType="1"/>
          </p:cNvSpPr>
          <p:nvPr/>
        </p:nvSpPr>
        <p:spPr bwMode="auto">
          <a:xfrm flipH="1" flipV="1">
            <a:off x="55483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8" name="Oval 56"/>
          <p:cNvSpPr>
            <a:spLocks noChangeArrowheads="1"/>
          </p:cNvSpPr>
          <p:nvPr/>
        </p:nvSpPr>
        <p:spPr bwMode="auto">
          <a:xfrm>
            <a:off x="513397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9" name="Oval 57"/>
          <p:cNvSpPr>
            <a:spLocks noChangeArrowheads="1"/>
          </p:cNvSpPr>
          <p:nvPr/>
        </p:nvSpPr>
        <p:spPr bwMode="auto">
          <a:xfrm>
            <a:off x="540702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0" name="Oval 58"/>
          <p:cNvSpPr>
            <a:spLocks noChangeArrowheads="1"/>
          </p:cNvSpPr>
          <p:nvPr/>
        </p:nvSpPr>
        <p:spPr bwMode="auto">
          <a:xfrm>
            <a:off x="5689600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1" name="Oval 59"/>
          <p:cNvSpPr>
            <a:spLocks noChangeArrowheads="1"/>
          </p:cNvSpPr>
          <p:nvPr/>
        </p:nvSpPr>
        <p:spPr bwMode="auto">
          <a:xfrm>
            <a:off x="5432425" y="486092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2" name="Text Box 60"/>
          <p:cNvSpPr txBox="1">
            <a:spLocks noChangeArrowheads="1"/>
          </p:cNvSpPr>
          <p:nvPr/>
        </p:nvSpPr>
        <p:spPr bwMode="auto">
          <a:xfrm>
            <a:off x="5015078" y="62230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1</a:t>
            </a:r>
          </a:p>
        </p:txBody>
      </p:sp>
      <p:sp>
        <p:nvSpPr>
          <p:cNvPr id="63" name="Text Box 61"/>
          <p:cNvSpPr txBox="1">
            <a:spLocks noChangeArrowheads="1"/>
          </p:cNvSpPr>
          <p:nvPr/>
        </p:nvSpPr>
        <p:spPr bwMode="auto">
          <a:xfrm>
            <a:off x="5337175" y="621347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64" name="Text Box 62"/>
          <p:cNvSpPr txBox="1">
            <a:spLocks noChangeArrowheads="1"/>
          </p:cNvSpPr>
          <p:nvPr/>
        </p:nvSpPr>
        <p:spPr bwMode="auto">
          <a:xfrm>
            <a:off x="56086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65" name="Line 63"/>
          <p:cNvSpPr>
            <a:spLocks noChangeShapeType="1"/>
          </p:cNvSpPr>
          <p:nvPr/>
        </p:nvSpPr>
        <p:spPr bwMode="auto">
          <a:xfrm flipV="1">
            <a:off x="6200775" y="5040313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6" name="Line 64"/>
          <p:cNvSpPr>
            <a:spLocks noChangeShapeType="1"/>
          </p:cNvSpPr>
          <p:nvPr/>
        </p:nvSpPr>
        <p:spPr bwMode="auto">
          <a:xfrm flipH="1" flipV="1">
            <a:off x="6472238" y="5046663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7" name="Line 65"/>
          <p:cNvSpPr>
            <a:spLocks noChangeShapeType="1"/>
          </p:cNvSpPr>
          <p:nvPr/>
        </p:nvSpPr>
        <p:spPr bwMode="auto">
          <a:xfrm flipH="1" flipV="1">
            <a:off x="6505575" y="5040313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8" name="Oval 66"/>
          <p:cNvSpPr>
            <a:spLocks noChangeArrowheads="1"/>
          </p:cNvSpPr>
          <p:nvPr/>
        </p:nvSpPr>
        <p:spPr bwMode="auto">
          <a:xfrm>
            <a:off x="6091237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9" name="Oval 67"/>
          <p:cNvSpPr>
            <a:spLocks noChangeArrowheads="1"/>
          </p:cNvSpPr>
          <p:nvPr/>
        </p:nvSpPr>
        <p:spPr bwMode="auto">
          <a:xfrm>
            <a:off x="6364287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70" name="Oval 68"/>
          <p:cNvSpPr>
            <a:spLocks noChangeArrowheads="1"/>
          </p:cNvSpPr>
          <p:nvPr/>
        </p:nvSpPr>
        <p:spPr bwMode="auto">
          <a:xfrm>
            <a:off x="6646862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71" name="Oval 69"/>
          <p:cNvSpPr>
            <a:spLocks noChangeArrowheads="1"/>
          </p:cNvSpPr>
          <p:nvPr/>
        </p:nvSpPr>
        <p:spPr bwMode="auto">
          <a:xfrm>
            <a:off x="6389687" y="4870450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72" name="Text Box 70"/>
          <p:cNvSpPr txBox="1">
            <a:spLocks noChangeArrowheads="1"/>
          </p:cNvSpPr>
          <p:nvPr/>
        </p:nvSpPr>
        <p:spPr bwMode="auto">
          <a:xfrm>
            <a:off x="6032500" y="62325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73" name="Text Box 71"/>
          <p:cNvSpPr txBox="1">
            <a:spLocks noChangeArrowheads="1"/>
          </p:cNvSpPr>
          <p:nvPr/>
        </p:nvSpPr>
        <p:spPr bwMode="auto">
          <a:xfrm>
            <a:off x="62944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74" name="Text Box 72"/>
          <p:cNvSpPr txBox="1">
            <a:spLocks noChangeArrowheads="1"/>
          </p:cNvSpPr>
          <p:nvPr/>
        </p:nvSpPr>
        <p:spPr bwMode="auto">
          <a:xfrm>
            <a:off x="6565900" y="62325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75" name="Line 73"/>
          <p:cNvSpPr>
            <a:spLocks noChangeShapeType="1"/>
          </p:cNvSpPr>
          <p:nvPr/>
        </p:nvSpPr>
        <p:spPr bwMode="auto">
          <a:xfrm flipV="1">
            <a:off x="7191375" y="5040313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6" name="Line 74"/>
          <p:cNvSpPr>
            <a:spLocks noChangeShapeType="1"/>
          </p:cNvSpPr>
          <p:nvPr/>
        </p:nvSpPr>
        <p:spPr bwMode="auto">
          <a:xfrm flipH="1" flipV="1">
            <a:off x="7462838" y="5046663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Line 75"/>
          <p:cNvSpPr>
            <a:spLocks noChangeShapeType="1"/>
          </p:cNvSpPr>
          <p:nvPr/>
        </p:nvSpPr>
        <p:spPr bwMode="auto">
          <a:xfrm flipH="1" flipV="1">
            <a:off x="7496175" y="5040313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8" name="Oval 76"/>
          <p:cNvSpPr>
            <a:spLocks noChangeArrowheads="1"/>
          </p:cNvSpPr>
          <p:nvPr/>
        </p:nvSpPr>
        <p:spPr bwMode="auto">
          <a:xfrm>
            <a:off x="7081837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79" name="Oval 77"/>
          <p:cNvSpPr>
            <a:spLocks noChangeArrowheads="1"/>
          </p:cNvSpPr>
          <p:nvPr/>
        </p:nvSpPr>
        <p:spPr bwMode="auto">
          <a:xfrm>
            <a:off x="7354887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80" name="Oval 78"/>
          <p:cNvSpPr>
            <a:spLocks noChangeArrowheads="1"/>
          </p:cNvSpPr>
          <p:nvPr/>
        </p:nvSpPr>
        <p:spPr bwMode="auto">
          <a:xfrm>
            <a:off x="7637462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81" name="Oval 79"/>
          <p:cNvSpPr>
            <a:spLocks noChangeArrowheads="1"/>
          </p:cNvSpPr>
          <p:nvPr/>
        </p:nvSpPr>
        <p:spPr bwMode="auto">
          <a:xfrm>
            <a:off x="7380287" y="4870450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82" name="Text Box 80"/>
          <p:cNvSpPr txBox="1">
            <a:spLocks noChangeArrowheads="1"/>
          </p:cNvSpPr>
          <p:nvPr/>
        </p:nvSpPr>
        <p:spPr bwMode="auto">
          <a:xfrm>
            <a:off x="7023100" y="62325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83" name="Text Box 81"/>
          <p:cNvSpPr txBox="1">
            <a:spLocks noChangeArrowheads="1"/>
          </p:cNvSpPr>
          <p:nvPr/>
        </p:nvSpPr>
        <p:spPr bwMode="auto">
          <a:xfrm>
            <a:off x="72850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84" name="Text Box 82"/>
          <p:cNvSpPr txBox="1">
            <a:spLocks noChangeArrowheads="1"/>
          </p:cNvSpPr>
          <p:nvPr/>
        </p:nvSpPr>
        <p:spPr bwMode="auto">
          <a:xfrm>
            <a:off x="7556500" y="62325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85" name="Text Box 83"/>
          <p:cNvSpPr txBox="1">
            <a:spLocks noChangeArrowheads="1"/>
          </p:cNvSpPr>
          <p:nvPr/>
        </p:nvSpPr>
        <p:spPr bwMode="auto">
          <a:xfrm>
            <a:off x="8439150" y="5842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86" name="Line 84"/>
          <p:cNvSpPr>
            <a:spLocks noChangeShapeType="1"/>
          </p:cNvSpPr>
          <p:nvPr/>
        </p:nvSpPr>
        <p:spPr bwMode="auto">
          <a:xfrm flipV="1">
            <a:off x="914400" y="3883024"/>
            <a:ext cx="371475" cy="993775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7" name="Line 85"/>
          <p:cNvSpPr>
            <a:spLocks noChangeShapeType="1"/>
          </p:cNvSpPr>
          <p:nvPr/>
        </p:nvSpPr>
        <p:spPr bwMode="auto">
          <a:xfrm flipH="1" flipV="1">
            <a:off x="1373188" y="3867150"/>
            <a:ext cx="379412" cy="100965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8" name="Oval 86"/>
          <p:cNvSpPr>
            <a:spLocks noChangeArrowheads="1"/>
          </p:cNvSpPr>
          <p:nvPr/>
        </p:nvSpPr>
        <p:spPr bwMode="auto">
          <a:xfrm>
            <a:off x="1220787" y="3713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0" name="Text Box 88"/>
          <p:cNvSpPr txBox="1">
            <a:spLocks noChangeArrowheads="1"/>
          </p:cNvSpPr>
          <p:nvPr/>
        </p:nvSpPr>
        <p:spPr bwMode="auto">
          <a:xfrm>
            <a:off x="7772400" y="1319213"/>
            <a:ext cx="836612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max</a:t>
            </a:r>
          </a:p>
        </p:txBody>
      </p:sp>
      <p:sp>
        <p:nvSpPr>
          <p:cNvPr id="91" name="Text Box 89"/>
          <p:cNvSpPr txBox="1">
            <a:spLocks noChangeArrowheads="1"/>
          </p:cNvSpPr>
          <p:nvPr/>
        </p:nvSpPr>
        <p:spPr bwMode="auto">
          <a:xfrm>
            <a:off x="7926388" y="2386013"/>
            <a:ext cx="6858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min</a:t>
            </a:r>
          </a:p>
        </p:txBody>
      </p:sp>
      <p:sp>
        <p:nvSpPr>
          <p:cNvPr id="92" name="Text Box 90"/>
          <p:cNvSpPr txBox="1">
            <a:spLocks noChangeArrowheads="1"/>
          </p:cNvSpPr>
          <p:nvPr/>
        </p:nvSpPr>
        <p:spPr bwMode="auto">
          <a:xfrm>
            <a:off x="7848600" y="3529013"/>
            <a:ext cx="836612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max</a:t>
            </a:r>
          </a:p>
        </p:txBody>
      </p:sp>
      <p:sp>
        <p:nvSpPr>
          <p:cNvPr id="93" name="Line 91"/>
          <p:cNvSpPr>
            <a:spLocks noChangeShapeType="1"/>
          </p:cNvSpPr>
          <p:nvPr/>
        </p:nvSpPr>
        <p:spPr bwMode="auto">
          <a:xfrm flipV="1">
            <a:off x="2743200" y="3883022"/>
            <a:ext cx="361950" cy="993777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" name="Line 92"/>
          <p:cNvSpPr>
            <a:spLocks noChangeShapeType="1"/>
          </p:cNvSpPr>
          <p:nvPr/>
        </p:nvSpPr>
        <p:spPr bwMode="auto">
          <a:xfrm flipH="1" flipV="1">
            <a:off x="3192463" y="3867150"/>
            <a:ext cx="407987" cy="1033463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5" name="Oval 93"/>
          <p:cNvSpPr>
            <a:spLocks noChangeArrowheads="1"/>
          </p:cNvSpPr>
          <p:nvPr/>
        </p:nvSpPr>
        <p:spPr bwMode="auto">
          <a:xfrm>
            <a:off x="3040062" y="3713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6" name="Line 94"/>
          <p:cNvSpPr>
            <a:spLocks noChangeShapeType="1"/>
          </p:cNvSpPr>
          <p:nvPr/>
        </p:nvSpPr>
        <p:spPr bwMode="auto">
          <a:xfrm flipV="1">
            <a:off x="4572000" y="3873500"/>
            <a:ext cx="404813" cy="10033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" name="Line 95"/>
          <p:cNvSpPr>
            <a:spLocks noChangeShapeType="1"/>
          </p:cNvSpPr>
          <p:nvPr/>
        </p:nvSpPr>
        <p:spPr bwMode="auto">
          <a:xfrm flipH="1" flipV="1">
            <a:off x="5064124" y="3857625"/>
            <a:ext cx="422275" cy="1019175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8" name="Oval 96"/>
          <p:cNvSpPr>
            <a:spLocks noChangeArrowheads="1"/>
          </p:cNvSpPr>
          <p:nvPr/>
        </p:nvSpPr>
        <p:spPr bwMode="auto">
          <a:xfrm>
            <a:off x="4911725" y="370363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9" name="Line 97"/>
          <p:cNvSpPr>
            <a:spLocks noChangeShapeType="1"/>
          </p:cNvSpPr>
          <p:nvPr/>
        </p:nvSpPr>
        <p:spPr bwMode="auto">
          <a:xfrm flipV="1">
            <a:off x="6553200" y="3873500"/>
            <a:ext cx="347663" cy="10033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0" name="Line 98"/>
          <p:cNvSpPr>
            <a:spLocks noChangeShapeType="1"/>
          </p:cNvSpPr>
          <p:nvPr/>
        </p:nvSpPr>
        <p:spPr bwMode="auto">
          <a:xfrm flipH="1" flipV="1">
            <a:off x="6988175" y="3857625"/>
            <a:ext cx="419100" cy="10795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1" name="Oval 99"/>
          <p:cNvSpPr>
            <a:spLocks noChangeArrowheads="1"/>
          </p:cNvSpPr>
          <p:nvPr/>
        </p:nvSpPr>
        <p:spPr bwMode="auto">
          <a:xfrm>
            <a:off x="6835775" y="370363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02" name="Line 100"/>
          <p:cNvSpPr>
            <a:spLocks noChangeShapeType="1"/>
          </p:cNvSpPr>
          <p:nvPr/>
        </p:nvSpPr>
        <p:spPr bwMode="auto">
          <a:xfrm flipV="1">
            <a:off x="1371600" y="2724150"/>
            <a:ext cx="796925" cy="100965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" name="Line 101"/>
          <p:cNvSpPr>
            <a:spLocks noChangeShapeType="1"/>
          </p:cNvSpPr>
          <p:nvPr/>
        </p:nvSpPr>
        <p:spPr bwMode="auto">
          <a:xfrm flipH="1" flipV="1">
            <a:off x="2255838" y="2708275"/>
            <a:ext cx="866775" cy="1052513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" name="Oval 102"/>
          <p:cNvSpPr>
            <a:spLocks noChangeArrowheads="1"/>
          </p:cNvSpPr>
          <p:nvPr/>
        </p:nvSpPr>
        <p:spPr bwMode="auto">
          <a:xfrm>
            <a:off x="2128837" y="2525713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05" name="Line 103"/>
          <p:cNvSpPr>
            <a:spLocks noChangeShapeType="1"/>
          </p:cNvSpPr>
          <p:nvPr/>
        </p:nvSpPr>
        <p:spPr bwMode="auto">
          <a:xfrm flipV="1">
            <a:off x="5113338" y="2713038"/>
            <a:ext cx="796925" cy="10414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" name="Line 104"/>
          <p:cNvSpPr>
            <a:spLocks noChangeShapeType="1"/>
          </p:cNvSpPr>
          <p:nvPr/>
        </p:nvSpPr>
        <p:spPr bwMode="auto">
          <a:xfrm flipH="1" flipV="1">
            <a:off x="5997575" y="2697163"/>
            <a:ext cx="866775" cy="1052512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" name="Oval 105"/>
          <p:cNvSpPr>
            <a:spLocks noChangeArrowheads="1"/>
          </p:cNvSpPr>
          <p:nvPr/>
        </p:nvSpPr>
        <p:spPr bwMode="auto">
          <a:xfrm>
            <a:off x="5870575" y="2514600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08" name="Line 106"/>
          <p:cNvSpPr>
            <a:spLocks noChangeShapeType="1"/>
          </p:cNvSpPr>
          <p:nvPr/>
        </p:nvSpPr>
        <p:spPr bwMode="auto">
          <a:xfrm flipV="1">
            <a:off x="2286000" y="1541462"/>
            <a:ext cx="1741489" cy="973137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" name="Line 107"/>
          <p:cNvSpPr>
            <a:spLocks noChangeShapeType="1"/>
          </p:cNvSpPr>
          <p:nvPr/>
        </p:nvSpPr>
        <p:spPr bwMode="auto">
          <a:xfrm flipH="1" flipV="1">
            <a:off x="4114800" y="1525588"/>
            <a:ext cx="1752600" cy="989012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" name="Oval 108"/>
          <p:cNvSpPr>
            <a:spLocks noChangeArrowheads="1"/>
          </p:cNvSpPr>
          <p:nvPr/>
        </p:nvSpPr>
        <p:spPr bwMode="auto">
          <a:xfrm>
            <a:off x="3962400" y="1371601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11" name="Text Box 109"/>
          <p:cNvSpPr txBox="1">
            <a:spLocks noChangeArrowheads="1"/>
          </p:cNvSpPr>
          <p:nvPr/>
        </p:nvSpPr>
        <p:spPr bwMode="auto">
          <a:xfrm>
            <a:off x="8001000" y="4748213"/>
            <a:ext cx="6858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min</a:t>
            </a:r>
          </a:p>
        </p:txBody>
      </p:sp>
      <p:sp>
        <p:nvSpPr>
          <p:cNvPr id="112" name="Text Box 110"/>
          <p:cNvSpPr txBox="1">
            <a:spLocks noChangeArrowheads="1"/>
          </p:cNvSpPr>
          <p:nvPr/>
        </p:nvSpPr>
        <p:spPr bwMode="auto">
          <a:xfrm>
            <a:off x="-76200" y="4572000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 = 3</a:t>
            </a:r>
          </a:p>
        </p:txBody>
      </p:sp>
      <p:sp>
        <p:nvSpPr>
          <p:cNvPr id="113" name="Text Box 111"/>
          <p:cNvSpPr txBox="1">
            <a:spLocks noChangeArrowheads="1"/>
          </p:cNvSpPr>
          <p:nvPr/>
        </p:nvSpPr>
        <p:spPr bwMode="auto">
          <a:xfrm>
            <a:off x="381000" y="3352800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 = 3</a:t>
            </a:r>
          </a:p>
        </p:txBody>
      </p:sp>
      <p:sp>
        <p:nvSpPr>
          <p:cNvPr id="114" name="Text Box 110"/>
          <p:cNvSpPr txBox="1">
            <a:spLocks noChangeArrowheads="1"/>
          </p:cNvSpPr>
          <p:nvPr/>
        </p:nvSpPr>
        <p:spPr bwMode="auto">
          <a:xfrm>
            <a:off x="838200" y="4572000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 = 1</a:t>
            </a:r>
          </a:p>
        </p:txBody>
      </p:sp>
      <p:sp>
        <p:nvSpPr>
          <p:cNvPr id="115" name="Text Box 110"/>
          <p:cNvSpPr txBox="1">
            <a:spLocks noChangeArrowheads="1"/>
          </p:cNvSpPr>
          <p:nvPr/>
        </p:nvSpPr>
        <p:spPr bwMode="auto">
          <a:xfrm>
            <a:off x="1752600" y="4556125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 = 6</a:t>
            </a:r>
          </a:p>
        </p:txBody>
      </p:sp>
      <p:sp>
        <p:nvSpPr>
          <p:cNvPr id="117" name="Text Box 111"/>
          <p:cNvSpPr txBox="1">
            <a:spLocks noChangeArrowheads="1"/>
          </p:cNvSpPr>
          <p:nvPr/>
        </p:nvSpPr>
        <p:spPr bwMode="auto">
          <a:xfrm>
            <a:off x="2057400" y="3413125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 = 6</a:t>
            </a:r>
          </a:p>
        </p:txBody>
      </p:sp>
      <p:sp>
        <p:nvSpPr>
          <p:cNvPr id="118" name="Text Box 110"/>
          <p:cNvSpPr txBox="1">
            <a:spLocks noChangeArrowheads="1"/>
          </p:cNvSpPr>
          <p:nvPr/>
        </p:nvSpPr>
        <p:spPr bwMode="auto">
          <a:xfrm>
            <a:off x="1447800" y="2133600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 = 3</a:t>
            </a:r>
          </a:p>
        </p:txBody>
      </p:sp>
      <p:sp>
        <p:nvSpPr>
          <p:cNvPr id="119" name="Text Box 21"/>
          <p:cNvSpPr txBox="1">
            <a:spLocks noChangeArrowheads="1"/>
          </p:cNvSpPr>
          <p:nvPr/>
        </p:nvSpPr>
        <p:spPr bwMode="auto">
          <a:xfrm>
            <a:off x="2971800" y="3962400"/>
            <a:ext cx="838200" cy="52322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/>
              </a:rPr>
              <a:t>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/>
              </a:rPr>
              <a:t></a:t>
            </a:r>
            <a:endParaRPr 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sym typeface="Symbol" pitchFamily="18" charset="2"/>
            </a:endParaRPr>
          </a:p>
        </p:txBody>
      </p:sp>
      <p:sp>
        <p:nvSpPr>
          <p:cNvPr id="120" name="Text Box 21"/>
          <p:cNvSpPr txBox="1">
            <a:spLocks noChangeArrowheads="1"/>
          </p:cNvSpPr>
          <p:nvPr/>
        </p:nvSpPr>
        <p:spPr bwMode="auto">
          <a:xfrm>
            <a:off x="1447800" y="5313402"/>
            <a:ext cx="914400" cy="52322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/>
              </a:rPr>
              <a:t>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/>
              </a:rPr>
              <a:t></a:t>
            </a:r>
            <a:endParaRPr 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sym typeface="Symbol" pitchFamily="18" charset="2"/>
            </a:endParaRPr>
          </a:p>
        </p:txBody>
      </p:sp>
      <p:sp>
        <p:nvSpPr>
          <p:cNvPr id="121" name="Text Box 110"/>
          <p:cNvSpPr txBox="1">
            <a:spLocks noChangeArrowheads="1"/>
          </p:cNvSpPr>
          <p:nvPr/>
        </p:nvSpPr>
        <p:spPr bwMode="auto">
          <a:xfrm>
            <a:off x="3645568" y="4548101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 = 2</a:t>
            </a:r>
          </a:p>
        </p:txBody>
      </p:sp>
      <p:sp>
        <p:nvSpPr>
          <p:cNvPr id="122" name="Text Box 21"/>
          <p:cNvSpPr txBox="1">
            <a:spLocks noChangeArrowheads="1"/>
          </p:cNvSpPr>
          <p:nvPr/>
        </p:nvSpPr>
        <p:spPr bwMode="auto">
          <a:xfrm>
            <a:off x="5181600" y="5334000"/>
            <a:ext cx="914400" cy="52322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/>
              </a:rPr>
              <a:t>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/>
              </a:rPr>
              <a:t></a:t>
            </a:r>
            <a:endParaRPr 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sym typeface="Symbol" pitchFamily="18" charset="2"/>
            </a:endParaRPr>
          </a:p>
        </p:txBody>
      </p:sp>
      <p:sp>
        <p:nvSpPr>
          <p:cNvPr id="123" name="Text Box 110"/>
          <p:cNvSpPr txBox="1">
            <a:spLocks noChangeArrowheads="1"/>
          </p:cNvSpPr>
          <p:nvPr/>
        </p:nvSpPr>
        <p:spPr bwMode="auto">
          <a:xfrm>
            <a:off x="4559968" y="4596229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 = 1</a:t>
            </a:r>
          </a:p>
        </p:txBody>
      </p:sp>
      <p:sp>
        <p:nvSpPr>
          <p:cNvPr id="124" name="Text Box 111"/>
          <p:cNvSpPr txBox="1">
            <a:spLocks noChangeArrowheads="1"/>
          </p:cNvSpPr>
          <p:nvPr/>
        </p:nvSpPr>
        <p:spPr bwMode="auto">
          <a:xfrm>
            <a:off x="4038600" y="3413125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 = 2</a:t>
            </a:r>
          </a:p>
        </p:txBody>
      </p:sp>
      <p:sp>
        <p:nvSpPr>
          <p:cNvPr id="125" name="Text Box 110"/>
          <p:cNvSpPr txBox="1">
            <a:spLocks noChangeArrowheads="1"/>
          </p:cNvSpPr>
          <p:nvPr/>
        </p:nvSpPr>
        <p:spPr bwMode="auto">
          <a:xfrm>
            <a:off x="4876800" y="2346325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 = 2</a:t>
            </a:r>
          </a:p>
        </p:txBody>
      </p:sp>
      <p:sp>
        <p:nvSpPr>
          <p:cNvPr id="126" name="Text Box 21"/>
          <p:cNvSpPr txBox="1">
            <a:spLocks noChangeArrowheads="1"/>
          </p:cNvSpPr>
          <p:nvPr/>
        </p:nvSpPr>
        <p:spPr bwMode="auto">
          <a:xfrm>
            <a:off x="5943600" y="2819400"/>
            <a:ext cx="838200" cy="52322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/>
              </a:rPr>
              <a:t>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/>
              </a:rPr>
              <a:t></a:t>
            </a:r>
            <a:endParaRPr 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sym typeface="Symbol" pitchFamily="18" charset="2"/>
            </a:endParaRPr>
          </a:p>
        </p:txBody>
      </p:sp>
      <p:sp>
        <p:nvSpPr>
          <p:cNvPr id="127" name="Text Box 111"/>
          <p:cNvSpPr txBox="1">
            <a:spLocks noChangeArrowheads="1"/>
          </p:cNvSpPr>
          <p:nvPr/>
        </p:nvSpPr>
        <p:spPr bwMode="auto">
          <a:xfrm>
            <a:off x="3048000" y="1066800"/>
            <a:ext cx="914400" cy="46166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 = 3</a:t>
            </a:r>
          </a:p>
        </p:txBody>
      </p:sp>
      <p:sp>
        <p:nvSpPr>
          <p:cNvPr id="128" name="Text Box 2">
            <a:extLst>
              <a:ext uri="{FF2B5EF4-FFF2-40B4-BE49-F238E27FC236}">
                <a16:creationId xmlns:a16="http://schemas.microsoft.com/office/drawing/2014/main" id="{93B67FAC-515C-42A1-9AD6-FF7E64CDBA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4944" y="328066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25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5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5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9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0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1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52" grpId="0"/>
      <p:bldP spid="53" grpId="0"/>
      <p:bldP spid="54" grpId="0"/>
      <p:bldP spid="62" grpId="0"/>
      <p:bldP spid="115" grpId="0"/>
      <p:bldP spid="117" grpId="0"/>
      <p:bldP spid="119" grpId="0"/>
      <p:bldP spid="121" grpId="0"/>
      <p:bldP spid="122" grpId="0"/>
      <p:bldP spid="123" grpId="0"/>
      <p:bldP spid="124" grpId="0"/>
      <p:bldP spid="125" grpId="0"/>
      <p:bldP spid="126" grpId="0"/>
      <p:bldP spid="12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3"/>
          <p:cNvSpPr>
            <a:spLocks noChangeShapeType="1"/>
          </p:cNvSpPr>
          <p:nvPr/>
        </p:nvSpPr>
        <p:spPr bwMode="auto">
          <a:xfrm flipV="1">
            <a:off x="595313" y="5030788"/>
            <a:ext cx="228600" cy="9906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 flipH="1" flipV="1">
            <a:off x="866775" y="5037138"/>
            <a:ext cx="0" cy="9906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H="1" flipV="1">
            <a:off x="900113" y="5030788"/>
            <a:ext cx="228600" cy="99060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48577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75882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1041400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784225" y="486092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81000" y="61722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4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609600" y="61722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5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914400" y="61722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3</a:t>
            </a: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V="1">
            <a:off x="1509713" y="5030788"/>
            <a:ext cx="228600" cy="9906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 flipH="1" flipV="1">
            <a:off x="1781175" y="503713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 flipH="1" flipV="1">
            <a:off x="18145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140017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167322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1955800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1698625" y="486092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1295400" y="61722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1</a:t>
            </a: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18748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 flipV="1">
            <a:off x="2424113" y="5030788"/>
            <a:ext cx="228600" cy="9906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 flipH="1" flipV="1">
            <a:off x="2695575" y="5037138"/>
            <a:ext cx="0" cy="9906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" name="Line 25"/>
          <p:cNvSpPr>
            <a:spLocks noChangeShapeType="1"/>
          </p:cNvSpPr>
          <p:nvPr/>
        </p:nvSpPr>
        <p:spPr bwMode="auto">
          <a:xfrm flipH="1" flipV="1">
            <a:off x="27289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" name="Oval 26"/>
          <p:cNvSpPr>
            <a:spLocks noChangeArrowheads="1"/>
          </p:cNvSpPr>
          <p:nvPr/>
        </p:nvSpPr>
        <p:spPr bwMode="auto">
          <a:xfrm>
            <a:off x="231457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9" name="Oval 27"/>
          <p:cNvSpPr>
            <a:spLocks noChangeArrowheads="1"/>
          </p:cNvSpPr>
          <p:nvPr/>
        </p:nvSpPr>
        <p:spPr bwMode="auto">
          <a:xfrm>
            <a:off x="258762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0" name="Oval 28"/>
          <p:cNvSpPr>
            <a:spLocks noChangeArrowheads="1"/>
          </p:cNvSpPr>
          <p:nvPr/>
        </p:nvSpPr>
        <p:spPr bwMode="auto">
          <a:xfrm>
            <a:off x="2870200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1" name="Oval 29"/>
          <p:cNvSpPr>
            <a:spLocks noChangeArrowheads="1"/>
          </p:cNvSpPr>
          <p:nvPr/>
        </p:nvSpPr>
        <p:spPr bwMode="auto">
          <a:xfrm>
            <a:off x="2613025" y="486092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2" name="Text Box 30"/>
          <p:cNvSpPr txBox="1">
            <a:spLocks noChangeArrowheads="1"/>
          </p:cNvSpPr>
          <p:nvPr/>
        </p:nvSpPr>
        <p:spPr bwMode="auto">
          <a:xfrm>
            <a:off x="2209800" y="62230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8</a:t>
            </a:r>
          </a:p>
        </p:txBody>
      </p:sp>
      <p:sp>
        <p:nvSpPr>
          <p:cNvPr id="33" name="Text Box 31"/>
          <p:cNvSpPr txBox="1">
            <a:spLocks noChangeArrowheads="1"/>
          </p:cNvSpPr>
          <p:nvPr/>
        </p:nvSpPr>
        <p:spPr bwMode="auto">
          <a:xfrm>
            <a:off x="2466472" y="6213475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6</a:t>
            </a:r>
          </a:p>
        </p:txBody>
      </p:sp>
      <p:sp>
        <p:nvSpPr>
          <p:cNvPr id="34" name="Text Box 32"/>
          <p:cNvSpPr txBox="1">
            <a:spLocks noChangeArrowheads="1"/>
          </p:cNvSpPr>
          <p:nvPr/>
        </p:nvSpPr>
        <p:spPr bwMode="auto">
          <a:xfrm>
            <a:off x="2743200" y="62230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7</a:t>
            </a:r>
          </a:p>
        </p:txBody>
      </p:sp>
      <p:sp>
        <p:nvSpPr>
          <p:cNvPr id="35" name="Line 33"/>
          <p:cNvSpPr>
            <a:spLocks noChangeShapeType="1"/>
          </p:cNvSpPr>
          <p:nvPr/>
        </p:nvSpPr>
        <p:spPr bwMode="auto">
          <a:xfrm flipV="1">
            <a:off x="3371850" y="502443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" name="Line 34"/>
          <p:cNvSpPr>
            <a:spLocks noChangeShapeType="1"/>
          </p:cNvSpPr>
          <p:nvPr/>
        </p:nvSpPr>
        <p:spPr bwMode="auto">
          <a:xfrm flipH="1" flipV="1">
            <a:off x="3643313" y="503078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" name="Line 35"/>
          <p:cNvSpPr>
            <a:spLocks noChangeShapeType="1"/>
          </p:cNvSpPr>
          <p:nvPr/>
        </p:nvSpPr>
        <p:spPr bwMode="auto">
          <a:xfrm flipH="1" flipV="1">
            <a:off x="3676650" y="502443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" name="Oval 36"/>
          <p:cNvSpPr>
            <a:spLocks noChangeArrowheads="1"/>
          </p:cNvSpPr>
          <p:nvPr/>
        </p:nvSpPr>
        <p:spPr bwMode="auto">
          <a:xfrm>
            <a:off x="3262312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9" name="Oval 37"/>
          <p:cNvSpPr>
            <a:spLocks noChangeArrowheads="1"/>
          </p:cNvSpPr>
          <p:nvPr/>
        </p:nvSpPr>
        <p:spPr bwMode="auto">
          <a:xfrm>
            <a:off x="3535362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0" name="Oval 38"/>
          <p:cNvSpPr>
            <a:spLocks noChangeArrowheads="1"/>
          </p:cNvSpPr>
          <p:nvPr/>
        </p:nvSpPr>
        <p:spPr bwMode="auto">
          <a:xfrm>
            <a:off x="3817937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1" name="Oval 39"/>
          <p:cNvSpPr>
            <a:spLocks noChangeArrowheads="1"/>
          </p:cNvSpPr>
          <p:nvPr/>
        </p:nvSpPr>
        <p:spPr bwMode="auto">
          <a:xfrm>
            <a:off x="3560762" y="485457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2" name="Text Box 40"/>
          <p:cNvSpPr txBox="1">
            <a:spLocks noChangeArrowheads="1"/>
          </p:cNvSpPr>
          <p:nvPr/>
        </p:nvSpPr>
        <p:spPr bwMode="auto">
          <a:xfrm>
            <a:off x="3203575" y="621665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43" name="Text Box 41"/>
          <p:cNvSpPr txBox="1">
            <a:spLocks noChangeArrowheads="1"/>
          </p:cNvSpPr>
          <p:nvPr/>
        </p:nvSpPr>
        <p:spPr bwMode="auto">
          <a:xfrm>
            <a:off x="3465513" y="62071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44" name="Text Box 42"/>
          <p:cNvSpPr txBox="1">
            <a:spLocks noChangeArrowheads="1"/>
          </p:cNvSpPr>
          <p:nvPr/>
        </p:nvSpPr>
        <p:spPr bwMode="auto">
          <a:xfrm>
            <a:off x="3736975" y="621665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45" name="Line 43"/>
          <p:cNvSpPr>
            <a:spLocks noChangeShapeType="1"/>
          </p:cNvSpPr>
          <p:nvPr/>
        </p:nvSpPr>
        <p:spPr bwMode="auto">
          <a:xfrm flipV="1">
            <a:off x="4286250" y="5024438"/>
            <a:ext cx="228600" cy="9906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6" name="Line 44"/>
          <p:cNvSpPr>
            <a:spLocks noChangeShapeType="1"/>
          </p:cNvSpPr>
          <p:nvPr/>
        </p:nvSpPr>
        <p:spPr bwMode="auto">
          <a:xfrm flipH="1" flipV="1">
            <a:off x="4557713" y="5030788"/>
            <a:ext cx="0" cy="9906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" name="Line 45"/>
          <p:cNvSpPr>
            <a:spLocks noChangeShapeType="1"/>
          </p:cNvSpPr>
          <p:nvPr/>
        </p:nvSpPr>
        <p:spPr bwMode="auto">
          <a:xfrm flipH="1" flipV="1">
            <a:off x="4591050" y="5024438"/>
            <a:ext cx="228600" cy="9906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8" name="Oval 46"/>
          <p:cNvSpPr>
            <a:spLocks noChangeArrowheads="1"/>
          </p:cNvSpPr>
          <p:nvPr/>
        </p:nvSpPr>
        <p:spPr bwMode="auto">
          <a:xfrm>
            <a:off x="4176712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9" name="Oval 47"/>
          <p:cNvSpPr>
            <a:spLocks noChangeArrowheads="1"/>
          </p:cNvSpPr>
          <p:nvPr/>
        </p:nvSpPr>
        <p:spPr bwMode="auto">
          <a:xfrm>
            <a:off x="4449762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0" name="Oval 48"/>
          <p:cNvSpPr>
            <a:spLocks noChangeArrowheads="1"/>
          </p:cNvSpPr>
          <p:nvPr/>
        </p:nvSpPr>
        <p:spPr bwMode="auto">
          <a:xfrm>
            <a:off x="4732337" y="599281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1" name="Oval 49"/>
          <p:cNvSpPr>
            <a:spLocks noChangeArrowheads="1"/>
          </p:cNvSpPr>
          <p:nvPr/>
        </p:nvSpPr>
        <p:spPr bwMode="auto">
          <a:xfrm>
            <a:off x="4475162" y="485457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2" name="Text Box 50"/>
          <p:cNvSpPr txBox="1">
            <a:spLocks noChangeArrowheads="1"/>
          </p:cNvSpPr>
          <p:nvPr/>
        </p:nvSpPr>
        <p:spPr bwMode="auto">
          <a:xfrm>
            <a:off x="4081879" y="621665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2</a:t>
            </a:r>
          </a:p>
        </p:txBody>
      </p:sp>
      <p:sp>
        <p:nvSpPr>
          <p:cNvPr id="53" name="Text Box 51"/>
          <p:cNvSpPr txBox="1">
            <a:spLocks noChangeArrowheads="1"/>
          </p:cNvSpPr>
          <p:nvPr/>
        </p:nvSpPr>
        <p:spPr bwMode="auto">
          <a:xfrm>
            <a:off x="4343400" y="6207125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6</a:t>
            </a:r>
          </a:p>
        </p:txBody>
      </p:sp>
      <p:sp>
        <p:nvSpPr>
          <p:cNvPr id="54" name="Text Box 52"/>
          <p:cNvSpPr txBox="1">
            <a:spLocks noChangeArrowheads="1"/>
          </p:cNvSpPr>
          <p:nvPr/>
        </p:nvSpPr>
        <p:spPr bwMode="auto">
          <a:xfrm>
            <a:off x="4600072" y="621665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4</a:t>
            </a:r>
          </a:p>
        </p:txBody>
      </p:sp>
      <p:sp>
        <p:nvSpPr>
          <p:cNvPr id="55" name="Line 53"/>
          <p:cNvSpPr>
            <a:spLocks noChangeShapeType="1"/>
          </p:cNvSpPr>
          <p:nvPr/>
        </p:nvSpPr>
        <p:spPr bwMode="auto">
          <a:xfrm flipV="1">
            <a:off x="5243513" y="5030788"/>
            <a:ext cx="228600" cy="9906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" name="Line 54"/>
          <p:cNvSpPr>
            <a:spLocks noChangeShapeType="1"/>
          </p:cNvSpPr>
          <p:nvPr/>
        </p:nvSpPr>
        <p:spPr bwMode="auto">
          <a:xfrm flipH="1" flipV="1">
            <a:off x="5514975" y="5037138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" name="Line 55"/>
          <p:cNvSpPr>
            <a:spLocks noChangeShapeType="1"/>
          </p:cNvSpPr>
          <p:nvPr/>
        </p:nvSpPr>
        <p:spPr bwMode="auto">
          <a:xfrm flipH="1" flipV="1">
            <a:off x="5548313" y="5030788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8" name="Oval 56"/>
          <p:cNvSpPr>
            <a:spLocks noChangeArrowheads="1"/>
          </p:cNvSpPr>
          <p:nvPr/>
        </p:nvSpPr>
        <p:spPr bwMode="auto">
          <a:xfrm>
            <a:off x="513397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9" name="Oval 57"/>
          <p:cNvSpPr>
            <a:spLocks noChangeArrowheads="1"/>
          </p:cNvSpPr>
          <p:nvPr/>
        </p:nvSpPr>
        <p:spPr bwMode="auto">
          <a:xfrm>
            <a:off x="5407025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0" name="Oval 58"/>
          <p:cNvSpPr>
            <a:spLocks noChangeArrowheads="1"/>
          </p:cNvSpPr>
          <p:nvPr/>
        </p:nvSpPr>
        <p:spPr bwMode="auto">
          <a:xfrm>
            <a:off x="5689600" y="5999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1" name="Oval 59"/>
          <p:cNvSpPr>
            <a:spLocks noChangeArrowheads="1"/>
          </p:cNvSpPr>
          <p:nvPr/>
        </p:nvSpPr>
        <p:spPr bwMode="auto">
          <a:xfrm>
            <a:off x="5432425" y="4860925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2" name="Text Box 60"/>
          <p:cNvSpPr txBox="1">
            <a:spLocks noChangeArrowheads="1"/>
          </p:cNvSpPr>
          <p:nvPr/>
        </p:nvSpPr>
        <p:spPr bwMode="auto">
          <a:xfrm>
            <a:off x="5015078" y="6223000"/>
            <a:ext cx="381000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1</a:t>
            </a:r>
          </a:p>
        </p:txBody>
      </p:sp>
      <p:sp>
        <p:nvSpPr>
          <p:cNvPr id="63" name="Text Box 61"/>
          <p:cNvSpPr txBox="1">
            <a:spLocks noChangeArrowheads="1"/>
          </p:cNvSpPr>
          <p:nvPr/>
        </p:nvSpPr>
        <p:spPr bwMode="auto">
          <a:xfrm>
            <a:off x="5337175" y="621347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64" name="Text Box 62"/>
          <p:cNvSpPr txBox="1">
            <a:spLocks noChangeArrowheads="1"/>
          </p:cNvSpPr>
          <p:nvPr/>
        </p:nvSpPr>
        <p:spPr bwMode="auto">
          <a:xfrm>
            <a:off x="56086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65" name="Line 63"/>
          <p:cNvSpPr>
            <a:spLocks noChangeShapeType="1"/>
          </p:cNvSpPr>
          <p:nvPr/>
        </p:nvSpPr>
        <p:spPr bwMode="auto">
          <a:xfrm flipV="1">
            <a:off x="6200775" y="5040313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6" name="Line 64"/>
          <p:cNvSpPr>
            <a:spLocks noChangeShapeType="1"/>
          </p:cNvSpPr>
          <p:nvPr/>
        </p:nvSpPr>
        <p:spPr bwMode="auto">
          <a:xfrm flipH="1" flipV="1">
            <a:off x="6472238" y="5046663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7" name="Line 65"/>
          <p:cNvSpPr>
            <a:spLocks noChangeShapeType="1"/>
          </p:cNvSpPr>
          <p:nvPr/>
        </p:nvSpPr>
        <p:spPr bwMode="auto">
          <a:xfrm flipH="1" flipV="1">
            <a:off x="6505575" y="5040313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8" name="Oval 66"/>
          <p:cNvSpPr>
            <a:spLocks noChangeArrowheads="1"/>
          </p:cNvSpPr>
          <p:nvPr/>
        </p:nvSpPr>
        <p:spPr bwMode="auto">
          <a:xfrm>
            <a:off x="6091237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9" name="Oval 67"/>
          <p:cNvSpPr>
            <a:spLocks noChangeArrowheads="1"/>
          </p:cNvSpPr>
          <p:nvPr/>
        </p:nvSpPr>
        <p:spPr bwMode="auto">
          <a:xfrm>
            <a:off x="6364287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70" name="Oval 68"/>
          <p:cNvSpPr>
            <a:spLocks noChangeArrowheads="1"/>
          </p:cNvSpPr>
          <p:nvPr/>
        </p:nvSpPr>
        <p:spPr bwMode="auto">
          <a:xfrm>
            <a:off x="6646862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71" name="Oval 69"/>
          <p:cNvSpPr>
            <a:spLocks noChangeArrowheads="1"/>
          </p:cNvSpPr>
          <p:nvPr/>
        </p:nvSpPr>
        <p:spPr bwMode="auto">
          <a:xfrm>
            <a:off x="6389687" y="4870450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72" name="Text Box 70"/>
          <p:cNvSpPr txBox="1">
            <a:spLocks noChangeArrowheads="1"/>
          </p:cNvSpPr>
          <p:nvPr/>
        </p:nvSpPr>
        <p:spPr bwMode="auto">
          <a:xfrm>
            <a:off x="6032500" y="62325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73" name="Text Box 71"/>
          <p:cNvSpPr txBox="1">
            <a:spLocks noChangeArrowheads="1"/>
          </p:cNvSpPr>
          <p:nvPr/>
        </p:nvSpPr>
        <p:spPr bwMode="auto">
          <a:xfrm>
            <a:off x="62944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74" name="Text Box 72"/>
          <p:cNvSpPr txBox="1">
            <a:spLocks noChangeArrowheads="1"/>
          </p:cNvSpPr>
          <p:nvPr/>
        </p:nvSpPr>
        <p:spPr bwMode="auto">
          <a:xfrm>
            <a:off x="6565900" y="62325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75" name="Line 73"/>
          <p:cNvSpPr>
            <a:spLocks noChangeShapeType="1"/>
          </p:cNvSpPr>
          <p:nvPr/>
        </p:nvSpPr>
        <p:spPr bwMode="auto">
          <a:xfrm flipV="1">
            <a:off x="7191375" y="5040313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6" name="Line 74"/>
          <p:cNvSpPr>
            <a:spLocks noChangeShapeType="1"/>
          </p:cNvSpPr>
          <p:nvPr/>
        </p:nvSpPr>
        <p:spPr bwMode="auto">
          <a:xfrm flipH="1" flipV="1">
            <a:off x="7462838" y="5046663"/>
            <a:ext cx="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Line 75"/>
          <p:cNvSpPr>
            <a:spLocks noChangeShapeType="1"/>
          </p:cNvSpPr>
          <p:nvPr/>
        </p:nvSpPr>
        <p:spPr bwMode="auto">
          <a:xfrm flipH="1" flipV="1">
            <a:off x="7496175" y="5040313"/>
            <a:ext cx="228600" cy="9906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8" name="Oval 76"/>
          <p:cNvSpPr>
            <a:spLocks noChangeArrowheads="1"/>
          </p:cNvSpPr>
          <p:nvPr/>
        </p:nvSpPr>
        <p:spPr bwMode="auto">
          <a:xfrm>
            <a:off x="7081837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79" name="Oval 77"/>
          <p:cNvSpPr>
            <a:spLocks noChangeArrowheads="1"/>
          </p:cNvSpPr>
          <p:nvPr/>
        </p:nvSpPr>
        <p:spPr bwMode="auto">
          <a:xfrm>
            <a:off x="7354887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80" name="Oval 78"/>
          <p:cNvSpPr>
            <a:spLocks noChangeArrowheads="1"/>
          </p:cNvSpPr>
          <p:nvPr/>
        </p:nvSpPr>
        <p:spPr bwMode="auto">
          <a:xfrm>
            <a:off x="7637462" y="600868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81" name="Oval 79"/>
          <p:cNvSpPr>
            <a:spLocks noChangeArrowheads="1"/>
          </p:cNvSpPr>
          <p:nvPr/>
        </p:nvSpPr>
        <p:spPr bwMode="auto">
          <a:xfrm>
            <a:off x="7380287" y="4870450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82" name="Text Box 80"/>
          <p:cNvSpPr txBox="1">
            <a:spLocks noChangeArrowheads="1"/>
          </p:cNvSpPr>
          <p:nvPr/>
        </p:nvSpPr>
        <p:spPr bwMode="auto">
          <a:xfrm>
            <a:off x="7023100" y="62325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83" name="Text Box 81"/>
          <p:cNvSpPr txBox="1">
            <a:spLocks noChangeArrowheads="1"/>
          </p:cNvSpPr>
          <p:nvPr/>
        </p:nvSpPr>
        <p:spPr bwMode="auto">
          <a:xfrm>
            <a:off x="7285038" y="6223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84" name="Text Box 82"/>
          <p:cNvSpPr txBox="1">
            <a:spLocks noChangeArrowheads="1"/>
          </p:cNvSpPr>
          <p:nvPr/>
        </p:nvSpPr>
        <p:spPr bwMode="auto">
          <a:xfrm>
            <a:off x="7556500" y="6232525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85" name="Text Box 83"/>
          <p:cNvSpPr txBox="1">
            <a:spLocks noChangeArrowheads="1"/>
          </p:cNvSpPr>
          <p:nvPr/>
        </p:nvSpPr>
        <p:spPr bwMode="auto">
          <a:xfrm>
            <a:off x="8439150" y="5842000"/>
            <a:ext cx="3810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 </a:t>
            </a:r>
          </a:p>
        </p:txBody>
      </p:sp>
      <p:sp>
        <p:nvSpPr>
          <p:cNvPr id="86" name="Line 84"/>
          <p:cNvSpPr>
            <a:spLocks noChangeShapeType="1"/>
          </p:cNvSpPr>
          <p:nvPr/>
        </p:nvSpPr>
        <p:spPr bwMode="auto">
          <a:xfrm flipV="1">
            <a:off x="914400" y="3883024"/>
            <a:ext cx="371475" cy="993775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87" name="Line 85"/>
          <p:cNvSpPr>
            <a:spLocks noChangeShapeType="1"/>
          </p:cNvSpPr>
          <p:nvPr/>
        </p:nvSpPr>
        <p:spPr bwMode="auto">
          <a:xfrm flipH="1" flipV="1">
            <a:off x="1373188" y="3867150"/>
            <a:ext cx="379412" cy="100965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8" name="Oval 86"/>
          <p:cNvSpPr>
            <a:spLocks noChangeArrowheads="1"/>
          </p:cNvSpPr>
          <p:nvPr/>
        </p:nvSpPr>
        <p:spPr bwMode="auto">
          <a:xfrm>
            <a:off x="1220787" y="3713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89" name="Text Box 87"/>
          <p:cNvSpPr txBox="1">
            <a:spLocks noChangeArrowheads="1"/>
          </p:cNvSpPr>
          <p:nvPr/>
        </p:nvSpPr>
        <p:spPr bwMode="auto">
          <a:xfrm>
            <a:off x="76200" y="1200150"/>
            <a:ext cx="2057400" cy="51911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Example:</a:t>
            </a:r>
          </a:p>
        </p:txBody>
      </p:sp>
      <p:sp>
        <p:nvSpPr>
          <p:cNvPr id="90" name="Text Box 88"/>
          <p:cNvSpPr txBox="1">
            <a:spLocks noChangeArrowheads="1"/>
          </p:cNvSpPr>
          <p:nvPr/>
        </p:nvSpPr>
        <p:spPr bwMode="auto">
          <a:xfrm>
            <a:off x="7772400" y="1319213"/>
            <a:ext cx="836612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max</a:t>
            </a:r>
          </a:p>
        </p:txBody>
      </p:sp>
      <p:sp>
        <p:nvSpPr>
          <p:cNvPr id="91" name="Text Box 89"/>
          <p:cNvSpPr txBox="1">
            <a:spLocks noChangeArrowheads="1"/>
          </p:cNvSpPr>
          <p:nvPr/>
        </p:nvSpPr>
        <p:spPr bwMode="auto">
          <a:xfrm>
            <a:off x="7926388" y="2386013"/>
            <a:ext cx="6858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min</a:t>
            </a:r>
          </a:p>
        </p:txBody>
      </p:sp>
      <p:sp>
        <p:nvSpPr>
          <p:cNvPr id="92" name="Text Box 90"/>
          <p:cNvSpPr txBox="1">
            <a:spLocks noChangeArrowheads="1"/>
          </p:cNvSpPr>
          <p:nvPr/>
        </p:nvSpPr>
        <p:spPr bwMode="auto">
          <a:xfrm>
            <a:off x="7848600" y="3529013"/>
            <a:ext cx="836612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max</a:t>
            </a:r>
          </a:p>
        </p:txBody>
      </p:sp>
      <p:sp>
        <p:nvSpPr>
          <p:cNvPr id="93" name="Line 91"/>
          <p:cNvSpPr>
            <a:spLocks noChangeShapeType="1"/>
          </p:cNvSpPr>
          <p:nvPr/>
        </p:nvSpPr>
        <p:spPr bwMode="auto">
          <a:xfrm flipV="1">
            <a:off x="2743200" y="3883022"/>
            <a:ext cx="361950" cy="993777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" name="Line 92"/>
          <p:cNvSpPr>
            <a:spLocks noChangeShapeType="1"/>
          </p:cNvSpPr>
          <p:nvPr/>
        </p:nvSpPr>
        <p:spPr bwMode="auto">
          <a:xfrm flipH="1" flipV="1">
            <a:off x="3192463" y="3867150"/>
            <a:ext cx="407987" cy="1033463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5" name="Oval 93"/>
          <p:cNvSpPr>
            <a:spLocks noChangeArrowheads="1"/>
          </p:cNvSpPr>
          <p:nvPr/>
        </p:nvSpPr>
        <p:spPr bwMode="auto">
          <a:xfrm>
            <a:off x="3040062" y="3713164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6" name="Line 94"/>
          <p:cNvSpPr>
            <a:spLocks noChangeShapeType="1"/>
          </p:cNvSpPr>
          <p:nvPr/>
        </p:nvSpPr>
        <p:spPr bwMode="auto">
          <a:xfrm flipV="1">
            <a:off x="4572000" y="3873500"/>
            <a:ext cx="404813" cy="10033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" name="Line 95"/>
          <p:cNvSpPr>
            <a:spLocks noChangeShapeType="1"/>
          </p:cNvSpPr>
          <p:nvPr/>
        </p:nvSpPr>
        <p:spPr bwMode="auto">
          <a:xfrm flipH="1" flipV="1">
            <a:off x="5064124" y="3857625"/>
            <a:ext cx="422275" cy="1019175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8" name="Oval 96"/>
          <p:cNvSpPr>
            <a:spLocks noChangeArrowheads="1"/>
          </p:cNvSpPr>
          <p:nvPr/>
        </p:nvSpPr>
        <p:spPr bwMode="auto">
          <a:xfrm>
            <a:off x="4911725" y="370363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9" name="Line 97"/>
          <p:cNvSpPr>
            <a:spLocks noChangeShapeType="1"/>
          </p:cNvSpPr>
          <p:nvPr/>
        </p:nvSpPr>
        <p:spPr bwMode="auto">
          <a:xfrm flipV="1">
            <a:off x="6553200" y="3873500"/>
            <a:ext cx="347663" cy="10033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0" name="Line 98"/>
          <p:cNvSpPr>
            <a:spLocks noChangeShapeType="1"/>
          </p:cNvSpPr>
          <p:nvPr/>
        </p:nvSpPr>
        <p:spPr bwMode="auto">
          <a:xfrm flipH="1" flipV="1">
            <a:off x="6988175" y="3857625"/>
            <a:ext cx="419100" cy="10795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1" name="Oval 99"/>
          <p:cNvSpPr>
            <a:spLocks noChangeArrowheads="1"/>
          </p:cNvSpPr>
          <p:nvPr/>
        </p:nvSpPr>
        <p:spPr bwMode="auto">
          <a:xfrm>
            <a:off x="6835775" y="3703639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02" name="Line 100"/>
          <p:cNvSpPr>
            <a:spLocks noChangeShapeType="1"/>
          </p:cNvSpPr>
          <p:nvPr/>
        </p:nvSpPr>
        <p:spPr bwMode="auto">
          <a:xfrm flipV="1">
            <a:off x="1371600" y="2724150"/>
            <a:ext cx="796925" cy="100965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103" name="Line 101"/>
          <p:cNvSpPr>
            <a:spLocks noChangeShapeType="1"/>
          </p:cNvSpPr>
          <p:nvPr/>
        </p:nvSpPr>
        <p:spPr bwMode="auto">
          <a:xfrm flipH="1" flipV="1">
            <a:off x="2255838" y="2708275"/>
            <a:ext cx="866775" cy="1052513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" name="Oval 102"/>
          <p:cNvSpPr>
            <a:spLocks noChangeArrowheads="1"/>
          </p:cNvSpPr>
          <p:nvPr/>
        </p:nvSpPr>
        <p:spPr bwMode="auto">
          <a:xfrm>
            <a:off x="2128837" y="2525713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05" name="Line 103"/>
          <p:cNvSpPr>
            <a:spLocks noChangeShapeType="1"/>
          </p:cNvSpPr>
          <p:nvPr/>
        </p:nvSpPr>
        <p:spPr bwMode="auto">
          <a:xfrm flipV="1">
            <a:off x="5113338" y="2713038"/>
            <a:ext cx="796925" cy="1041400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6" name="Line 104"/>
          <p:cNvSpPr>
            <a:spLocks noChangeShapeType="1"/>
          </p:cNvSpPr>
          <p:nvPr/>
        </p:nvSpPr>
        <p:spPr bwMode="auto">
          <a:xfrm flipH="1" flipV="1">
            <a:off x="5997575" y="2697163"/>
            <a:ext cx="866775" cy="1052512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" name="Oval 105"/>
          <p:cNvSpPr>
            <a:spLocks noChangeArrowheads="1"/>
          </p:cNvSpPr>
          <p:nvPr/>
        </p:nvSpPr>
        <p:spPr bwMode="auto">
          <a:xfrm>
            <a:off x="5870575" y="2514600"/>
            <a:ext cx="239713" cy="2397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08" name="Line 106"/>
          <p:cNvSpPr>
            <a:spLocks noChangeShapeType="1"/>
          </p:cNvSpPr>
          <p:nvPr/>
        </p:nvSpPr>
        <p:spPr bwMode="auto">
          <a:xfrm flipV="1">
            <a:off x="2286000" y="1541462"/>
            <a:ext cx="1741489" cy="9731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109" name="Line 107"/>
          <p:cNvSpPr>
            <a:spLocks noChangeShapeType="1"/>
          </p:cNvSpPr>
          <p:nvPr/>
        </p:nvSpPr>
        <p:spPr bwMode="auto">
          <a:xfrm flipH="1" flipV="1">
            <a:off x="4114800" y="1525588"/>
            <a:ext cx="1752600" cy="989012"/>
          </a:xfrm>
          <a:prstGeom prst="line">
            <a:avLst/>
          </a:prstGeom>
          <a:noFill/>
          <a:ln w="1905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" name="Oval 108"/>
          <p:cNvSpPr>
            <a:spLocks noChangeArrowheads="1"/>
          </p:cNvSpPr>
          <p:nvPr/>
        </p:nvSpPr>
        <p:spPr bwMode="auto">
          <a:xfrm>
            <a:off x="3962400" y="1371601"/>
            <a:ext cx="228600" cy="15239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11" name="Text Box 109"/>
          <p:cNvSpPr txBox="1">
            <a:spLocks noChangeArrowheads="1"/>
          </p:cNvSpPr>
          <p:nvPr/>
        </p:nvSpPr>
        <p:spPr bwMode="auto">
          <a:xfrm>
            <a:off x="8001000" y="4748213"/>
            <a:ext cx="6858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min</a:t>
            </a:r>
          </a:p>
        </p:txBody>
      </p:sp>
      <p:sp>
        <p:nvSpPr>
          <p:cNvPr id="112" name="Text Box 110"/>
          <p:cNvSpPr txBox="1">
            <a:spLocks noChangeArrowheads="1"/>
          </p:cNvSpPr>
          <p:nvPr/>
        </p:nvSpPr>
        <p:spPr bwMode="auto">
          <a:xfrm>
            <a:off x="-76200" y="4572000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 = 3</a:t>
            </a:r>
          </a:p>
        </p:txBody>
      </p:sp>
      <p:sp>
        <p:nvSpPr>
          <p:cNvPr id="113" name="Text Box 111"/>
          <p:cNvSpPr txBox="1">
            <a:spLocks noChangeArrowheads="1"/>
          </p:cNvSpPr>
          <p:nvPr/>
        </p:nvSpPr>
        <p:spPr bwMode="auto">
          <a:xfrm>
            <a:off x="381000" y="3352800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 = 3</a:t>
            </a:r>
          </a:p>
        </p:txBody>
      </p:sp>
      <p:sp>
        <p:nvSpPr>
          <p:cNvPr id="114" name="Text Box 110"/>
          <p:cNvSpPr txBox="1">
            <a:spLocks noChangeArrowheads="1"/>
          </p:cNvSpPr>
          <p:nvPr/>
        </p:nvSpPr>
        <p:spPr bwMode="auto">
          <a:xfrm>
            <a:off x="838200" y="4572000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 = 1</a:t>
            </a:r>
          </a:p>
        </p:txBody>
      </p:sp>
      <p:sp>
        <p:nvSpPr>
          <p:cNvPr id="115" name="Text Box 110"/>
          <p:cNvSpPr txBox="1">
            <a:spLocks noChangeArrowheads="1"/>
          </p:cNvSpPr>
          <p:nvPr/>
        </p:nvSpPr>
        <p:spPr bwMode="auto">
          <a:xfrm>
            <a:off x="1752600" y="4556125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 = 6</a:t>
            </a:r>
          </a:p>
        </p:txBody>
      </p:sp>
      <p:sp>
        <p:nvSpPr>
          <p:cNvPr id="117" name="Text Box 111"/>
          <p:cNvSpPr txBox="1">
            <a:spLocks noChangeArrowheads="1"/>
          </p:cNvSpPr>
          <p:nvPr/>
        </p:nvSpPr>
        <p:spPr bwMode="auto">
          <a:xfrm>
            <a:off x="2057400" y="3413125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 = 6</a:t>
            </a:r>
          </a:p>
        </p:txBody>
      </p:sp>
      <p:sp>
        <p:nvSpPr>
          <p:cNvPr id="118" name="Text Box 110"/>
          <p:cNvSpPr txBox="1">
            <a:spLocks noChangeArrowheads="1"/>
          </p:cNvSpPr>
          <p:nvPr/>
        </p:nvSpPr>
        <p:spPr bwMode="auto">
          <a:xfrm>
            <a:off x="1447800" y="2133600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 = 3</a:t>
            </a:r>
          </a:p>
        </p:txBody>
      </p:sp>
      <p:sp>
        <p:nvSpPr>
          <p:cNvPr id="119" name="Text Box 21"/>
          <p:cNvSpPr txBox="1">
            <a:spLocks noChangeArrowheads="1"/>
          </p:cNvSpPr>
          <p:nvPr/>
        </p:nvSpPr>
        <p:spPr bwMode="auto">
          <a:xfrm>
            <a:off x="2971800" y="3962400"/>
            <a:ext cx="838200" cy="52322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/>
              </a:rPr>
              <a:t>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/>
              </a:rPr>
              <a:t></a:t>
            </a:r>
            <a:endParaRPr 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sym typeface="Symbol" pitchFamily="18" charset="2"/>
            </a:endParaRPr>
          </a:p>
        </p:txBody>
      </p:sp>
      <p:sp>
        <p:nvSpPr>
          <p:cNvPr id="120" name="Text Box 21"/>
          <p:cNvSpPr txBox="1">
            <a:spLocks noChangeArrowheads="1"/>
          </p:cNvSpPr>
          <p:nvPr/>
        </p:nvSpPr>
        <p:spPr bwMode="auto">
          <a:xfrm>
            <a:off x="1447800" y="5313402"/>
            <a:ext cx="914400" cy="52322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/>
              </a:rPr>
              <a:t>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/>
              </a:rPr>
              <a:t></a:t>
            </a:r>
            <a:endParaRPr 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sym typeface="Symbol" pitchFamily="18" charset="2"/>
            </a:endParaRPr>
          </a:p>
        </p:txBody>
      </p:sp>
      <p:sp>
        <p:nvSpPr>
          <p:cNvPr id="121" name="Text Box 110"/>
          <p:cNvSpPr txBox="1">
            <a:spLocks noChangeArrowheads="1"/>
          </p:cNvSpPr>
          <p:nvPr/>
        </p:nvSpPr>
        <p:spPr bwMode="auto">
          <a:xfrm>
            <a:off x="3645568" y="4548101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 = 2</a:t>
            </a:r>
          </a:p>
        </p:txBody>
      </p:sp>
      <p:sp>
        <p:nvSpPr>
          <p:cNvPr id="122" name="Text Box 21"/>
          <p:cNvSpPr txBox="1">
            <a:spLocks noChangeArrowheads="1"/>
          </p:cNvSpPr>
          <p:nvPr/>
        </p:nvSpPr>
        <p:spPr bwMode="auto">
          <a:xfrm>
            <a:off x="5181600" y="5334000"/>
            <a:ext cx="914400" cy="52322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/>
              </a:rPr>
              <a:t>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/>
              </a:rPr>
              <a:t></a:t>
            </a:r>
            <a:endParaRPr 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sym typeface="Symbol" pitchFamily="18" charset="2"/>
            </a:endParaRPr>
          </a:p>
        </p:txBody>
      </p:sp>
      <p:sp>
        <p:nvSpPr>
          <p:cNvPr id="123" name="Text Box 110"/>
          <p:cNvSpPr txBox="1">
            <a:spLocks noChangeArrowheads="1"/>
          </p:cNvSpPr>
          <p:nvPr/>
        </p:nvSpPr>
        <p:spPr bwMode="auto">
          <a:xfrm>
            <a:off x="4559968" y="4596229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 = 1</a:t>
            </a:r>
          </a:p>
        </p:txBody>
      </p:sp>
      <p:sp>
        <p:nvSpPr>
          <p:cNvPr id="124" name="Text Box 111"/>
          <p:cNvSpPr txBox="1">
            <a:spLocks noChangeArrowheads="1"/>
          </p:cNvSpPr>
          <p:nvPr/>
        </p:nvSpPr>
        <p:spPr bwMode="auto">
          <a:xfrm>
            <a:off x="4038600" y="3413125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 = 2</a:t>
            </a:r>
          </a:p>
        </p:txBody>
      </p:sp>
      <p:sp>
        <p:nvSpPr>
          <p:cNvPr id="125" name="Text Box 110"/>
          <p:cNvSpPr txBox="1">
            <a:spLocks noChangeArrowheads="1"/>
          </p:cNvSpPr>
          <p:nvPr/>
        </p:nvSpPr>
        <p:spPr bwMode="auto">
          <a:xfrm>
            <a:off x="4876800" y="2346325"/>
            <a:ext cx="91440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 = 2</a:t>
            </a:r>
          </a:p>
        </p:txBody>
      </p:sp>
      <p:sp>
        <p:nvSpPr>
          <p:cNvPr id="126" name="Text Box 21"/>
          <p:cNvSpPr txBox="1">
            <a:spLocks noChangeArrowheads="1"/>
          </p:cNvSpPr>
          <p:nvPr/>
        </p:nvSpPr>
        <p:spPr bwMode="auto">
          <a:xfrm>
            <a:off x="5943600" y="2819400"/>
            <a:ext cx="838200" cy="52322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/>
              </a:rPr>
              <a:t>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/>
              </a:rPr>
              <a:t></a:t>
            </a:r>
            <a:endParaRPr 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sym typeface="Symbol" pitchFamily="18" charset="2"/>
            </a:endParaRPr>
          </a:p>
        </p:txBody>
      </p:sp>
      <p:sp>
        <p:nvSpPr>
          <p:cNvPr id="127" name="Text Box 111"/>
          <p:cNvSpPr txBox="1">
            <a:spLocks noChangeArrowheads="1"/>
          </p:cNvSpPr>
          <p:nvPr/>
        </p:nvSpPr>
        <p:spPr bwMode="auto">
          <a:xfrm>
            <a:off x="2667000" y="1066800"/>
            <a:ext cx="1295400" cy="52322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FF0066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 = 3</a:t>
            </a:r>
          </a:p>
        </p:txBody>
      </p:sp>
      <p:sp>
        <p:nvSpPr>
          <p:cNvPr id="128" name="Left Arrow 127"/>
          <p:cNvSpPr/>
          <p:nvPr/>
        </p:nvSpPr>
        <p:spPr bwMode="auto">
          <a:xfrm rot="19761447">
            <a:off x="2564946" y="2017438"/>
            <a:ext cx="1681614" cy="161934"/>
          </a:xfrm>
          <a:prstGeom prst="leftArrow">
            <a:avLst>
              <a:gd name="adj1" fmla="val 50000"/>
              <a:gd name="adj2" fmla="val 62900"/>
            </a:avLst>
          </a:prstGeom>
          <a:solidFill>
            <a:srgbClr val="CC3300"/>
          </a:solidFill>
          <a:ln>
            <a:solidFill>
              <a:srgbClr val="FF00F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01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0B1A5B-E523-4423-B661-BF8DD46E6CC7}" type="slidenum">
              <a:rPr lang="fa-IR"/>
              <a:pPr>
                <a:defRPr/>
              </a:pPr>
              <a:t>52</a:t>
            </a:fld>
            <a:endParaRPr lang="en-US"/>
          </a:p>
        </p:txBody>
      </p:sp>
      <p:sp>
        <p:nvSpPr>
          <p:cNvPr id="195589" name="Text Box 4"/>
          <p:cNvSpPr txBox="1">
            <a:spLocks noChangeArrowheads="1"/>
          </p:cNvSpPr>
          <p:nvPr/>
        </p:nvSpPr>
        <p:spPr bwMode="auto">
          <a:xfrm>
            <a:off x="323850" y="2108537"/>
            <a:ext cx="83518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None/>
            </a:pPr>
            <a:r>
              <a:rPr lang="fa-IR" sz="2400" dirty="0">
                <a:cs typeface="B Nazanin" panose="00000400000000000000" pitchFamily="2" charset="-78"/>
              </a:rPr>
              <a:t>کدام یک از شاخه‌های درخت زیر با استفاده از هرس آلفا-بتا هرس می‌شوند؟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B9541C35-2F98-4D00-9DC8-B6648A9D73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10" name="Text Box 9">
            <a:extLst>
              <a:ext uri="{FF2B5EF4-FFF2-40B4-BE49-F238E27FC236}">
                <a16:creationId xmlns:a16="http://schemas.microsoft.com/office/drawing/2014/main" id="{AC0C7A53-B931-48E3-AFFD-E6ADC3F8B9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906" y="1639704"/>
            <a:ext cx="8137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پرسش کلاسی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D506E1A-3A1C-4401-9294-5DDA7CE66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155" y="2570202"/>
            <a:ext cx="6651228" cy="3844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95675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0B1A5B-E523-4423-B661-BF8DD46E6CC7}" type="slidenum">
              <a:rPr lang="fa-IR"/>
              <a:pPr>
                <a:defRPr/>
              </a:pPr>
              <a:t>53</a:t>
            </a:fld>
            <a:endParaRPr lang="en-US"/>
          </a:p>
        </p:txBody>
      </p:sp>
      <p:sp>
        <p:nvSpPr>
          <p:cNvPr id="195589" name="Text Box 4"/>
          <p:cNvSpPr txBox="1">
            <a:spLocks noChangeArrowheads="1"/>
          </p:cNvSpPr>
          <p:nvPr/>
        </p:nvSpPr>
        <p:spPr bwMode="auto">
          <a:xfrm>
            <a:off x="323850" y="2108537"/>
            <a:ext cx="835183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None/>
            </a:pPr>
            <a:r>
              <a:rPr lang="fa-IR" sz="2400" dirty="0">
                <a:cs typeface="B Nazanin" pitchFamily="2" charset="-78"/>
              </a:rPr>
              <a:t>موثر بودن هرس آلفا-بتا به شدت وابسته به ترتیب آزمودن گره ها است</a:t>
            </a:r>
          </a:p>
          <a:p>
            <a:pPr algn="r" rtl="1">
              <a:spcBef>
                <a:spcPct val="50000"/>
              </a:spcBef>
            </a:pPr>
            <a:endParaRPr lang="en-US" sz="2400" dirty="0">
              <a:cs typeface="B Nazanin" pitchFamily="2" charset="-78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616368"/>
            <a:ext cx="7397750" cy="4241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Box 2">
            <a:extLst>
              <a:ext uri="{FF2B5EF4-FFF2-40B4-BE49-F238E27FC236}">
                <a16:creationId xmlns:a16="http://schemas.microsoft.com/office/drawing/2014/main" id="{B9541C35-2F98-4D00-9DC8-B6648A9D73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10" name="Text Box 9">
            <a:extLst>
              <a:ext uri="{FF2B5EF4-FFF2-40B4-BE49-F238E27FC236}">
                <a16:creationId xmlns:a16="http://schemas.microsoft.com/office/drawing/2014/main" id="{AC0C7A53-B931-48E3-AFFD-E6ADC3F8B9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906" y="1639704"/>
            <a:ext cx="8137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مثال: هرس آلفا-بتا</a:t>
            </a:r>
          </a:p>
        </p:txBody>
      </p:sp>
    </p:spTree>
    <p:extLst>
      <p:ext uri="{BB962C8B-B14F-4D97-AF65-F5344CB8AC3E}">
        <p14:creationId xmlns:p14="http://schemas.microsoft.com/office/powerpoint/2010/main" val="274566938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276600" y="1597758"/>
            <a:ext cx="5410200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 rtl="1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ar-SA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بازي‌هايي که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عامل </a:t>
            </a:r>
            <a:r>
              <a:rPr lang="ar-SA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شانس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دارن</a:t>
            </a:r>
            <a:r>
              <a:rPr lang="ar-SA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د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2900" y="2188689"/>
            <a:ext cx="8458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3413" indent="-293688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در بازي‌ها حوادث غيرقابل پيش بيني را توسط عنصر تصادفي مانند تاس نشان مي‌دهند</a:t>
            </a:r>
          </a:p>
          <a:p>
            <a:pPr marL="633413" indent="-293688" algn="r" rtl="1">
              <a:buFont typeface="Courier New" panose="02070309020205020404" pitchFamily="49" charset="0"/>
              <a:buChar char="o"/>
            </a:pPr>
            <a:r>
              <a:rPr lang="ar-SA" sz="2400" dirty="0">
                <a:cs typeface="B Nazanin" panose="00000400000000000000" pitchFamily="2" charset="-78"/>
              </a:rPr>
              <a:t>تخته نرد يک بازي عمومي است که شانس و مهارت را با هم ترکيب مي‌کند</a:t>
            </a:r>
            <a:endParaRPr lang="fa-IR" sz="2400" dirty="0">
              <a:cs typeface="B Nazanin" panose="00000400000000000000" pitchFamily="2" charset="-78"/>
            </a:endParaRPr>
          </a:p>
          <a:p>
            <a:pPr marL="633413" indent="-293688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در اينجا تاسي توسط بازيکن </a:t>
            </a:r>
            <a:r>
              <a:rPr lang="en-US" sz="2400" dirty="0">
                <a:cs typeface="B Nazanin" panose="00000400000000000000" pitchFamily="2" charset="-78"/>
              </a:rPr>
              <a:t>A</a:t>
            </a:r>
            <a:r>
              <a:rPr lang="fa-IR" sz="2400" dirty="0">
                <a:cs typeface="B Nazanin" panose="00000400000000000000" pitchFamily="2" charset="-78"/>
              </a:rPr>
              <a:t> ريخته مي شود تا مجموعه‌اي از حرکت‌ها که قابل انجام هستند تعيين گردد</a:t>
            </a:r>
          </a:p>
          <a:p>
            <a:pPr marL="633413" indent="-293688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درخت بازی بایستی علاوه بر گره‌های </a:t>
            </a:r>
            <a:r>
              <a:rPr lang="en-US" sz="2400" dirty="0">
                <a:cs typeface="B Nazanin" panose="00000400000000000000" pitchFamily="2" charset="-78"/>
              </a:rPr>
              <a:t>min</a:t>
            </a:r>
            <a:r>
              <a:rPr lang="fa-IR" sz="2400" dirty="0">
                <a:cs typeface="B Nazanin" panose="00000400000000000000" pitchFamily="2" charset="-78"/>
              </a:rPr>
              <a:t> و </a:t>
            </a:r>
            <a:r>
              <a:rPr lang="en-US" sz="2400" dirty="0">
                <a:cs typeface="B Nazanin" panose="00000400000000000000" pitchFamily="2" charset="-78"/>
              </a:rPr>
              <a:t>max</a:t>
            </a:r>
            <a:r>
              <a:rPr lang="fa-IR" sz="2400" dirty="0">
                <a:cs typeface="B Nazanin" panose="00000400000000000000" pitchFamily="2" charset="-78"/>
              </a:rPr>
              <a:t> شامل گره‌های شانس هم باشد</a:t>
            </a:r>
            <a:endParaRPr lang="en-US" sz="2400" dirty="0">
              <a:cs typeface="B Nazanin" panose="00000400000000000000" pitchFamily="2" charset="-78"/>
            </a:endParaRPr>
          </a:p>
          <a:p>
            <a:pPr algn="r" rtl="1"/>
            <a:endParaRPr lang="en-US" sz="2400" dirty="0">
              <a:cs typeface="B Nazanin" panose="00000400000000000000" pitchFamily="2" charset="-78"/>
            </a:endParaRPr>
          </a:p>
          <a:p>
            <a:pPr algn="r" rtl="1"/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5" name="Text Box 2">
            <a:extLst>
              <a:ext uri="{FF2B5EF4-FFF2-40B4-BE49-F238E27FC236}">
                <a16:creationId xmlns:a16="http://schemas.microsoft.com/office/drawing/2014/main" id="{A70F28C0-3388-4EC7-BBBA-426AF7B47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238131"/>
      </p:ext>
    </p:extLst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1370013" y="2166610"/>
            <a:ext cx="6094413" cy="4654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0CD00080-9EF4-44CF-BC00-40680DA071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B904E32B-45CC-45DF-B5E4-22646F5A49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1597758"/>
            <a:ext cx="5410200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 rtl="1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ar-SA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بازي‌هايي که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عامل </a:t>
            </a:r>
            <a:r>
              <a:rPr lang="ar-SA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شانس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دارن</a:t>
            </a:r>
            <a:r>
              <a:rPr lang="ar-SA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د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: مثال</a:t>
            </a:r>
          </a:p>
        </p:txBody>
      </p:sp>
    </p:spTree>
    <p:extLst>
      <p:ext uri="{BB962C8B-B14F-4D97-AF65-F5344CB8AC3E}">
        <p14:creationId xmlns:p14="http://schemas.microsoft.com/office/powerpoint/2010/main" val="291199809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 noChangeArrowheads="1"/>
          </p:cNvPicPr>
          <p:nvPr>
            <p:ph/>
          </p:nvPr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>
          <a:xfrm>
            <a:off x="685800" y="1752001"/>
            <a:ext cx="6096000" cy="5078004"/>
          </a:xfrm>
          <a:noFill/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56D2B5DD-1CFE-4F77-A188-EE1418E679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5" name="Text Box 2">
            <a:extLst>
              <a:ext uri="{FF2B5EF4-FFF2-40B4-BE49-F238E27FC236}">
                <a16:creationId xmlns:a16="http://schemas.microsoft.com/office/drawing/2014/main" id="{459459F4-71F7-441B-92B1-B67D55263F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1597758"/>
            <a:ext cx="5410200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 rtl="1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ar-SA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بازي‌هايي که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عامل </a:t>
            </a:r>
            <a:r>
              <a:rPr lang="ar-SA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شانس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دارن</a:t>
            </a:r>
            <a:r>
              <a:rPr lang="ar-SA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د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: مثال</a:t>
            </a:r>
          </a:p>
        </p:txBody>
      </p:sp>
    </p:spTree>
    <p:extLst>
      <p:ext uri="{BB962C8B-B14F-4D97-AF65-F5344CB8AC3E}">
        <p14:creationId xmlns:p14="http://schemas.microsoft.com/office/powerpoint/2010/main" val="372856804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04800" y="2079739"/>
            <a:ext cx="7848600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جستجوی </a:t>
            </a:r>
            <a:r>
              <a:rPr lang="en-US" sz="2400" dirty="0" err="1">
                <a:cs typeface="B Nazanin" panose="00000400000000000000" pitchFamily="2" charset="-78"/>
              </a:rPr>
              <a:t>Expectedminimax</a:t>
            </a:r>
            <a:r>
              <a:rPr lang="en-US" sz="24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: محاسبه میانگین امتیازها تحت بازی بهینه.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گره‌های </a:t>
            </a:r>
            <a:r>
              <a:rPr lang="en-US" sz="2400" dirty="0">
                <a:cs typeface="B Nazanin" panose="00000400000000000000" pitchFamily="2" charset="-78"/>
              </a:rPr>
              <a:t>max</a:t>
            </a:r>
            <a:r>
              <a:rPr lang="fa-IR" sz="2400" dirty="0">
                <a:cs typeface="B Nazanin" panose="00000400000000000000" pitchFamily="2" charset="-78"/>
              </a:rPr>
              <a:t> و </a:t>
            </a:r>
            <a:r>
              <a:rPr lang="en-US" sz="2400" dirty="0">
                <a:cs typeface="B Nazanin" panose="00000400000000000000" pitchFamily="2" charset="-78"/>
              </a:rPr>
              <a:t>min</a:t>
            </a:r>
            <a:r>
              <a:rPr lang="fa-IR" sz="2400" dirty="0">
                <a:cs typeface="B Nazanin" panose="00000400000000000000" pitchFamily="2" charset="-78"/>
              </a:rPr>
              <a:t> همانند جستجوی </a:t>
            </a:r>
            <a:r>
              <a:rPr lang="en-US" sz="2400" dirty="0">
                <a:cs typeface="B Nazanin" panose="00000400000000000000" pitchFamily="2" charset="-78"/>
              </a:rPr>
              <a:t>minimax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محاسبه سودمندی مورد انتظار در گره‌های شانس: میانگین وزن‌دار فرزندان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5" name="Text Box 2">
            <a:extLst>
              <a:ext uri="{FF2B5EF4-FFF2-40B4-BE49-F238E27FC236}">
                <a16:creationId xmlns:a16="http://schemas.microsoft.com/office/drawing/2014/main" id="{045FDDB3-E4AF-4CF1-8619-74F89B4F12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F7E72F1C-0848-4B8E-98DB-1BEC6D77DE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1597758"/>
            <a:ext cx="5410200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 rtl="1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ar-SA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بازي‌هايي که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عامل </a:t>
            </a:r>
            <a:r>
              <a:rPr lang="ar-SA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شانس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دارن</a:t>
            </a:r>
            <a:r>
              <a:rPr lang="ar-SA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د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: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2D3D68A-4422-47B3-BDBA-B389FF962C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3552887"/>
            <a:ext cx="5105400" cy="323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301615"/>
      </p:ext>
    </p:extLst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342900" y="2334904"/>
            <a:ext cx="876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buFont typeface="Courier New" panose="02070309020205020404" pitchFamily="49" charset="0"/>
              <a:buChar char="o"/>
            </a:pPr>
            <a:r>
              <a:rPr lang="fa-IR" sz="2400" dirty="0" err="1">
                <a:cs typeface="B Nazanin" panose="00000400000000000000" pitchFamily="2" charset="-78"/>
              </a:rPr>
              <a:t>مي</a:t>
            </a: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 err="1">
                <a:cs typeface="B Nazanin" panose="00000400000000000000" pitchFamily="2" charset="-78"/>
              </a:rPr>
              <a:t>خواهيم</a:t>
            </a: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 err="1">
                <a:cs typeface="B Nazanin" panose="00000400000000000000" pitchFamily="2" charset="-78"/>
              </a:rPr>
              <a:t>حرکتي</a:t>
            </a:r>
            <a:r>
              <a:rPr lang="fa-IR" sz="2400" dirty="0">
                <a:cs typeface="B Nazanin" panose="00000400000000000000" pitchFamily="2" charset="-78"/>
              </a:rPr>
              <a:t> از </a:t>
            </a:r>
            <a:r>
              <a:rPr lang="en-US" sz="2400" dirty="0">
                <a:cs typeface="B Nazanin" panose="00000400000000000000" pitchFamily="2" charset="-78"/>
              </a:rPr>
              <a:t>A</a:t>
            </a:r>
            <a:r>
              <a:rPr lang="en-US" sz="2400" baseline="-25000" dirty="0">
                <a:cs typeface="B Nazanin" panose="00000400000000000000" pitchFamily="2" charset="-78"/>
              </a:rPr>
              <a:t>1</a:t>
            </a:r>
            <a:r>
              <a:rPr lang="en-US" sz="24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 یا </a:t>
            </a:r>
            <a:r>
              <a:rPr lang="en-US" sz="2400" dirty="0">
                <a:cs typeface="B Nazanin" panose="00000400000000000000" pitchFamily="2" charset="-78"/>
              </a:rPr>
              <a:t> A</a:t>
            </a:r>
            <a:r>
              <a:rPr lang="en-US" sz="2400" baseline="-25000" dirty="0">
                <a:cs typeface="B Nazanin" panose="00000400000000000000" pitchFamily="2" charset="-78"/>
              </a:rPr>
              <a:t>2</a:t>
            </a:r>
            <a:r>
              <a:rPr lang="fa-IR" sz="2400" dirty="0">
                <a:cs typeface="B Nazanin" panose="00000400000000000000" pitchFamily="2" charset="-78"/>
              </a:rPr>
              <a:t> را انتخاب </a:t>
            </a:r>
            <a:r>
              <a:rPr lang="fa-IR" sz="2400" dirty="0" err="1">
                <a:cs typeface="B Nazanin" panose="00000400000000000000" pitchFamily="2" charset="-78"/>
              </a:rPr>
              <a:t>کنيم</a:t>
            </a:r>
            <a:r>
              <a:rPr lang="fa-IR" sz="2400" dirty="0">
                <a:cs typeface="B Nazanin" panose="00000400000000000000" pitchFamily="2" charset="-78"/>
              </a:rPr>
              <a:t> که به </a:t>
            </a:r>
            <a:r>
              <a:rPr lang="fa-IR" sz="2400" dirty="0" err="1">
                <a:cs typeface="B Nazanin" panose="00000400000000000000" pitchFamily="2" charset="-78"/>
              </a:rPr>
              <a:t>بهترين</a:t>
            </a: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 err="1">
                <a:cs typeface="B Nazanin" panose="00000400000000000000" pitchFamily="2" charset="-78"/>
              </a:rPr>
              <a:t>موقعيت</a:t>
            </a:r>
            <a:r>
              <a:rPr lang="fa-IR" sz="2400" dirty="0">
                <a:cs typeface="B Nazanin" panose="00000400000000000000" pitchFamily="2" charset="-78"/>
              </a:rPr>
              <a:t> منجر شود.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962400" y="3805535"/>
            <a:ext cx="457200" cy="304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r>
              <a:rPr lang="en-US" sz="2400" dirty="0">
                <a:solidFill>
                  <a:schemeClr val="tx1"/>
                </a:solidFill>
                <a:cs typeface="B Nazanin" panose="00000400000000000000" pitchFamily="2" charset="-78"/>
              </a:rPr>
              <a:t>A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1828800" y="6091535"/>
            <a:ext cx="457200" cy="304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362200" y="6091535"/>
            <a:ext cx="457200" cy="304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048000" y="6091535"/>
            <a:ext cx="457200" cy="304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3581400" y="6091535"/>
            <a:ext cx="457200" cy="304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343400" y="6091535"/>
            <a:ext cx="457200" cy="304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876800" y="6091535"/>
            <a:ext cx="457200" cy="304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5562600" y="6091535"/>
            <a:ext cx="457200" cy="304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6096000" y="6091535"/>
            <a:ext cx="457200" cy="304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2209800" y="5329535"/>
            <a:ext cx="304800" cy="3048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3352800" y="5329535"/>
            <a:ext cx="304800" cy="3048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4648200" y="5329535"/>
            <a:ext cx="304800" cy="3048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867400" y="5329535"/>
            <a:ext cx="304800" cy="3048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5181600" y="4491335"/>
            <a:ext cx="228600" cy="30480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 rtl="1"/>
            <a:endParaRPr lang="en-US" sz="2400">
              <a:cs typeface="B Nazanin" panose="00000400000000000000" pitchFamily="2" charset="-78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2895600" y="4491335"/>
            <a:ext cx="228600" cy="30480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 rtl="1"/>
            <a:endParaRPr lang="en-US" sz="2400">
              <a:cs typeface="B Nazanin" panose="00000400000000000000" pitchFamily="2" charset="-78"/>
            </a:endParaRPr>
          </a:p>
        </p:txBody>
      </p:sp>
      <p:cxnSp>
        <p:nvCxnSpPr>
          <p:cNvPr id="25" name="Straight Connector 24"/>
          <p:cNvCxnSpPr>
            <a:stCxn id="9" idx="2"/>
            <a:endCxn id="23" idx="0"/>
          </p:cNvCxnSpPr>
          <p:nvPr/>
        </p:nvCxnSpPr>
        <p:spPr>
          <a:xfrm rot="5400000">
            <a:off x="3409950" y="3710285"/>
            <a:ext cx="381000" cy="11811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9" idx="2"/>
            <a:endCxn id="22" idx="0"/>
          </p:cNvCxnSpPr>
          <p:nvPr/>
        </p:nvCxnSpPr>
        <p:spPr>
          <a:xfrm rot="16200000" flipH="1">
            <a:off x="4552950" y="3748385"/>
            <a:ext cx="381000" cy="11049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23" idx="4"/>
            <a:endCxn id="18" idx="0"/>
          </p:cNvCxnSpPr>
          <p:nvPr/>
        </p:nvCxnSpPr>
        <p:spPr>
          <a:xfrm rot="5400000">
            <a:off x="2419350" y="4738985"/>
            <a:ext cx="533400" cy="6477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23" idx="4"/>
            <a:endCxn id="19" idx="0"/>
          </p:cNvCxnSpPr>
          <p:nvPr/>
        </p:nvCxnSpPr>
        <p:spPr>
          <a:xfrm rot="16200000" flipH="1">
            <a:off x="2990850" y="4815185"/>
            <a:ext cx="533400" cy="4953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22" idx="4"/>
            <a:endCxn id="20" idx="0"/>
          </p:cNvCxnSpPr>
          <p:nvPr/>
        </p:nvCxnSpPr>
        <p:spPr>
          <a:xfrm rot="5400000">
            <a:off x="4781550" y="4815185"/>
            <a:ext cx="533400" cy="4953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22" idx="4"/>
            <a:endCxn id="21" idx="0"/>
          </p:cNvCxnSpPr>
          <p:nvPr/>
        </p:nvCxnSpPr>
        <p:spPr>
          <a:xfrm rot="16200000" flipH="1">
            <a:off x="5391150" y="4700885"/>
            <a:ext cx="533400" cy="7239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18" idx="4"/>
            <a:endCxn id="10" idx="0"/>
          </p:cNvCxnSpPr>
          <p:nvPr/>
        </p:nvCxnSpPr>
        <p:spPr>
          <a:xfrm rot="5400000">
            <a:off x="1981200" y="5710535"/>
            <a:ext cx="457200" cy="3048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18" idx="4"/>
            <a:endCxn id="11" idx="0"/>
          </p:cNvCxnSpPr>
          <p:nvPr/>
        </p:nvCxnSpPr>
        <p:spPr>
          <a:xfrm rot="16200000" flipH="1">
            <a:off x="2247900" y="5748635"/>
            <a:ext cx="457200" cy="2286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9" idx="4"/>
            <a:endCxn id="12" idx="0"/>
          </p:cNvCxnSpPr>
          <p:nvPr/>
        </p:nvCxnSpPr>
        <p:spPr>
          <a:xfrm rot="5400000">
            <a:off x="3162300" y="5748635"/>
            <a:ext cx="457200" cy="2286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19" idx="4"/>
            <a:endCxn id="13" idx="0"/>
          </p:cNvCxnSpPr>
          <p:nvPr/>
        </p:nvCxnSpPr>
        <p:spPr>
          <a:xfrm rot="16200000" flipH="1">
            <a:off x="3429000" y="5710535"/>
            <a:ext cx="457200" cy="3048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20" idx="4"/>
            <a:endCxn id="14" idx="0"/>
          </p:cNvCxnSpPr>
          <p:nvPr/>
        </p:nvCxnSpPr>
        <p:spPr>
          <a:xfrm rot="5400000">
            <a:off x="4457700" y="5748635"/>
            <a:ext cx="457200" cy="2286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20" idx="4"/>
            <a:endCxn id="15" idx="0"/>
          </p:cNvCxnSpPr>
          <p:nvPr/>
        </p:nvCxnSpPr>
        <p:spPr>
          <a:xfrm rot="16200000" flipH="1">
            <a:off x="4724400" y="5710535"/>
            <a:ext cx="457200" cy="3048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21" idx="4"/>
            <a:endCxn id="16" idx="0"/>
          </p:cNvCxnSpPr>
          <p:nvPr/>
        </p:nvCxnSpPr>
        <p:spPr>
          <a:xfrm rot="5400000">
            <a:off x="5676900" y="5748635"/>
            <a:ext cx="457200" cy="2286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21" idx="4"/>
            <a:endCxn id="17" idx="0"/>
          </p:cNvCxnSpPr>
          <p:nvPr/>
        </p:nvCxnSpPr>
        <p:spPr>
          <a:xfrm rot="16200000" flipH="1">
            <a:off x="5943600" y="5710535"/>
            <a:ext cx="457200" cy="3048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914400" y="5177135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Min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914400" y="4426803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Dice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914400" y="3741003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Max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828800" y="647253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-1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362200" y="647253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048000" y="647253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581400" y="647253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343400" y="647253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876800" y="647253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0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562600" y="647253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096000" y="647253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3124200" y="4503003"/>
            <a:ext cx="64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A</a:t>
            </a:r>
            <a:r>
              <a:rPr lang="en-US" sz="2400" baseline="-25000" dirty="0">
                <a:cs typeface="B Nazanin" panose="00000400000000000000" pitchFamily="2" charset="-78"/>
              </a:rPr>
              <a:t>1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572000" y="4491335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A</a:t>
            </a:r>
            <a:r>
              <a:rPr lang="en-US" sz="2400" baseline="-25000" dirty="0">
                <a:cs typeface="B Nazanin" panose="00000400000000000000" pitchFamily="2" charset="-78"/>
              </a:rPr>
              <a:t>2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49" name="Text Box 2">
            <a:extLst>
              <a:ext uri="{FF2B5EF4-FFF2-40B4-BE49-F238E27FC236}">
                <a16:creationId xmlns:a16="http://schemas.microsoft.com/office/drawing/2014/main" id="{51C62164-E9D0-418C-835B-0A686F4C52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53" name="Text Box 2">
            <a:extLst>
              <a:ext uri="{FF2B5EF4-FFF2-40B4-BE49-F238E27FC236}">
                <a16:creationId xmlns:a16="http://schemas.microsoft.com/office/drawing/2014/main" id="{88D6DFEF-A2D1-4492-BCEA-330F06355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0400" y="1703135"/>
            <a:ext cx="5410200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 rtl="1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ar-SA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بازي‌هايي که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عامل </a:t>
            </a:r>
            <a:r>
              <a:rPr lang="ar-SA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شانس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دارن</a:t>
            </a:r>
            <a:r>
              <a:rPr lang="ar-SA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د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: مثال</a:t>
            </a:r>
          </a:p>
        </p:txBody>
      </p:sp>
    </p:spTree>
    <p:extLst>
      <p:ext uri="{BB962C8B-B14F-4D97-AF65-F5344CB8AC3E}">
        <p14:creationId xmlns:p14="http://schemas.microsoft.com/office/powerpoint/2010/main" val="3453498163"/>
      </p:ext>
    </p:extLst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4267200" y="1740932"/>
            <a:ext cx="457200" cy="304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r>
              <a:rPr lang="en-US" sz="2400" dirty="0">
                <a:solidFill>
                  <a:schemeClr val="tx1"/>
                </a:solidFill>
                <a:cs typeface="B Nazanin" panose="00000400000000000000" pitchFamily="2" charset="-78"/>
              </a:rPr>
              <a:t>A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2133600" y="4026932"/>
            <a:ext cx="457200" cy="304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667000" y="4026932"/>
            <a:ext cx="457200" cy="304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352800" y="4026932"/>
            <a:ext cx="457200" cy="304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886200" y="4026932"/>
            <a:ext cx="457200" cy="304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4648200" y="4026932"/>
            <a:ext cx="457200" cy="304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5181600" y="4026932"/>
            <a:ext cx="457200" cy="304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5867400" y="4026932"/>
            <a:ext cx="457200" cy="304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6400800" y="4026932"/>
            <a:ext cx="457200" cy="304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2514600" y="3264932"/>
            <a:ext cx="304800" cy="3048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3657600" y="3264932"/>
            <a:ext cx="304800" cy="3048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4953000" y="3264932"/>
            <a:ext cx="304800" cy="3048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6172200" y="3264932"/>
            <a:ext cx="304800" cy="3048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endParaRPr lang="en-US" sz="24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5486400" y="2426732"/>
            <a:ext cx="228600" cy="30480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 rtl="1"/>
            <a:endParaRPr lang="en-US" sz="2400">
              <a:cs typeface="B Nazanin" panose="00000400000000000000" pitchFamily="2" charset="-78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3200400" y="2426732"/>
            <a:ext cx="228600" cy="30480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 rtl="1"/>
            <a:endParaRPr lang="en-US" sz="2400">
              <a:cs typeface="B Nazanin" panose="00000400000000000000" pitchFamily="2" charset="-78"/>
            </a:endParaRPr>
          </a:p>
        </p:txBody>
      </p:sp>
      <p:cxnSp>
        <p:nvCxnSpPr>
          <p:cNvPr id="20" name="Straight Connector 19"/>
          <p:cNvCxnSpPr>
            <a:cxnSpLocks/>
            <a:stCxn id="4" idx="2"/>
            <a:endCxn id="19" idx="0"/>
          </p:cNvCxnSpPr>
          <p:nvPr/>
        </p:nvCxnSpPr>
        <p:spPr>
          <a:xfrm rot="5400000">
            <a:off x="3714750" y="1645682"/>
            <a:ext cx="381000" cy="11811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4" idx="2"/>
            <a:endCxn id="18" idx="0"/>
          </p:cNvCxnSpPr>
          <p:nvPr/>
        </p:nvCxnSpPr>
        <p:spPr>
          <a:xfrm rot="16200000" flipH="1">
            <a:off x="4857750" y="1683782"/>
            <a:ext cx="381000" cy="11049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19" idx="4"/>
            <a:endCxn id="14" idx="0"/>
          </p:cNvCxnSpPr>
          <p:nvPr/>
        </p:nvCxnSpPr>
        <p:spPr>
          <a:xfrm rot="5400000">
            <a:off x="2724150" y="2674382"/>
            <a:ext cx="533400" cy="6477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19" idx="4"/>
            <a:endCxn id="15" idx="0"/>
          </p:cNvCxnSpPr>
          <p:nvPr/>
        </p:nvCxnSpPr>
        <p:spPr>
          <a:xfrm rot="16200000" flipH="1">
            <a:off x="3295650" y="2750582"/>
            <a:ext cx="533400" cy="4953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8" idx="4"/>
            <a:endCxn id="16" idx="0"/>
          </p:cNvCxnSpPr>
          <p:nvPr/>
        </p:nvCxnSpPr>
        <p:spPr>
          <a:xfrm rot="5400000">
            <a:off x="5086350" y="2750582"/>
            <a:ext cx="533400" cy="4953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8" idx="4"/>
            <a:endCxn id="17" idx="0"/>
          </p:cNvCxnSpPr>
          <p:nvPr/>
        </p:nvCxnSpPr>
        <p:spPr>
          <a:xfrm rot="16200000" flipH="1">
            <a:off x="5695950" y="2636282"/>
            <a:ext cx="533400" cy="7239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14" idx="4"/>
            <a:endCxn id="5" idx="0"/>
          </p:cNvCxnSpPr>
          <p:nvPr/>
        </p:nvCxnSpPr>
        <p:spPr>
          <a:xfrm rot="5400000">
            <a:off x="2286000" y="3645932"/>
            <a:ext cx="457200" cy="3048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4" idx="4"/>
            <a:endCxn id="6" idx="0"/>
          </p:cNvCxnSpPr>
          <p:nvPr/>
        </p:nvCxnSpPr>
        <p:spPr>
          <a:xfrm rot="16200000" flipH="1">
            <a:off x="2552700" y="3684032"/>
            <a:ext cx="457200" cy="2286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5" idx="4"/>
            <a:endCxn id="8" idx="0"/>
          </p:cNvCxnSpPr>
          <p:nvPr/>
        </p:nvCxnSpPr>
        <p:spPr>
          <a:xfrm rot="5400000">
            <a:off x="3467100" y="3684032"/>
            <a:ext cx="457200" cy="2286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15" idx="4"/>
            <a:endCxn id="9" idx="0"/>
          </p:cNvCxnSpPr>
          <p:nvPr/>
        </p:nvCxnSpPr>
        <p:spPr>
          <a:xfrm rot="16200000" flipH="1">
            <a:off x="3733800" y="3645932"/>
            <a:ext cx="457200" cy="3048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6" idx="4"/>
            <a:endCxn id="10" idx="0"/>
          </p:cNvCxnSpPr>
          <p:nvPr/>
        </p:nvCxnSpPr>
        <p:spPr>
          <a:xfrm rot="5400000">
            <a:off x="4762500" y="3684032"/>
            <a:ext cx="457200" cy="2286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16" idx="4"/>
            <a:endCxn id="11" idx="0"/>
          </p:cNvCxnSpPr>
          <p:nvPr/>
        </p:nvCxnSpPr>
        <p:spPr>
          <a:xfrm rot="16200000" flipH="1">
            <a:off x="5029200" y="3645932"/>
            <a:ext cx="457200" cy="3048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17" idx="4"/>
            <a:endCxn id="12" idx="0"/>
          </p:cNvCxnSpPr>
          <p:nvPr/>
        </p:nvCxnSpPr>
        <p:spPr>
          <a:xfrm rot="5400000">
            <a:off x="5981700" y="3684032"/>
            <a:ext cx="457200" cy="2286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17" idx="4"/>
            <a:endCxn id="13" idx="0"/>
          </p:cNvCxnSpPr>
          <p:nvPr/>
        </p:nvCxnSpPr>
        <p:spPr>
          <a:xfrm rot="16200000" flipH="1">
            <a:off x="6248400" y="3645932"/>
            <a:ext cx="457200" cy="3048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219200" y="3112532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Min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219200" y="2362200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Dice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219200" y="1676400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Max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133600" y="4407932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-1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667000" y="4407932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352800" y="4407932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886200" y="4407932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648200" y="4407932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181600" y="4407932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867400" y="4407932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400800" y="4407932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313470" y="1845115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A</a:t>
            </a:r>
            <a:r>
              <a:rPr lang="en-US" sz="2400" baseline="-25000" dirty="0">
                <a:cs typeface="B Nazanin" panose="00000400000000000000" pitchFamily="2" charset="-78"/>
              </a:rPr>
              <a:t>1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044242" y="1807696"/>
            <a:ext cx="675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A</a:t>
            </a:r>
            <a:r>
              <a:rPr lang="en-US" sz="2400" baseline="-25000" dirty="0">
                <a:cs typeface="B Nazanin" panose="00000400000000000000" pitchFamily="2" charset="-78"/>
              </a:rPr>
              <a:t>2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-76200" y="4960203"/>
            <a:ext cx="929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 err="1">
                <a:cs typeface="B Nazanin" panose="00000400000000000000" pitchFamily="2" charset="-78"/>
              </a:rPr>
              <a:t>Expectimin</a:t>
            </a:r>
            <a:r>
              <a:rPr lang="en-US" sz="2400" dirty="0">
                <a:cs typeface="B Nazanin" panose="00000400000000000000" pitchFamily="2" charset="-78"/>
              </a:rPr>
              <a:t>(A</a:t>
            </a:r>
            <a:r>
              <a:rPr lang="en-US" sz="2400" baseline="-25000" dirty="0">
                <a:cs typeface="B Nazanin" panose="00000400000000000000" pitchFamily="2" charset="-78"/>
              </a:rPr>
              <a:t>1</a:t>
            </a:r>
            <a:r>
              <a:rPr lang="en-US" sz="2400" dirty="0">
                <a:cs typeface="B Nazanin" panose="00000400000000000000" pitchFamily="2" charset="-78"/>
              </a:rPr>
              <a:t>) = 0.9* min{-1,2}  +  0.1* min{1,2}  =  0.9*(-1)  + 0.1*(1)  =  -0.8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0943" y="5722203"/>
            <a:ext cx="9103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 err="1">
                <a:cs typeface="B Nazanin" panose="00000400000000000000" pitchFamily="2" charset="-78"/>
              </a:rPr>
              <a:t>Expectimin</a:t>
            </a:r>
            <a:r>
              <a:rPr lang="en-US" sz="2400" dirty="0">
                <a:cs typeface="B Nazanin" panose="00000400000000000000" pitchFamily="2" charset="-78"/>
              </a:rPr>
              <a:t>(A</a:t>
            </a:r>
            <a:r>
              <a:rPr lang="en-US" sz="2400" baseline="-25000" dirty="0">
                <a:cs typeface="B Nazanin" panose="00000400000000000000" pitchFamily="2" charset="-78"/>
              </a:rPr>
              <a:t>2</a:t>
            </a:r>
            <a:r>
              <a:rPr lang="en-US" sz="2400" dirty="0">
                <a:cs typeface="B Nazanin" panose="00000400000000000000" pitchFamily="2" charset="-78"/>
              </a:rPr>
              <a:t>) = 0.9* min{1,0}  +  0.1* min{1,3}  =  0.9*(0)  + 0.1*(1)  =  0.1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552700" y="6290065"/>
            <a:ext cx="609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400" dirty="0">
                <a:cs typeface="B Nazanin" panose="00000400000000000000" pitchFamily="2" charset="-78"/>
              </a:rPr>
              <a:t>A</a:t>
            </a:r>
            <a:r>
              <a:rPr lang="en-US" sz="2400" baseline="-25000" dirty="0">
                <a:cs typeface="B Nazanin" panose="00000400000000000000" pitchFamily="2" charset="-78"/>
              </a:rPr>
              <a:t>2</a:t>
            </a:r>
            <a:r>
              <a:rPr lang="fa-IR" sz="2400" baseline="-250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انتخاب </a:t>
            </a:r>
            <a:r>
              <a:rPr lang="fa-IR" sz="2400" dirty="0" err="1">
                <a:cs typeface="B Nazanin" panose="00000400000000000000" pitchFamily="2" charset="-78"/>
              </a:rPr>
              <a:t>مي</a:t>
            </a:r>
            <a:r>
              <a:rPr lang="fa-IR" sz="2400" dirty="0">
                <a:cs typeface="B Nazanin" panose="00000400000000000000" pitchFamily="2" charset="-78"/>
              </a:rPr>
              <a:t> شود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286000" y="2743200"/>
            <a:ext cx="72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0.9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593690" y="2818863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0.1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620128" y="2801814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0.9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843336" y="2743200"/>
            <a:ext cx="730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2400" dirty="0">
                <a:cs typeface="B Nazanin" panose="00000400000000000000" pitchFamily="2" charset="-78"/>
              </a:rPr>
              <a:t>0.1</a:t>
            </a:r>
          </a:p>
        </p:txBody>
      </p:sp>
      <p:sp>
        <p:nvSpPr>
          <p:cNvPr id="56" name="Text Box 2">
            <a:extLst>
              <a:ext uri="{FF2B5EF4-FFF2-40B4-BE49-F238E27FC236}">
                <a16:creationId xmlns:a16="http://schemas.microsoft.com/office/drawing/2014/main" id="{85BFDA8F-8D2E-47DD-BBBE-C4F9730E07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58" name="Text Box 2">
            <a:extLst>
              <a:ext uri="{FF2B5EF4-FFF2-40B4-BE49-F238E27FC236}">
                <a16:creationId xmlns:a16="http://schemas.microsoft.com/office/drawing/2014/main" id="{B35A6265-7EFD-494C-B013-A6426049CD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1900" y="1392278"/>
            <a:ext cx="5410200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 rtl="1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ar-SA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بازي‌هايي که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عامل </a:t>
            </a:r>
            <a:r>
              <a:rPr lang="ar-SA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شانس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دارن</a:t>
            </a:r>
            <a:r>
              <a:rPr lang="ar-SA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د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: مثال</a:t>
            </a:r>
          </a:p>
        </p:txBody>
      </p:sp>
    </p:spTree>
    <p:extLst>
      <p:ext uri="{BB962C8B-B14F-4D97-AF65-F5344CB8AC3E}">
        <p14:creationId xmlns:p14="http://schemas.microsoft.com/office/powerpoint/2010/main" val="2086505180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4591667" y="3700284"/>
            <a:ext cx="4316364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بازی‌های مجموع صفر:</a:t>
            </a:r>
          </a:p>
          <a:p>
            <a:pPr marL="693738" indent="-342900" algn="just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عامل‌ها دارای سودمندی متضاد هستند.</a:t>
            </a:r>
          </a:p>
          <a:p>
            <a:pPr marL="693738" indent="-342900" algn="just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فرض کنید یک مقدار وجود دارد که یک بازیکن آن را بیشینه و دیگری آن را کمینه می سازد.</a:t>
            </a:r>
          </a:p>
          <a:p>
            <a:pPr marL="693738" indent="-342900" algn="just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خصمانه، اکیداً رقابتی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4B7C29E2-6A66-4857-9106-5408FFCC5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160" y="3884950"/>
            <a:ext cx="341916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بازی‌های عمومی:</a:t>
            </a:r>
          </a:p>
          <a:p>
            <a:pPr marL="738188" indent="-342900" algn="just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عامل‌ها دارای سودمندی مجزا هستند.</a:t>
            </a:r>
          </a:p>
          <a:p>
            <a:pPr marL="738188" indent="-342900" algn="just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همکاری، بی تفاوتی و رقابت همگی ممکن هستند.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F67BEE6-510F-4E66-AEA0-95525F5CCA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2117794"/>
            <a:ext cx="2400300" cy="15716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BC8125F-FD20-45BB-B33C-2D3F3E0573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160" y="1879669"/>
            <a:ext cx="406717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7005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 Box 2">
            <a:extLst>
              <a:ext uri="{FF2B5EF4-FFF2-40B4-BE49-F238E27FC236}">
                <a16:creationId xmlns:a16="http://schemas.microsoft.com/office/drawing/2014/main" id="{85BFDA8F-8D2E-47DD-BBBE-C4F9730E07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58" name="Text Box 2">
            <a:extLst>
              <a:ext uri="{FF2B5EF4-FFF2-40B4-BE49-F238E27FC236}">
                <a16:creationId xmlns:a16="http://schemas.microsoft.com/office/drawing/2014/main" id="{B35A6265-7EFD-494C-B013-A6426049CD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1900" y="1392278"/>
            <a:ext cx="5410200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 rtl="1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ar-SA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بازي‌هايي که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عامل </a:t>
            </a:r>
            <a:r>
              <a:rPr lang="ar-SA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شانس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دارن</a:t>
            </a:r>
            <a:r>
              <a:rPr lang="ar-SA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د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: مثال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6BFFCF2-EEDA-4A3E-A1FC-A6D3197251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494" y="2015164"/>
            <a:ext cx="6577012" cy="435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28700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4552335" y="1648836"/>
            <a:ext cx="43163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رقابتی: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F7DD17-1FA4-4BAE-93AB-9D855757BE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291715"/>
            <a:ext cx="57912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33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4552335" y="1648836"/>
            <a:ext cx="43163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درخت‌های تک‌عاملی: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3B49C83-0ACD-43DE-826D-656877471E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333625"/>
            <a:ext cx="73056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6050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بازی‌ها و جستجوی رقابتی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4552335" y="1648836"/>
            <a:ext cx="43163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درخت‌های تک‌عاملی: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7ADE41-CD80-42B6-8179-2736193867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535" y="2110501"/>
            <a:ext cx="8082116" cy="4413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015325"/>
      </p:ext>
    </p:extLst>
  </p:cSld>
  <p:clrMapOvr>
    <a:masterClrMapping/>
  </p:clrMapOvr>
</p:sld>
</file>

<file path=ppt/theme/theme1.xml><?xml version="1.0" encoding="utf-8"?>
<a:theme xmlns:a="http://schemas.openxmlformats.org/drawingml/2006/main" name="11Introduction-2015-converte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Chapter2</Template>
  <TotalTime>12233</TotalTime>
  <Words>2583</Words>
  <Application>Microsoft Office PowerPoint</Application>
  <PresentationFormat>On-screen Show (4:3)</PresentationFormat>
  <Paragraphs>586</Paragraphs>
  <Slides>60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71" baseType="lpstr">
      <vt:lpstr>Akram</vt:lpstr>
      <vt:lpstr>Arial</vt:lpstr>
      <vt:lpstr>B Nazanin</vt:lpstr>
      <vt:lpstr>Calibri</vt:lpstr>
      <vt:lpstr>Cambria Math</vt:lpstr>
      <vt:lpstr>Courier</vt:lpstr>
      <vt:lpstr>Courier New</vt:lpstr>
      <vt:lpstr>Times New Roman</vt:lpstr>
      <vt:lpstr>Wingdings</vt:lpstr>
      <vt:lpstr>ZapfEllipt BT</vt:lpstr>
      <vt:lpstr>11Introduction-2015-converted</vt:lpstr>
      <vt:lpstr>هوش مصنوعی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mahsa</dc:creator>
  <cp:lastModifiedBy>AsusIran</cp:lastModifiedBy>
  <cp:revision>1051</cp:revision>
  <dcterms:created xsi:type="dcterms:W3CDTF">2006-08-16T00:00:00Z</dcterms:created>
  <dcterms:modified xsi:type="dcterms:W3CDTF">2022-12-25T17:22:06Z</dcterms:modified>
</cp:coreProperties>
</file>