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6" r:id="rId1"/>
  </p:sldMasterIdLst>
  <p:notesMasterIdLst>
    <p:notesMasterId r:id="rId87"/>
  </p:notesMasterIdLst>
  <p:sldIdLst>
    <p:sldId id="466" r:id="rId2"/>
    <p:sldId id="257" r:id="rId3"/>
    <p:sldId id="398" r:id="rId4"/>
    <p:sldId id="261" r:id="rId5"/>
    <p:sldId id="399" r:id="rId6"/>
    <p:sldId id="400" r:id="rId7"/>
    <p:sldId id="468" r:id="rId8"/>
    <p:sldId id="467" r:id="rId9"/>
    <p:sldId id="469" r:id="rId10"/>
    <p:sldId id="470" r:id="rId11"/>
    <p:sldId id="471" r:id="rId12"/>
    <p:sldId id="472" r:id="rId13"/>
    <p:sldId id="473" r:id="rId14"/>
    <p:sldId id="480" r:id="rId15"/>
    <p:sldId id="481" r:id="rId16"/>
    <p:sldId id="489" r:id="rId17"/>
    <p:sldId id="482" r:id="rId18"/>
    <p:sldId id="483" r:id="rId19"/>
    <p:sldId id="484" r:id="rId20"/>
    <p:sldId id="474" r:id="rId21"/>
    <p:sldId id="475" r:id="rId22"/>
    <p:sldId id="477" r:id="rId23"/>
    <p:sldId id="478" r:id="rId24"/>
    <p:sldId id="476" r:id="rId25"/>
    <p:sldId id="487" r:id="rId26"/>
    <p:sldId id="488" r:id="rId27"/>
    <p:sldId id="408" r:id="rId28"/>
    <p:sldId id="490" r:id="rId29"/>
    <p:sldId id="491" r:id="rId30"/>
    <p:sldId id="492" r:id="rId31"/>
    <p:sldId id="410" r:id="rId32"/>
    <p:sldId id="493" r:id="rId33"/>
    <p:sldId id="411" r:id="rId34"/>
    <p:sldId id="494" r:id="rId35"/>
    <p:sldId id="495" r:id="rId36"/>
    <p:sldId id="496" r:id="rId37"/>
    <p:sldId id="497" r:id="rId38"/>
    <p:sldId id="498" r:id="rId39"/>
    <p:sldId id="499" r:id="rId40"/>
    <p:sldId id="500" r:id="rId41"/>
    <p:sldId id="520" r:id="rId42"/>
    <p:sldId id="501" r:id="rId43"/>
    <p:sldId id="502" r:id="rId44"/>
    <p:sldId id="503" r:id="rId45"/>
    <p:sldId id="504" r:id="rId46"/>
    <p:sldId id="505" r:id="rId47"/>
    <p:sldId id="506" r:id="rId48"/>
    <p:sldId id="507" r:id="rId49"/>
    <p:sldId id="508" r:id="rId50"/>
    <p:sldId id="509" r:id="rId51"/>
    <p:sldId id="510" r:id="rId52"/>
    <p:sldId id="512" r:id="rId53"/>
    <p:sldId id="513" r:id="rId54"/>
    <p:sldId id="514" r:id="rId55"/>
    <p:sldId id="515" r:id="rId56"/>
    <p:sldId id="516" r:id="rId57"/>
    <p:sldId id="517" r:id="rId58"/>
    <p:sldId id="518" r:id="rId59"/>
    <p:sldId id="519" r:id="rId60"/>
    <p:sldId id="521" r:id="rId61"/>
    <p:sldId id="523" r:id="rId62"/>
    <p:sldId id="522" r:id="rId63"/>
    <p:sldId id="524" r:id="rId64"/>
    <p:sldId id="525" r:id="rId65"/>
    <p:sldId id="526" r:id="rId66"/>
    <p:sldId id="527" r:id="rId67"/>
    <p:sldId id="528" r:id="rId68"/>
    <p:sldId id="529" r:id="rId69"/>
    <p:sldId id="530" r:id="rId70"/>
    <p:sldId id="531" r:id="rId71"/>
    <p:sldId id="532" r:id="rId72"/>
    <p:sldId id="533" r:id="rId73"/>
    <p:sldId id="534" r:id="rId74"/>
    <p:sldId id="535" r:id="rId75"/>
    <p:sldId id="536" r:id="rId76"/>
    <p:sldId id="537" r:id="rId77"/>
    <p:sldId id="538" r:id="rId78"/>
    <p:sldId id="539" r:id="rId79"/>
    <p:sldId id="540" r:id="rId80"/>
    <p:sldId id="541" r:id="rId81"/>
    <p:sldId id="542" r:id="rId82"/>
    <p:sldId id="543" r:id="rId83"/>
    <p:sldId id="544" r:id="rId84"/>
    <p:sldId id="545" r:id="rId85"/>
    <p:sldId id="546" r:id="rId8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882" autoAdjust="0"/>
    <p:restoredTop sz="94671" autoAdjust="0"/>
  </p:normalViewPr>
  <p:slideViewPr>
    <p:cSldViewPr>
      <p:cViewPr varScale="1">
        <p:scale>
          <a:sx n="81" d="100"/>
          <a:sy n="81" d="100"/>
        </p:scale>
        <p:origin x="1488" y="6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viewProps" Target="viewProps.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theme" Target="theme/theme1.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presProps" Target="presProps.xml"/><Relationship Id="rId9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notesMaster" Target="notesMasters/notesMaster1.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CFFB6C3-428A-4F3A-AC3E-90B744B2CFBC}" type="datetimeFigureOut">
              <a:rPr lang="en-US" smtClean="0"/>
              <a:t>10/23/2022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09EBA08-5AF4-461F-AFC3-357EE6B1CFAC}" type="slidenum">
              <a:rPr lang="en-US" smtClean="0"/>
              <a:t>‹#›</a:t>
            </a:fld>
            <a:endParaRPr lang="en-US"/>
          </a:p>
        </p:txBody>
      </p:sp>
    </p:spTree>
    <p:extLst>
      <p:ext uri="{BB962C8B-B14F-4D97-AF65-F5344CB8AC3E}">
        <p14:creationId xmlns:p14="http://schemas.microsoft.com/office/powerpoint/2010/main" val="33921249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FDA275D-E807-4A75-B891-CA6CE30791F7}" type="slidenum">
              <a:rPr lang="ar-SA"/>
              <a:pPr/>
              <a:t>1</a:t>
            </a:fld>
            <a:endParaRPr lang="en-US"/>
          </a:p>
        </p:txBody>
      </p:sp>
      <p:sp>
        <p:nvSpPr>
          <p:cNvPr id="520194" name="Rectangle 2"/>
          <p:cNvSpPr>
            <a:spLocks noGrp="1" noRot="1" noChangeAspect="1" noChangeArrowheads="1" noTextEdit="1"/>
          </p:cNvSpPr>
          <p:nvPr>
            <p:ph type="sldImg"/>
          </p:nvPr>
        </p:nvSpPr>
        <p:spPr>
          <a:ln/>
        </p:spPr>
      </p:sp>
      <p:sp>
        <p:nvSpPr>
          <p:cNvPr id="520195"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16442209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09EBA08-5AF4-461F-AFC3-357EE6B1CFAC}" type="slidenum">
              <a:rPr lang="en-US" smtClean="0"/>
              <a:t>15</a:t>
            </a:fld>
            <a:endParaRPr lang="en-US"/>
          </a:p>
        </p:txBody>
      </p:sp>
    </p:spTree>
    <p:extLst>
      <p:ext uri="{BB962C8B-B14F-4D97-AF65-F5344CB8AC3E}">
        <p14:creationId xmlns:p14="http://schemas.microsoft.com/office/powerpoint/2010/main" val="41758131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685800" y="2125980"/>
            <a:ext cx="7772400" cy="677108"/>
          </a:xfrm>
          <a:prstGeom prst="rect">
            <a:avLst/>
          </a:prstGeom>
        </p:spPr>
        <p:txBody>
          <a:bodyPr wrap="square" lIns="0" tIns="0" rIns="0" bIns="0">
            <a:spAutoFit/>
          </a:bodyPr>
          <a:lstStyle>
            <a:lvl1pPr>
              <a:defRPr/>
            </a:lvl1pPr>
          </a:lstStyle>
          <a:p>
            <a:r>
              <a:rPr lang="en-US"/>
              <a:t>Click to edit Master title style</a:t>
            </a:r>
            <a:endParaRPr/>
          </a:p>
        </p:txBody>
      </p:sp>
      <p:sp>
        <p:nvSpPr>
          <p:cNvPr id="3" name="Holder 3"/>
          <p:cNvSpPr>
            <a:spLocks noGrp="1"/>
          </p:cNvSpPr>
          <p:nvPr>
            <p:ph type="subTitle" idx="4"/>
          </p:nvPr>
        </p:nvSpPr>
        <p:spPr>
          <a:xfrm>
            <a:off x="1371600" y="3840480"/>
            <a:ext cx="6400800" cy="430887"/>
          </a:xfrm>
          <a:prstGeom prst="rect">
            <a:avLst/>
          </a:prstGeom>
        </p:spPr>
        <p:txBody>
          <a:bodyPr wrap="square" lIns="0" tIns="0" rIns="0" bIns="0">
            <a:spAutoFit/>
          </a:bodyPr>
          <a:lstStyle>
            <a:lvl1pPr>
              <a:defRPr/>
            </a:lvl1pPr>
          </a:lstStyle>
          <a:p>
            <a:r>
              <a:rPr lang="en-US"/>
              <a:t>Click to edit Master subtitle style</a:t>
            </a:r>
            <a:endParaRPr/>
          </a:p>
        </p:txBody>
      </p:sp>
      <p:sp>
        <p:nvSpPr>
          <p:cNvPr id="4" name="Holder 4"/>
          <p:cNvSpPr>
            <a:spLocks noGrp="1"/>
          </p:cNvSpPr>
          <p:nvPr>
            <p:ph type="ftr" sz="quarter" idx="5"/>
          </p:nvPr>
        </p:nvSpPr>
        <p:spPr/>
        <p:txBody>
          <a:bodyPr lIns="0" tIns="0" rIns="0" bIns="0"/>
          <a:lstStyle>
            <a:lvl1pPr>
              <a:defRPr sz="1050" b="0" i="0">
                <a:solidFill>
                  <a:srgbClr val="775F54"/>
                </a:solidFill>
                <a:latin typeface="Arial"/>
                <a:cs typeface="Arial"/>
              </a:defRPr>
            </a:lvl1pPr>
          </a:lstStyle>
          <a:p>
            <a:endParaRPr lang="en-US"/>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smtClean="0"/>
              <a:pPr/>
              <a:t>10/23/2022</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lang="en-US" smtClean="0"/>
              <a:pPr/>
              <a:t>‹#›</a:t>
            </a:fld>
            <a:endParaRPr lang="en-US"/>
          </a:p>
        </p:txBody>
      </p:sp>
    </p:spTree>
    <p:extLst>
      <p:ext uri="{BB962C8B-B14F-4D97-AF65-F5344CB8AC3E}">
        <p14:creationId xmlns:p14="http://schemas.microsoft.com/office/powerpoint/2010/main" val="15895534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a:xfrm>
            <a:off x="435960" y="293877"/>
            <a:ext cx="8272081" cy="507831"/>
          </a:xfrm>
        </p:spPr>
        <p:txBody>
          <a:bodyPr lIns="0" tIns="0" rIns="0" bIns="0"/>
          <a:lstStyle>
            <a:lvl1pPr>
              <a:defRPr sz="3300" b="0" i="0">
                <a:solidFill>
                  <a:srgbClr val="775F54"/>
                </a:solidFill>
                <a:latin typeface="Arial"/>
                <a:cs typeface="Arial"/>
              </a:defRPr>
            </a:lvl1pPr>
          </a:lstStyle>
          <a:p>
            <a:r>
              <a:rPr lang="en-US"/>
              <a:t>Click to edit Master title style</a:t>
            </a:r>
            <a:endParaRPr/>
          </a:p>
        </p:txBody>
      </p:sp>
      <p:sp>
        <p:nvSpPr>
          <p:cNvPr id="3" name="Holder 3"/>
          <p:cNvSpPr>
            <a:spLocks noGrp="1"/>
          </p:cNvSpPr>
          <p:nvPr>
            <p:ph type="body" idx="1"/>
          </p:nvPr>
        </p:nvSpPr>
        <p:spPr>
          <a:xfrm>
            <a:off x="534542" y="1477310"/>
            <a:ext cx="8074914" cy="323165"/>
          </a:xfrm>
        </p:spPr>
        <p:txBody>
          <a:bodyPr lIns="0" tIns="0" rIns="0" bIns="0"/>
          <a:lstStyle>
            <a:lvl1pPr>
              <a:defRPr sz="2100" b="0" i="0">
                <a:solidFill>
                  <a:schemeClr val="tx1"/>
                </a:solidFill>
                <a:latin typeface="Arial"/>
                <a:cs typeface="Arial"/>
              </a:defRPr>
            </a:lvl1pPr>
          </a:lstStyle>
          <a:p>
            <a:pPr lvl="0"/>
            <a:r>
              <a:rPr lang="en-US"/>
              <a:t>Click to edit Master text styles</a:t>
            </a:r>
          </a:p>
        </p:txBody>
      </p:sp>
      <p:sp>
        <p:nvSpPr>
          <p:cNvPr id="4" name="Holder 4"/>
          <p:cNvSpPr>
            <a:spLocks noGrp="1"/>
          </p:cNvSpPr>
          <p:nvPr>
            <p:ph type="ftr" sz="quarter" idx="5"/>
          </p:nvPr>
        </p:nvSpPr>
        <p:spPr/>
        <p:txBody>
          <a:bodyPr lIns="0" tIns="0" rIns="0" bIns="0"/>
          <a:lstStyle>
            <a:lvl1pPr>
              <a:defRPr sz="1050" b="0" i="0">
                <a:solidFill>
                  <a:srgbClr val="775F54"/>
                </a:solidFill>
                <a:latin typeface="Arial"/>
                <a:cs typeface="Arial"/>
              </a:defRPr>
            </a:lvl1pPr>
          </a:lstStyle>
          <a:p>
            <a:endParaRPr lang="en-US"/>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smtClean="0"/>
              <a:pPr/>
              <a:t>10/23/2022</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lang="en-US" smtClean="0"/>
              <a:pPr/>
              <a:t>‹#›</a:t>
            </a:fld>
            <a:endParaRPr lang="en-US"/>
          </a:p>
        </p:txBody>
      </p:sp>
    </p:spTree>
    <p:extLst>
      <p:ext uri="{BB962C8B-B14F-4D97-AF65-F5344CB8AC3E}">
        <p14:creationId xmlns:p14="http://schemas.microsoft.com/office/powerpoint/2010/main" val="38312103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a:xfrm>
            <a:off x="435960" y="293877"/>
            <a:ext cx="8272081" cy="507831"/>
          </a:xfrm>
        </p:spPr>
        <p:txBody>
          <a:bodyPr lIns="0" tIns="0" rIns="0" bIns="0"/>
          <a:lstStyle>
            <a:lvl1pPr>
              <a:defRPr sz="3300" b="0" i="0">
                <a:solidFill>
                  <a:srgbClr val="775F54"/>
                </a:solidFill>
                <a:latin typeface="Arial"/>
                <a:cs typeface="Arial"/>
              </a:defRPr>
            </a:lvl1pPr>
          </a:lstStyle>
          <a:p>
            <a:r>
              <a:rPr lang="en-US"/>
              <a:t>Click to edit Master title style</a:t>
            </a:r>
            <a:endParaRPr/>
          </a:p>
        </p:txBody>
      </p:sp>
      <p:sp>
        <p:nvSpPr>
          <p:cNvPr id="3" name="Holder 3"/>
          <p:cNvSpPr>
            <a:spLocks noGrp="1"/>
          </p:cNvSpPr>
          <p:nvPr>
            <p:ph sz="half" idx="2"/>
          </p:nvPr>
        </p:nvSpPr>
        <p:spPr>
          <a:xfrm>
            <a:off x="457200" y="1577340"/>
            <a:ext cx="3977640" cy="861774"/>
          </a:xfrm>
          <a:prstGeom prst="rect">
            <a:avLst/>
          </a:prstGeom>
        </p:spPr>
        <p:txBody>
          <a:bodyPr wrap="square" lIns="0" tIns="0" rIns="0" bIns="0">
            <a:spAutoFit/>
          </a:bodyPr>
          <a:lstStyle>
            <a:lvl1pPr>
              <a:defRPr/>
            </a:lvl1pPr>
          </a:lstStyle>
          <a:p>
            <a:pPr lvl="0"/>
            <a:r>
              <a:rPr lang="en-US"/>
              <a:t>Click to edit Master text styles</a:t>
            </a:r>
          </a:p>
        </p:txBody>
      </p:sp>
      <p:sp>
        <p:nvSpPr>
          <p:cNvPr id="4" name="Holder 4"/>
          <p:cNvSpPr>
            <a:spLocks noGrp="1"/>
          </p:cNvSpPr>
          <p:nvPr>
            <p:ph sz="half" idx="3"/>
          </p:nvPr>
        </p:nvSpPr>
        <p:spPr>
          <a:xfrm>
            <a:off x="4709160" y="1577340"/>
            <a:ext cx="3977640" cy="861774"/>
          </a:xfrm>
          <a:prstGeom prst="rect">
            <a:avLst/>
          </a:prstGeom>
        </p:spPr>
        <p:txBody>
          <a:bodyPr wrap="square" lIns="0" tIns="0" rIns="0" bIns="0">
            <a:spAutoFit/>
          </a:bodyPr>
          <a:lstStyle>
            <a:lvl1pPr>
              <a:defRPr/>
            </a:lvl1pPr>
          </a:lstStyle>
          <a:p>
            <a:pPr lvl="0"/>
            <a:r>
              <a:rPr lang="en-US"/>
              <a:t>Click to edit Master text styles</a:t>
            </a:r>
          </a:p>
        </p:txBody>
      </p:sp>
      <p:sp>
        <p:nvSpPr>
          <p:cNvPr id="5" name="Holder 5"/>
          <p:cNvSpPr>
            <a:spLocks noGrp="1"/>
          </p:cNvSpPr>
          <p:nvPr>
            <p:ph type="ftr" sz="quarter" idx="5"/>
          </p:nvPr>
        </p:nvSpPr>
        <p:spPr/>
        <p:txBody>
          <a:bodyPr lIns="0" tIns="0" rIns="0" bIns="0"/>
          <a:lstStyle>
            <a:lvl1pPr>
              <a:defRPr sz="1050" b="0" i="0">
                <a:solidFill>
                  <a:srgbClr val="775F54"/>
                </a:solidFill>
                <a:latin typeface="Arial"/>
                <a:cs typeface="Arial"/>
              </a:defRPr>
            </a:lvl1pPr>
          </a:lstStyle>
          <a:p>
            <a:endParaRPr lang="en-US"/>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smtClean="0"/>
              <a:pPr/>
              <a:t>10/23/2022</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lang="en-US" smtClean="0"/>
              <a:pPr/>
              <a:t>‹#›</a:t>
            </a:fld>
            <a:endParaRPr lang="en-US"/>
          </a:p>
        </p:txBody>
      </p:sp>
    </p:spTree>
    <p:extLst>
      <p:ext uri="{BB962C8B-B14F-4D97-AF65-F5344CB8AC3E}">
        <p14:creationId xmlns:p14="http://schemas.microsoft.com/office/powerpoint/2010/main" val="18921932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a:xfrm>
            <a:off x="435960" y="293877"/>
            <a:ext cx="8272081" cy="507831"/>
          </a:xfrm>
        </p:spPr>
        <p:txBody>
          <a:bodyPr lIns="0" tIns="0" rIns="0" bIns="0"/>
          <a:lstStyle>
            <a:lvl1pPr>
              <a:defRPr sz="3300" b="0" i="0">
                <a:solidFill>
                  <a:srgbClr val="775F54"/>
                </a:solidFill>
                <a:latin typeface="Arial"/>
                <a:cs typeface="Arial"/>
              </a:defRPr>
            </a:lvl1pPr>
          </a:lstStyle>
          <a:p>
            <a:r>
              <a:rPr lang="en-US"/>
              <a:t>Click to edit Master title style</a:t>
            </a:r>
            <a:endParaRPr/>
          </a:p>
        </p:txBody>
      </p:sp>
      <p:sp>
        <p:nvSpPr>
          <p:cNvPr id="3" name="Holder 3"/>
          <p:cNvSpPr>
            <a:spLocks noGrp="1"/>
          </p:cNvSpPr>
          <p:nvPr>
            <p:ph type="ftr" sz="quarter" idx="5"/>
          </p:nvPr>
        </p:nvSpPr>
        <p:spPr/>
        <p:txBody>
          <a:bodyPr lIns="0" tIns="0" rIns="0" bIns="0"/>
          <a:lstStyle>
            <a:lvl1pPr>
              <a:defRPr sz="1050" b="0" i="0">
                <a:solidFill>
                  <a:srgbClr val="775F54"/>
                </a:solidFill>
                <a:latin typeface="Arial"/>
                <a:cs typeface="Arial"/>
              </a:defRPr>
            </a:lvl1pPr>
          </a:lstStyle>
          <a:p>
            <a:endParaRPr lang="en-US"/>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smtClean="0"/>
              <a:pPr/>
              <a:t>10/23/2022</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lang="en-US" smtClean="0"/>
              <a:pPr/>
              <a:t>‹#›</a:t>
            </a:fld>
            <a:endParaRPr lang="en-US"/>
          </a:p>
        </p:txBody>
      </p:sp>
    </p:spTree>
    <p:extLst>
      <p:ext uri="{BB962C8B-B14F-4D97-AF65-F5344CB8AC3E}">
        <p14:creationId xmlns:p14="http://schemas.microsoft.com/office/powerpoint/2010/main" val="23676757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9144000" cy="5971540"/>
          </a:xfrm>
          <a:custGeom>
            <a:avLst/>
            <a:gdLst/>
            <a:ahLst/>
            <a:cxnLst/>
            <a:rect l="l" t="t" r="r" b="b"/>
            <a:pathLst>
              <a:path w="12192000" h="5971540">
                <a:moveTo>
                  <a:pt x="0" y="5971032"/>
                </a:moveTo>
                <a:lnTo>
                  <a:pt x="12192000" y="5971032"/>
                </a:lnTo>
                <a:lnTo>
                  <a:pt x="12192000" y="0"/>
                </a:lnTo>
                <a:lnTo>
                  <a:pt x="0" y="0"/>
                </a:lnTo>
                <a:lnTo>
                  <a:pt x="0" y="5971032"/>
                </a:lnTo>
                <a:close/>
              </a:path>
            </a:pathLst>
          </a:custGeom>
          <a:solidFill>
            <a:srgbClr val="775F54"/>
          </a:solidFill>
        </p:spPr>
        <p:txBody>
          <a:bodyPr wrap="square" lIns="0" tIns="0" rIns="0" bIns="0" rtlCol="0"/>
          <a:lstStyle/>
          <a:p>
            <a:endParaRPr sz="1350"/>
          </a:p>
        </p:txBody>
      </p:sp>
      <p:sp>
        <p:nvSpPr>
          <p:cNvPr id="17" name="bg object 17"/>
          <p:cNvSpPr/>
          <p:nvPr/>
        </p:nvSpPr>
        <p:spPr>
          <a:xfrm>
            <a:off x="0" y="5971032"/>
            <a:ext cx="9144000" cy="887094"/>
          </a:xfrm>
          <a:custGeom>
            <a:avLst/>
            <a:gdLst/>
            <a:ahLst/>
            <a:cxnLst/>
            <a:rect l="l" t="t" r="r" b="b"/>
            <a:pathLst>
              <a:path w="12192000" h="887095">
                <a:moveTo>
                  <a:pt x="12192000" y="0"/>
                </a:moveTo>
                <a:lnTo>
                  <a:pt x="0" y="0"/>
                </a:lnTo>
                <a:lnTo>
                  <a:pt x="0" y="886968"/>
                </a:lnTo>
                <a:lnTo>
                  <a:pt x="12192000" y="886968"/>
                </a:lnTo>
                <a:lnTo>
                  <a:pt x="12192000" y="0"/>
                </a:lnTo>
                <a:close/>
              </a:path>
            </a:pathLst>
          </a:custGeom>
          <a:solidFill>
            <a:srgbClr val="FFFFFF"/>
          </a:solidFill>
        </p:spPr>
        <p:txBody>
          <a:bodyPr wrap="square" lIns="0" tIns="0" rIns="0" bIns="0" rtlCol="0"/>
          <a:lstStyle/>
          <a:p>
            <a:endParaRPr sz="1350"/>
          </a:p>
        </p:txBody>
      </p:sp>
      <p:sp>
        <p:nvSpPr>
          <p:cNvPr id="18" name="bg object 18"/>
          <p:cNvSpPr/>
          <p:nvPr/>
        </p:nvSpPr>
        <p:spPr>
          <a:xfrm>
            <a:off x="0" y="6053328"/>
            <a:ext cx="2240280" cy="713740"/>
          </a:xfrm>
          <a:custGeom>
            <a:avLst/>
            <a:gdLst/>
            <a:ahLst/>
            <a:cxnLst/>
            <a:rect l="l" t="t" r="r" b="b"/>
            <a:pathLst>
              <a:path w="2987040" h="713740">
                <a:moveTo>
                  <a:pt x="2987040" y="0"/>
                </a:moveTo>
                <a:lnTo>
                  <a:pt x="0" y="0"/>
                </a:lnTo>
                <a:lnTo>
                  <a:pt x="0" y="713232"/>
                </a:lnTo>
                <a:lnTo>
                  <a:pt x="2987040" y="713232"/>
                </a:lnTo>
                <a:lnTo>
                  <a:pt x="2987040" y="0"/>
                </a:lnTo>
                <a:close/>
              </a:path>
            </a:pathLst>
          </a:custGeom>
          <a:solidFill>
            <a:srgbClr val="DD8046"/>
          </a:solidFill>
        </p:spPr>
        <p:txBody>
          <a:bodyPr wrap="square" lIns="0" tIns="0" rIns="0" bIns="0" rtlCol="0"/>
          <a:lstStyle/>
          <a:p>
            <a:endParaRPr sz="1350"/>
          </a:p>
        </p:txBody>
      </p:sp>
      <p:sp>
        <p:nvSpPr>
          <p:cNvPr id="19" name="bg object 19"/>
          <p:cNvSpPr/>
          <p:nvPr/>
        </p:nvSpPr>
        <p:spPr>
          <a:xfrm>
            <a:off x="2359152" y="6044184"/>
            <a:ext cx="6785134" cy="713740"/>
          </a:xfrm>
          <a:custGeom>
            <a:avLst/>
            <a:gdLst/>
            <a:ahLst/>
            <a:cxnLst/>
            <a:rect l="l" t="t" r="r" b="b"/>
            <a:pathLst>
              <a:path w="9046845" h="713740">
                <a:moveTo>
                  <a:pt x="9046464" y="0"/>
                </a:moveTo>
                <a:lnTo>
                  <a:pt x="0" y="0"/>
                </a:lnTo>
                <a:lnTo>
                  <a:pt x="0" y="713231"/>
                </a:lnTo>
                <a:lnTo>
                  <a:pt x="9046464" y="713231"/>
                </a:lnTo>
                <a:lnTo>
                  <a:pt x="9046464" y="0"/>
                </a:lnTo>
                <a:close/>
              </a:path>
            </a:pathLst>
          </a:custGeom>
          <a:solidFill>
            <a:srgbClr val="93B6D2"/>
          </a:solidFill>
        </p:spPr>
        <p:txBody>
          <a:bodyPr wrap="square" lIns="0" tIns="0" rIns="0" bIns="0" rtlCol="0"/>
          <a:lstStyle/>
          <a:p>
            <a:endParaRPr sz="1350"/>
          </a:p>
        </p:txBody>
      </p:sp>
      <p:sp>
        <p:nvSpPr>
          <p:cNvPr id="2" name="Holder 2"/>
          <p:cNvSpPr>
            <a:spLocks noGrp="1"/>
          </p:cNvSpPr>
          <p:nvPr>
            <p:ph type="ftr" sz="quarter" idx="5"/>
          </p:nvPr>
        </p:nvSpPr>
        <p:spPr/>
        <p:txBody>
          <a:bodyPr lIns="0" tIns="0" rIns="0" bIns="0"/>
          <a:lstStyle>
            <a:lvl1pPr>
              <a:defRPr sz="1050" b="0" i="0">
                <a:solidFill>
                  <a:srgbClr val="775F54"/>
                </a:solidFill>
                <a:latin typeface="Arial"/>
                <a:cs typeface="Arial"/>
              </a:defRPr>
            </a:lvl1pPr>
          </a:lstStyle>
          <a:p>
            <a:endParaRPr lang="en-US"/>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smtClean="0"/>
              <a:pPr/>
              <a:t>10/23/2022</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lang="en-US" smtClean="0"/>
              <a:pPr/>
              <a:t>‹#›</a:t>
            </a:fld>
            <a:endParaRPr lang="en-US"/>
          </a:p>
        </p:txBody>
      </p:sp>
    </p:spTree>
    <p:extLst>
      <p:ext uri="{BB962C8B-B14F-4D97-AF65-F5344CB8AC3E}">
        <p14:creationId xmlns:p14="http://schemas.microsoft.com/office/powerpoint/2010/main" val="11971898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672024" y="569541"/>
            <a:ext cx="7788006" cy="1122279"/>
          </a:xfrm>
        </p:spPr>
        <p:txBody>
          <a:bodyPr/>
          <a:lstStyle/>
          <a:p>
            <a:r>
              <a:rPr lang="en-US"/>
              <a:t>Click to edit Master title style</a:t>
            </a:r>
          </a:p>
        </p:txBody>
      </p:sp>
    </p:spTree>
    <p:extLst>
      <p:ext uri="{BB962C8B-B14F-4D97-AF65-F5344CB8AC3E}">
        <p14:creationId xmlns:p14="http://schemas.microsoft.com/office/powerpoint/2010/main" val="6965530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85800" y="609600"/>
            <a:ext cx="7772400" cy="5486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32A1639E-64A5-481D-BCBE-0E2B5D8EB119}" type="slidenum">
              <a:rPr lang="fa-IR" smtClean="0"/>
              <a:pPr>
                <a:defRPr/>
              </a:pPr>
              <a:t>‹#›</a:t>
            </a:fld>
            <a:endParaRPr lang="en-US"/>
          </a:p>
        </p:txBody>
      </p:sp>
    </p:spTree>
    <p:extLst>
      <p:ext uri="{BB962C8B-B14F-4D97-AF65-F5344CB8AC3E}">
        <p14:creationId xmlns:p14="http://schemas.microsoft.com/office/powerpoint/2010/main" val="34806448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1" y="1280160"/>
            <a:ext cx="533876" cy="228600"/>
          </a:xfrm>
          <a:custGeom>
            <a:avLst/>
            <a:gdLst/>
            <a:ahLst/>
            <a:cxnLst/>
            <a:rect l="l" t="t" r="r" b="b"/>
            <a:pathLst>
              <a:path w="711835" h="228600">
                <a:moveTo>
                  <a:pt x="711708" y="0"/>
                </a:moveTo>
                <a:lnTo>
                  <a:pt x="0" y="0"/>
                </a:lnTo>
                <a:lnTo>
                  <a:pt x="0" y="228600"/>
                </a:lnTo>
                <a:lnTo>
                  <a:pt x="711708" y="228600"/>
                </a:lnTo>
                <a:lnTo>
                  <a:pt x="711708" y="0"/>
                </a:lnTo>
                <a:close/>
              </a:path>
            </a:pathLst>
          </a:custGeom>
          <a:solidFill>
            <a:srgbClr val="DD8046"/>
          </a:solidFill>
        </p:spPr>
        <p:txBody>
          <a:bodyPr wrap="square" lIns="0" tIns="0" rIns="0" bIns="0" rtlCol="0"/>
          <a:lstStyle/>
          <a:p>
            <a:endParaRPr sz="1350"/>
          </a:p>
        </p:txBody>
      </p:sp>
      <p:sp>
        <p:nvSpPr>
          <p:cNvPr id="17" name="bg object 17"/>
          <p:cNvSpPr/>
          <p:nvPr/>
        </p:nvSpPr>
        <p:spPr>
          <a:xfrm>
            <a:off x="590931" y="1280160"/>
            <a:ext cx="8553450" cy="228600"/>
          </a:xfrm>
          <a:custGeom>
            <a:avLst/>
            <a:gdLst/>
            <a:ahLst/>
            <a:cxnLst/>
            <a:rect l="l" t="t" r="r" b="b"/>
            <a:pathLst>
              <a:path w="11404600" h="228600">
                <a:moveTo>
                  <a:pt x="11404092" y="0"/>
                </a:moveTo>
                <a:lnTo>
                  <a:pt x="0" y="0"/>
                </a:lnTo>
                <a:lnTo>
                  <a:pt x="0" y="228600"/>
                </a:lnTo>
                <a:lnTo>
                  <a:pt x="11404092" y="228600"/>
                </a:lnTo>
                <a:lnTo>
                  <a:pt x="11404092" y="0"/>
                </a:lnTo>
                <a:close/>
              </a:path>
            </a:pathLst>
          </a:custGeom>
          <a:solidFill>
            <a:srgbClr val="93B6D2"/>
          </a:solidFill>
        </p:spPr>
        <p:txBody>
          <a:bodyPr wrap="square" lIns="0" tIns="0" rIns="0" bIns="0" rtlCol="0"/>
          <a:lstStyle/>
          <a:p>
            <a:endParaRPr sz="1350"/>
          </a:p>
        </p:txBody>
      </p:sp>
      <p:sp>
        <p:nvSpPr>
          <p:cNvPr id="2" name="Holder 2"/>
          <p:cNvSpPr>
            <a:spLocks noGrp="1"/>
          </p:cNvSpPr>
          <p:nvPr>
            <p:ph type="title"/>
          </p:nvPr>
        </p:nvSpPr>
        <p:spPr>
          <a:xfrm>
            <a:off x="435960" y="293877"/>
            <a:ext cx="8272081" cy="696594"/>
          </a:xfrm>
          <a:prstGeom prst="rect">
            <a:avLst/>
          </a:prstGeom>
        </p:spPr>
        <p:txBody>
          <a:bodyPr wrap="square" lIns="0" tIns="0" rIns="0" bIns="0">
            <a:spAutoFit/>
          </a:bodyPr>
          <a:lstStyle>
            <a:lvl1pPr>
              <a:defRPr sz="4400" b="0" i="0">
                <a:solidFill>
                  <a:srgbClr val="775F54"/>
                </a:solidFill>
                <a:latin typeface="Arial"/>
                <a:cs typeface="Arial"/>
              </a:defRPr>
            </a:lvl1pPr>
          </a:lstStyle>
          <a:p>
            <a:endParaRPr/>
          </a:p>
        </p:txBody>
      </p:sp>
      <p:sp>
        <p:nvSpPr>
          <p:cNvPr id="3" name="Holder 3"/>
          <p:cNvSpPr>
            <a:spLocks noGrp="1"/>
          </p:cNvSpPr>
          <p:nvPr>
            <p:ph type="body" idx="1"/>
          </p:nvPr>
        </p:nvSpPr>
        <p:spPr>
          <a:xfrm>
            <a:off x="534542" y="1477310"/>
            <a:ext cx="8074914" cy="430887"/>
          </a:xfrm>
          <a:prstGeom prst="rect">
            <a:avLst/>
          </a:prstGeom>
        </p:spPr>
        <p:txBody>
          <a:bodyPr wrap="square" lIns="0" tIns="0" rIns="0" bIns="0">
            <a:spAutoFit/>
          </a:bodyPr>
          <a:lstStyle>
            <a:lvl1pPr>
              <a:defRPr sz="2800" b="0" i="0">
                <a:solidFill>
                  <a:schemeClr val="tx1"/>
                </a:solidFill>
                <a:latin typeface="Arial"/>
                <a:cs typeface="Arial"/>
              </a:defRPr>
            </a:lvl1pPr>
          </a:lstStyle>
          <a:p>
            <a:endParaRPr/>
          </a:p>
        </p:txBody>
      </p:sp>
      <p:sp>
        <p:nvSpPr>
          <p:cNvPr id="4" name="Holder 4"/>
          <p:cNvSpPr>
            <a:spLocks noGrp="1"/>
          </p:cNvSpPr>
          <p:nvPr>
            <p:ph type="ftr" sz="quarter" idx="5"/>
          </p:nvPr>
        </p:nvSpPr>
        <p:spPr>
          <a:xfrm>
            <a:off x="6715411" y="6435852"/>
            <a:ext cx="1987868" cy="128240"/>
          </a:xfrm>
          <a:prstGeom prst="rect">
            <a:avLst/>
          </a:prstGeom>
        </p:spPr>
        <p:txBody>
          <a:bodyPr wrap="square" lIns="0" tIns="0" rIns="0" bIns="0">
            <a:spAutoFit/>
          </a:bodyPr>
          <a:lstStyle>
            <a:lvl1pPr>
              <a:defRPr sz="1050" b="0" i="0">
                <a:solidFill>
                  <a:srgbClr val="775F54"/>
                </a:solidFill>
                <a:latin typeface="Arial"/>
                <a:cs typeface="Arial"/>
              </a:defRPr>
            </a:lvl1pPr>
          </a:lstStyle>
          <a:p>
            <a:endParaRPr lang="en-US"/>
          </a:p>
        </p:txBody>
      </p:sp>
      <p:sp>
        <p:nvSpPr>
          <p:cNvPr id="5" name="Holder 5"/>
          <p:cNvSpPr>
            <a:spLocks noGrp="1"/>
          </p:cNvSpPr>
          <p:nvPr>
            <p:ph type="dt" sz="half" idx="6"/>
          </p:nvPr>
        </p:nvSpPr>
        <p:spPr>
          <a:xfrm>
            <a:off x="457200" y="6377940"/>
            <a:ext cx="2103120" cy="276999"/>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smtClean="0"/>
              <a:pPr/>
              <a:t>10/23/2022</a:t>
            </a:fld>
            <a:endParaRPr lang="en-US"/>
          </a:p>
        </p:txBody>
      </p:sp>
      <p:sp>
        <p:nvSpPr>
          <p:cNvPr id="6" name="Holder 6"/>
          <p:cNvSpPr>
            <a:spLocks noGrp="1"/>
          </p:cNvSpPr>
          <p:nvPr>
            <p:ph type="sldNum" sz="quarter" idx="7"/>
          </p:nvPr>
        </p:nvSpPr>
        <p:spPr>
          <a:xfrm>
            <a:off x="6583680" y="6377940"/>
            <a:ext cx="2103120" cy="276999"/>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rPr lang="en-US" smtClean="0"/>
              <a:pPr/>
              <a:t>‹#›</a:t>
            </a:fld>
            <a:endParaRPr lang="en-US"/>
          </a:p>
        </p:txBody>
      </p:sp>
    </p:spTree>
    <p:extLst>
      <p:ext uri="{BB962C8B-B14F-4D97-AF65-F5344CB8AC3E}">
        <p14:creationId xmlns:p14="http://schemas.microsoft.com/office/powerpoint/2010/main" val="1140606444"/>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Lst>
  <p:txStyles>
    <p:titleStyle>
      <a:lvl1pPr eaLnBrk="1" hangingPunct="1">
        <a:defRPr>
          <a:latin typeface="+mj-lt"/>
          <a:ea typeface="+mj-ea"/>
          <a:cs typeface="+mj-cs"/>
        </a:defRPr>
      </a:lvl1pPr>
    </p:titleStyle>
    <p:bodyStyle>
      <a:lvl1pPr marL="0" eaLnBrk="1" hangingPunct="1">
        <a:defRPr>
          <a:latin typeface="+mn-lt"/>
          <a:ea typeface="+mn-ea"/>
          <a:cs typeface="+mn-cs"/>
        </a:defRPr>
      </a:lvl1pPr>
      <a:lvl2pPr marL="342900" eaLnBrk="1" hangingPunct="1">
        <a:defRPr>
          <a:latin typeface="+mn-lt"/>
          <a:ea typeface="+mn-ea"/>
          <a:cs typeface="+mn-cs"/>
        </a:defRPr>
      </a:lvl2pPr>
      <a:lvl3pPr marL="685800" eaLnBrk="1" hangingPunct="1">
        <a:defRPr>
          <a:latin typeface="+mn-lt"/>
          <a:ea typeface="+mn-ea"/>
          <a:cs typeface="+mn-cs"/>
        </a:defRPr>
      </a:lvl3pPr>
      <a:lvl4pPr marL="1028700" eaLnBrk="1" hangingPunct="1">
        <a:defRPr>
          <a:latin typeface="+mn-lt"/>
          <a:ea typeface="+mn-ea"/>
          <a:cs typeface="+mn-cs"/>
        </a:defRPr>
      </a:lvl4pPr>
      <a:lvl5pPr marL="1371600" eaLnBrk="1" hangingPunct="1">
        <a:defRPr>
          <a:latin typeface="+mn-lt"/>
          <a:ea typeface="+mn-ea"/>
          <a:cs typeface="+mn-cs"/>
        </a:defRPr>
      </a:lvl5pPr>
      <a:lvl6pPr marL="1714500" eaLnBrk="1" hangingPunct="1">
        <a:defRPr>
          <a:latin typeface="+mn-lt"/>
          <a:ea typeface="+mn-ea"/>
          <a:cs typeface="+mn-cs"/>
        </a:defRPr>
      </a:lvl6pPr>
      <a:lvl7pPr marL="2057400" eaLnBrk="1" hangingPunct="1">
        <a:defRPr>
          <a:latin typeface="+mn-lt"/>
          <a:ea typeface="+mn-ea"/>
          <a:cs typeface="+mn-cs"/>
        </a:defRPr>
      </a:lvl7pPr>
      <a:lvl8pPr marL="2400300" eaLnBrk="1" hangingPunct="1">
        <a:defRPr>
          <a:latin typeface="+mn-lt"/>
          <a:ea typeface="+mn-ea"/>
          <a:cs typeface="+mn-cs"/>
        </a:defRPr>
      </a:lvl8pPr>
      <a:lvl9pPr marL="2743200" eaLnBrk="1" hangingPunct="1">
        <a:defRPr>
          <a:latin typeface="+mn-lt"/>
          <a:ea typeface="+mn-ea"/>
          <a:cs typeface="+mn-cs"/>
        </a:defRPr>
      </a:lvl9pPr>
    </p:bodyStyle>
    <p:otherStyle>
      <a:lvl1pPr marL="0" eaLnBrk="1" hangingPunct="1">
        <a:defRPr>
          <a:latin typeface="+mn-lt"/>
          <a:ea typeface="+mn-ea"/>
          <a:cs typeface="+mn-cs"/>
        </a:defRPr>
      </a:lvl1pPr>
      <a:lvl2pPr marL="342900" eaLnBrk="1" hangingPunct="1">
        <a:defRPr>
          <a:latin typeface="+mn-lt"/>
          <a:ea typeface="+mn-ea"/>
          <a:cs typeface="+mn-cs"/>
        </a:defRPr>
      </a:lvl2pPr>
      <a:lvl3pPr marL="685800" eaLnBrk="1" hangingPunct="1">
        <a:defRPr>
          <a:latin typeface="+mn-lt"/>
          <a:ea typeface="+mn-ea"/>
          <a:cs typeface="+mn-cs"/>
        </a:defRPr>
      </a:lvl3pPr>
      <a:lvl4pPr marL="1028700" eaLnBrk="1" hangingPunct="1">
        <a:defRPr>
          <a:latin typeface="+mn-lt"/>
          <a:ea typeface="+mn-ea"/>
          <a:cs typeface="+mn-cs"/>
        </a:defRPr>
      </a:lvl4pPr>
      <a:lvl5pPr marL="1371600" eaLnBrk="1" hangingPunct="1">
        <a:defRPr>
          <a:latin typeface="+mn-lt"/>
          <a:ea typeface="+mn-ea"/>
          <a:cs typeface="+mn-cs"/>
        </a:defRPr>
      </a:lvl5pPr>
      <a:lvl6pPr marL="1714500" eaLnBrk="1" hangingPunct="1">
        <a:defRPr>
          <a:latin typeface="+mn-lt"/>
          <a:ea typeface="+mn-ea"/>
          <a:cs typeface="+mn-cs"/>
        </a:defRPr>
      </a:lvl6pPr>
      <a:lvl7pPr marL="2057400" eaLnBrk="1" hangingPunct="1">
        <a:defRPr>
          <a:latin typeface="+mn-lt"/>
          <a:ea typeface="+mn-ea"/>
          <a:cs typeface="+mn-cs"/>
        </a:defRPr>
      </a:lvl7pPr>
      <a:lvl8pPr marL="2400300" eaLnBrk="1" hangingPunct="1">
        <a:defRPr>
          <a:latin typeface="+mn-lt"/>
          <a:ea typeface="+mn-ea"/>
          <a:cs typeface="+mn-cs"/>
        </a:defRPr>
      </a:lvl8pPr>
      <a:lvl9pPr marL="2743200" eaLnBrk="1" hangingPunct="1">
        <a:defRPr>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50.png"/><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 Id="rId4" Type="http://schemas.microsoft.com/office/2007/relationships/hdphoto" Target="../media/hdphoto2.wdp"/></Relationships>
</file>

<file path=ppt/slides/_rels/slide3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 Id="rId4" Type="http://schemas.microsoft.com/office/2007/relationships/hdphoto" Target="../media/hdphoto3.wdp"/></Relationships>
</file>

<file path=ppt/slides/_rels/slide32.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28.png"/><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2.xml"/><Relationship Id="rId4" Type="http://schemas.openxmlformats.org/officeDocument/2006/relationships/image" Target="../media/image60.png"/></Relationships>
</file>

<file path=ppt/slides/_rels/slide63.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2.xml"/><Relationship Id="rId4" Type="http://schemas.openxmlformats.org/officeDocument/2006/relationships/image" Target="../media/image60.png"/></Relationships>
</file>

<file path=ppt/slides/_rels/slide64.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slideLayout" Target="../slideLayouts/slideLayout2.xml"/><Relationship Id="rId4" Type="http://schemas.openxmlformats.org/officeDocument/2006/relationships/image" Target="../media/image60.png"/></Relationships>
</file>

<file path=ppt/slides/_rels/slide65.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2.xml"/><Relationship Id="rId4" Type="http://schemas.openxmlformats.org/officeDocument/2006/relationships/image" Target="../media/image60.png"/></Relationships>
</file>

<file path=ppt/slides/_rels/slide66.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2.xml"/><Relationship Id="rId4" Type="http://schemas.openxmlformats.org/officeDocument/2006/relationships/image" Target="../media/image60.png"/></Relationships>
</file>

<file path=ppt/slides/_rels/slide67.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slideLayout" Target="../slideLayouts/slideLayout2.xml"/><Relationship Id="rId5" Type="http://schemas.openxmlformats.org/officeDocument/2006/relationships/image" Target="../media/image73.png"/><Relationship Id="rId4" Type="http://schemas.openxmlformats.org/officeDocument/2006/relationships/image" Target="../media/image72.png"/></Relationships>
</file>

<file path=ppt/slides/_rels/slide69.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77.png"/><Relationship Id="rId1" Type="http://schemas.openxmlformats.org/officeDocument/2006/relationships/slideLayout" Target="../slideLayouts/slideLayout2.xml"/><Relationship Id="rId4" Type="http://schemas.openxmlformats.org/officeDocument/2006/relationships/image" Target="../media/image79.png"/></Relationships>
</file>

<file path=ppt/slides/_rels/slide73.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81.png"/><Relationship Id="rId1" Type="http://schemas.openxmlformats.org/officeDocument/2006/relationships/slideLayout" Target="../slideLayouts/slideLayout2.xml"/><Relationship Id="rId4" Type="http://schemas.openxmlformats.org/officeDocument/2006/relationships/image" Target="../media/image83.png"/></Relationships>
</file>

<file path=ppt/slides/_rels/slide76.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image" Target="../media/image91.pn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128002" name="Rectangle 2"/>
          <p:cNvSpPr>
            <a:spLocks noGrp="1" noChangeArrowheads="1"/>
          </p:cNvSpPr>
          <p:nvPr>
            <p:ph type="title"/>
          </p:nvPr>
        </p:nvSpPr>
        <p:spPr/>
        <p:txBody>
          <a:bodyPr/>
          <a:lstStyle/>
          <a:p>
            <a:pPr algn="ctr"/>
            <a:r>
              <a:rPr lang="fa-IR" sz="6600" b="1" dirty="0">
                <a:solidFill>
                  <a:schemeClr val="tx1"/>
                </a:solidFill>
                <a:effectLst>
                  <a:outerShdw blurRad="38100" dist="38100" dir="2700000" algn="tl">
                    <a:srgbClr val="FFFFFF"/>
                  </a:outerShdw>
                </a:effectLst>
                <a:latin typeface="B Nazanin"/>
                <a:cs typeface="B Homa" pitchFamily="2" charset="-78"/>
              </a:rPr>
              <a:t>هوش مصنوعی</a:t>
            </a:r>
            <a:endParaRPr lang="en-US" sz="6600" b="1" dirty="0">
              <a:solidFill>
                <a:schemeClr val="tx1"/>
              </a:solidFill>
              <a:effectLst>
                <a:outerShdw blurRad="38100" dist="38100" dir="2700000" algn="tl">
                  <a:srgbClr val="FFFFFF"/>
                </a:outerShdw>
              </a:effectLst>
              <a:latin typeface="B Nazanin"/>
              <a:cs typeface="B Homa" pitchFamily="2" charset="-78"/>
            </a:endParaRPr>
          </a:p>
        </p:txBody>
      </p:sp>
      <p:sp>
        <p:nvSpPr>
          <p:cNvPr id="128003" name="Rectangle 3"/>
          <p:cNvSpPr>
            <a:spLocks noGrp="1" noChangeArrowheads="1"/>
          </p:cNvSpPr>
          <p:nvPr>
            <p:ph type="body" idx="1"/>
          </p:nvPr>
        </p:nvSpPr>
        <p:spPr>
          <a:xfrm>
            <a:off x="395288" y="2057400"/>
            <a:ext cx="8280400" cy="2908489"/>
          </a:xfrm>
        </p:spPr>
        <p:txBody>
          <a:bodyPr/>
          <a:lstStyle/>
          <a:p>
            <a:pPr algn="ctr" rtl="1">
              <a:buFont typeface="Wingdings" pitchFamily="2" charset="2"/>
              <a:buNone/>
            </a:pPr>
            <a:r>
              <a:rPr lang="fa-IR" sz="5400" b="1" dirty="0">
                <a:latin typeface="B Nazanin"/>
                <a:cs typeface="B Nazanin" panose="00000400000000000000" pitchFamily="2" charset="-78"/>
              </a:rPr>
              <a:t>    </a:t>
            </a:r>
            <a:r>
              <a:rPr lang="fa-IR" sz="5400" b="1" dirty="0">
                <a:latin typeface="Arial" pitchFamily="34" charset="0"/>
                <a:cs typeface="B Nazanin" panose="00000400000000000000" pitchFamily="2" charset="-78"/>
              </a:rPr>
              <a:t>فصل سوم</a:t>
            </a:r>
            <a:endParaRPr lang="fa-IR" sz="5400" b="1" dirty="0">
              <a:effectLst>
                <a:outerShdw blurRad="38100" dist="38100" dir="2700000" algn="tl">
                  <a:srgbClr val="000000"/>
                </a:outerShdw>
              </a:effectLst>
              <a:latin typeface="B Nazanin"/>
              <a:cs typeface="B Nazanin" panose="00000400000000000000" pitchFamily="2" charset="-78"/>
            </a:endParaRPr>
          </a:p>
          <a:p>
            <a:pPr algn="ctr" rtl="1">
              <a:spcBef>
                <a:spcPct val="50000"/>
              </a:spcBef>
            </a:pPr>
            <a:r>
              <a:rPr lang="fa-IR" sz="5400" b="1" dirty="0">
                <a:latin typeface="B Nazanin"/>
                <a:cs typeface="B Nazanin" panose="00000400000000000000" pitchFamily="2" charset="-78"/>
              </a:rPr>
              <a:t>حل مسئله با جستجو</a:t>
            </a:r>
            <a:endParaRPr lang="en-US" sz="5400" b="1" dirty="0">
              <a:latin typeface="B Nazanin"/>
              <a:cs typeface="B Nazanin" panose="00000400000000000000" pitchFamily="2" charset="-78"/>
            </a:endParaRPr>
          </a:p>
          <a:p>
            <a:pPr algn="ctr" rtl="1">
              <a:buFont typeface="Wingdings" pitchFamily="2" charset="2"/>
              <a:buNone/>
            </a:pPr>
            <a:r>
              <a:rPr lang="fa-IR" sz="5400" b="1" dirty="0">
                <a:latin typeface="B Nazanin"/>
                <a:cs typeface="B Nazanin" panose="00000400000000000000" pitchFamily="2" charset="-78"/>
              </a:rPr>
              <a:t>   </a:t>
            </a:r>
          </a:p>
        </p:txBody>
      </p:sp>
      <p:sp>
        <p:nvSpPr>
          <p:cNvPr id="2" name="Slide Number Placeholder 1"/>
          <p:cNvSpPr>
            <a:spLocks noGrp="1"/>
          </p:cNvSpPr>
          <p:nvPr>
            <p:ph type="sldNum" sz="quarter" idx="7"/>
          </p:nvPr>
        </p:nvSpPr>
        <p:spPr/>
        <p:txBody>
          <a:bodyPr/>
          <a:lstStyle/>
          <a:p>
            <a:fld id="{B6F15528-21DE-4FAA-801E-634DDDAF4B2B}" type="slidenum">
              <a:rPr lang="en-US" smtClean="0"/>
              <a:pPr/>
              <a:t>1</a:t>
            </a:fld>
            <a:endParaRPr lang="en-US"/>
          </a:p>
        </p:txBody>
      </p:sp>
    </p:spTree>
    <p:extLst>
      <p:ext uri="{BB962C8B-B14F-4D97-AF65-F5344CB8AC3E}">
        <p14:creationId xmlns:p14="http://schemas.microsoft.com/office/powerpoint/2010/main" val="138725435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7"/>
          </p:nvPr>
        </p:nvSpPr>
        <p:spPr/>
        <p:txBody>
          <a:bodyPr/>
          <a:lstStyle/>
          <a:p>
            <a:pPr>
              <a:defRPr/>
            </a:pPr>
            <a:fld id="{3BE44F5A-94A7-45D7-B2E0-63E53CE44D80}" type="slidenum">
              <a:rPr lang="fa-IR"/>
              <a:pPr>
                <a:defRPr/>
              </a:pPr>
              <a:t>10</a:t>
            </a:fld>
            <a:endParaRPr lang="en-US"/>
          </a:p>
        </p:txBody>
      </p:sp>
      <p:sp>
        <p:nvSpPr>
          <p:cNvPr id="5" name="Text Box 2"/>
          <p:cNvSpPr txBox="1">
            <a:spLocks noChangeArrowheads="1"/>
          </p:cNvSpPr>
          <p:nvPr/>
        </p:nvSpPr>
        <p:spPr bwMode="auto">
          <a:xfrm>
            <a:off x="1338263" y="304800"/>
            <a:ext cx="7316787" cy="762000"/>
          </a:xfrm>
          <a:prstGeom prst="rect">
            <a:avLst/>
          </a:prstGeom>
          <a:gradFill rotWithShape="0">
            <a:gsLst>
              <a:gs pos="0">
                <a:schemeClr val="bg1"/>
              </a:gs>
              <a:gs pos="100000">
                <a:srgbClr val="CCCCCC"/>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r>
              <a:rPr lang="fa-IR" sz="4400" b="1" dirty="0">
                <a:latin typeface="Times New Roman" pitchFamily="18" charset="0"/>
                <a:cs typeface="Homa" pitchFamily="2" charset="-78"/>
              </a:rPr>
              <a:t>حل مسئله از طريق جستجو</a:t>
            </a:r>
            <a:r>
              <a:rPr lang="fa-IR" sz="3600" b="1" dirty="0">
                <a:latin typeface="Times New Roman" pitchFamily="18" charset="0"/>
              </a:rPr>
              <a:t>	</a:t>
            </a:r>
            <a:endParaRPr lang="en-US" sz="2400" b="1" dirty="0">
              <a:latin typeface="Times New Roman" pitchFamily="18" charset="0"/>
            </a:endParaRPr>
          </a:p>
        </p:txBody>
      </p:sp>
      <p:sp>
        <p:nvSpPr>
          <p:cNvPr id="4" name="TextBox 3"/>
          <p:cNvSpPr txBox="1"/>
          <p:nvPr/>
        </p:nvSpPr>
        <p:spPr>
          <a:xfrm>
            <a:off x="44388" y="1600200"/>
            <a:ext cx="8749896" cy="3416320"/>
          </a:xfrm>
          <a:prstGeom prst="rect">
            <a:avLst/>
          </a:prstGeom>
          <a:noFill/>
        </p:spPr>
        <p:txBody>
          <a:bodyPr wrap="none" rtlCol="0">
            <a:spAutoFit/>
          </a:bodyPr>
          <a:lstStyle/>
          <a:p>
            <a:pPr marL="342900" indent="-342900" algn="r" rtl="1">
              <a:buFont typeface="Courier New" panose="02070309020205020404" pitchFamily="49" charset="0"/>
              <a:buChar char="o"/>
            </a:pPr>
            <a:r>
              <a:rPr lang="fa-IR" sz="2400" b="1" dirty="0">
                <a:solidFill>
                  <a:schemeClr val="accent1"/>
                </a:solidFill>
                <a:cs typeface="B Nazanin" panose="00000400000000000000" pitchFamily="2" charset="-78"/>
              </a:rPr>
              <a:t>حالت مسئله </a:t>
            </a:r>
          </a:p>
          <a:p>
            <a:pPr marL="623888" indent="-342900" algn="r" rtl="1">
              <a:buFont typeface="Wingdings" panose="05000000000000000000" pitchFamily="2" charset="2"/>
              <a:buChar char="ü"/>
            </a:pPr>
            <a:r>
              <a:rPr lang="fa-IR" sz="2400" dirty="0">
                <a:cs typeface="B Nazanin" panose="00000400000000000000" pitchFamily="2" charset="-78"/>
              </a:rPr>
              <a:t>سوال: حالت مسئله شامل چه اطلاعاتی است؟</a:t>
            </a:r>
          </a:p>
          <a:p>
            <a:pPr marL="623888" indent="-342900" algn="r" rtl="1">
              <a:buFont typeface="Wingdings" panose="05000000000000000000" pitchFamily="2" charset="2"/>
              <a:buChar char="ü"/>
            </a:pPr>
            <a:r>
              <a:rPr lang="fa-IR" sz="2400" dirty="0">
                <a:cs typeface="B Nazanin" panose="00000400000000000000" pitchFamily="2" charset="-78"/>
              </a:rPr>
              <a:t>پاسخ: حالت مسئله تنها شامل جزييات لازم برای جستجو است. (انتزاع)</a:t>
            </a:r>
          </a:p>
          <a:p>
            <a:pPr algn="r" rtl="1"/>
            <a:endParaRPr lang="fa-IR" sz="2400" dirty="0">
              <a:cs typeface="B Nazanin" panose="00000400000000000000" pitchFamily="2" charset="-78"/>
            </a:endParaRPr>
          </a:p>
          <a:p>
            <a:pPr algn="r" rtl="1"/>
            <a:r>
              <a:rPr lang="fa-IR" sz="2400" dirty="0">
                <a:cs typeface="B Nazanin" panose="00000400000000000000" pitchFamily="2" charset="-78"/>
              </a:rPr>
              <a:t>مسئله: خوردن تمام غذاها</a:t>
            </a:r>
          </a:p>
          <a:p>
            <a:pPr marL="566738" indent="-342900" algn="r" rtl="1">
              <a:buFont typeface="Courier New" panose="02070309020205020404" pitchFamily="49" charset="0"/>
              <a:buChar char="o"/>
            </a:pPr>
            <a:r>
              <a:rPr lang="fa-IR" sz="2400" dirty="0">
                <a:cs typeface="B Nazanin" panose="00000400000000000000" pitchFamily="2" charset="-78"/>
              </a:rPr>
              <a:t>حالت‌ها: مکان عامل + يک ماتريس بولی بيانگر اين که در کدام خانه ها غذا وجود دارد</a:t>
            </a:r>
          </a:p>
          <a:p>
            <a:pPr marL="566738" indent="-342900" algn="r" rtl="1">
              <a:buFont typeface="Courier New" panose="02070309020205020404" pitchFamily="49" charset="0"/>
              <a:buChar char="o"/>
            </a:pPr>
            <a:r>
              <a:rPr lang="fa-IR" sz="2400" dirty="0">
                <a:cs typeface="B Nazanin" panose="00000400000000000000" pitchFamily="2" charset="-78"/>
              </a:rPr>
              <a:t>عمليات: شمال، جنوب، شرق، غرب</a:t>
            </a:r>
          </a:p>
          <a:p>
            <a:pPr marL="566738" indent="-342900" algn="r" rtl="1">
              <a:buFont typeface="Courier New" panose="02070309020205020404" pitchFamily="49" charset="0"/>
              <a:buChar char="o"/>
            </a:pPr>
            <a:r>
              <a:rPr lang="fa-IR" sz="2400" dirty="0">
                <a:cs typeface="B Nazanin" panose="00000400000000000000" pitchFamily="2" charset="-78"/>
              </a:rPr>
              <a:t>حالت بعدی: به روز رسانی مکان عامل و احتمالاً يکی از خانه‌های ماتريس بولی</a:t>
            </a:r>
          </a:p>
          <a:p>
            <a:pPr marL="566738" indent="-342900" algn="r" rtl="1">
              <a:buFont typeface="Courier New" panose="02070309020205020404" pitchFamily="49" charset="0"/>
              <a:buChar char="o"/>
            </a:pPr>
            <a:r>
              <a:rPr lang="fa-IR" sz="2400" dirty="0">
                <a:cs typeface="B Nazanin" panose="00000400000000000000" pitchFamily="2" charset="-78"/>
              </a:rPr>
              <a:t>آزمايش هدف: هيچ غذايی باقی نمانده باشد (همه عناصر ماتريس بولی برابر با </a:t>
            </a:r>
            <a:r>
              <a:rPr lang="en-US" sz="2400" dirty="0">
                <a:cs typeface="B Nazanin" panose="00000400000000000000" pitchFamily="2" charset="-78"/>
              </a:rPr>
              <a:t>false</a:t>
            </a:r>
            <a:r>
              <a:rPr lang="fa-IR" sz="2400" dirty="0">
                <a:cs typeface="B Nazanin" panose="00000400000000000000" pitchFamily="2" charset="-78"/>
              </a:rPr>
              <a:t>)</a:t>
            </a:r>
            <a:endParaRPr lang="en-US" sz="2400" dirty="0">
              <a:cs typeface="B Nazanin" panose="00000400000000000000" pitchFamily="2" charset="-78"/>
            </a:endParaRPr>
          </a:p>
        </p:txBody>
      </p:sp>
      <p:pic>
        <p:nvPicPr>
          <p:cNvPr id="2" name="Picture 1"/>
          <p:cNvPicPr>
            <a:picLocks noChangeAspect="1"/>
          </p:cNvPicPr>
          <p:nvPr/>
        </p:nvPicPr>
        <p:blipFill>
          <a:blip r:embed="rId2"/>
          <a:stretch>
            <a:fillRect/>
          </a:stretch>
        </p:blipFill>
        <p:spPr>
          <a:xfrm>
            <a:off x="304800" y="4949964"/>
            <a:ext cx="5114925" cy="1704975"/>
          </a:xfrm>
          <a:prstGeom prst="rect">
            <a:avLst/>
          </a:prstGeom>
        </p:spPr>
      </p:pic>
    </p:spTree>
    <p:extLst>
      <p:ext uri="{BB962C8B-B14F-4D97-AF65-F5344CB8AC3E}">
        <p14:creationId xmlns:p14="http://schemas.microsoft.com/office/powerpoint/2010/main" val="41507527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7"/>
          </p:nvPr>
        </p:nvSpPr>
        <p:spPr/>
        <p:txBody>
          <a:bodyPr/>
          <a:lstStyle/>
          <a:p>
            <a:pPr>
              <a:defRPr/>
            </a:pPr>
            <a:fld id="{3BE44F5A-94A7-45D7-B2E0-63E53CE44D80}" type="slidenum">
              <a:rPr lang="fa-IR"/>
              <a:pPr>
                <a:defRPr/>
              </a:pPr>
              <a:t>11</a:t>
            </a:fld>
            <a:endParaRPr lang="en-US"/>
          </a:p>
        </p:txBody>
      </p:sp>
      <p:sp>
        <p:nvSpPr>
          <p:cNvPr id="38916" name="Text Box 3"/>
          <p:cNvSpPr txBox="1">
            <a:spLocks noChangeArrowheads="1"/>
          </p:cNvSpPr>
          <p:nvPr/>
        </p:nvSpPr>
        <p:spPr bwMode="auto">
          <a:xfrm>
            <a:off x="298450" y="1676400"/>
            <a:ext cx="8388350" cy="37856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spcBef>
                <a:spcPct val="50000"/>
              </a:spcBef>
              <a:buClr>
                <a:srgbClr val="00D600"/>
              </a:buClr>
              <a:buFont typeface="Wingdings" pitchFamily="2" charset="2"/>
              <a:buChar char="Ã"/>
            </a:pPr>
            <a:r>
              <a:rPr lang="fa-IR" sz="2400" dirty="0">
                <a:cs typeface="B Nazanin" pitchFamily="2" charset="-78"/>
              </a:rPr>
              <a:t>  اندازه فضای حالت: تعداد حالت‌های قابل دسترس از حالت شروع.</a:t>
            </a:r>
          </a:p>
          <a:p>
            <a:pPr algn="r" rtl="1">
              <a:spcBef>
                <a:spcPct val="50000"/>
              </a:spcBef>
              <a:buClr>
                <a:srgbClr val="00D600"/>
              </a:buClr>
              <a:buFont typeface="Wingdings" pitchFamily="2" charset="2"/>
              <a:buChar char="Ã"/>
            </a:pPr>
            <a:endParaRPr lang="fa-IR" sz="2400" dirty="0">
              <a:cs typeface="B Nazanin" pitchFamily="2" charset="-78"/>
            </a:endParaRPr>
          </a:p>
          <a:p>
            <a:pPr algn="r" rtl="1">
              <a:spcBef>
                <a:spcPct val="50000"/>
              </a:spcBef>
              <a:buClr>
                <a:srgbClr val="00D600"/>
              </a:buClr>
              <a:buFont typeface="Wingdings" pitchFamily="2" charset="2"/>
              <a:buChar char="Ã"/>
            </a:pPr>
            <a:r>
              <a:rPr lang="fa-IR" sz="2400" dirty="0">
                <a:cs typeface="B Nazanin" pitchFamily="2" charset="-78"/>
              </a:rPr>
              <a:t>فضای حالت:</a:t>
            </a:r>
          </a:p>
          <a:p>
            <a:pPr algn="r" rtl="1">
              <a:spcBef>
                <a:spcPct val="50000"/>
              </a:spcBef>
              <a:buClr>
                <a:srgbClr val="00D600"/>
              </a:buClr>
              <a:buFont typeface="Wingdings" pitchFamily="2" charset="2"/>
              <a:buChar char="Ã"/>
            </a:pPr>
            <a:r>
              <a:rPr lang="fa-IR" sz="2400" dirty="0">
                <a:cs typeface="B Nazanin" pitchFamily="2" charset="-78"/>
              </a:rPr>
              <a:t>مکانهای ممکن برای عامل: ۱20</a:t>
            </a:r>
          </a:p>
          <a:p>
            <a:pPr algn="r" rtl="1">
              <a:spcBef>
                <a:spcPct val="50000"/>
              </a:spcBef>
              <a:buClr>
                <a:srgbClr val="00D600"/>
              </a:buClr>
              <a:buFont typeface="Wingdings" pitchFamily="2" charset="2"/>
              <a:buChar char="Ã"/>
            </a:pPr>
            <a:r>
              <a:rPr lang="fa-IR" sz="2400" dirty="0">
                <a:cs typeface="B Nazanin" pitchFamily="2" charset="-78"/>
              </a:rPr>
              <a:t>جهت‌های ممکن برای عامل: 4</a:t>
            </a:r>
          </a:p>
          <a:p>
            <a:pPr algn="r" rtl="1">
              <a:spcBef>
                <a:spcPct val="50000"/>
              </a:spcBef>
              <a:buClr>
                <a:srgbClr val="00D600"/>
              </a:buClr>
              <a:buFont typeface="Wingdings" pitchFamily="2" charset="2"/>
              <a:buChar char="Ã"/>
            </a:pPr>
            <a:r>
              <a:rPr lang="fa-IR" sz="2400" dirty="0">
                <a:cs typeface="B Nazanin" pitchFamily="2" charset="-78"/>
              </a:rPr>
              <a:t>حالت‌های ممکن برای ارواح: ۱2</a:t>
            </a:r>
          </a:p>
          <a:p>
            <a:pPr algn="r" rtl="1">
              <a:spcBef>
                <a:spcPct val="50000"/>
              </a:spcBef>
              <a:buClr>
                <a:srgbClr val="00D600"/>
              </a:buClr>
              <a:buFont typeface="Wingdings" pitchFamily="2" charset="2"/>
              <a:buChar char="Ã"/>
            </a:pPr>
            <a:r>
              <a:rPr lang="fa-IR" sz="2400" dirty="0">
                <a:cs typeface="B Nazanin" pitchFamily="2" charset="-78"/>
              </a:rPr>
              <a:t>تعداد غذاها: 30</a:t>
            </a:r>
            <a:endParaRPr lang="en-US" sz="2400" dirty="0">
              <a:cs typeface="B Nazanin" pitchFamily="2" charset="-78"/>
            </a:endParaRPr>
          </a:p>
        </p:txBody>
      </p:sp>
      <p:sp>
        <p:nvSpPr>
          <p:cNvPr id="5" name="Text Box 2"/>
          <p:cNvSpPr txBox="1">
            <a:spLocks noChangeArrowheads="1"/>
          </p:cNvSpPr>
          <p:nvPr/>
        </p:nvSpPr>
        <p:spPr bwMode="auto">
          <a:xfrm>
            <a:off x="1143000" y="381000"/>
            <a:ext cx="7316787" cy="762000"/>
          </a:xfrm>
          <a:prstGeom prst="rect">
            <a:avLst/>
          </a:prstGeom>
          <a:gradFill rotWithShape="0">
            <a:gsLst>
              <a:gs pos="0">
                <a:schemeClr val="bg1"/>
              </a:gs>
              <a:gs pos="100000">
                <a:srgbClr val="CCCCCC"/>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r>
              <a:rPr lang="fa-IR" sz="4400" b="1" dirty="0">
                <a:latin typeface="Times New Roman" pitchFamily="18" charset="0"/>
                <a:cs typeface="Homa" pitchFamily="2" charset="-78"/>
              </a:rPr>
              <a:t>حل مسئله از طريق جستجو</a:t>
            </a:r>
            <a:r>
              <a:rPr lang="fa-IR" sz="3600" b="1" dirty="0">
                <a:latin typeface="Times New Roman" pitchFamily="18" charset="0"/>
              </a:rPr>
              <a:t>	</a:t>
            </a:r>
            <a:endParaRPr lang="en-US" sz="2400" b="1" dirty="0">
              <a:latin typeface="Times New Roman" pitchFamily="18" charset="0"/>
            </a:endParaRPr>
          </a:p>
        </p:txBody>
      </p:sp>
      <p:pic>
        <p:nvPicPr>
          <p:cNvPr id="2" name="Picture 1"/>
          <p:cNvPicPr>
            <a:picLocks noChangeAspect="1"/>
          </p:cNvPicPr>
          <p:nvPr/>
        </p:nvPicPr>
        <p:blipFill>
          <a:blip r:embed="rId2"/>
          <a:stretch>
            <a:fillRect/>
          </a:stretch>
        </p:blipFill>
        <p:spPr>
          <a:xfrm>
            <a:off x="76200" y="2286000"/>
            <a:ext cx="3441918" cy="4091940"/>
          </a:xfrm>
          <a:prstGeom prst="rect">
            <a:avLst/>
          </a:prstGeom>
        </p:spPr>
      </p:pic>
    </p:spTree>
    <p:extLst>
      <p:ext uri="{BB962C8B-B14F-4D97-AF65-F5344CB8AC3E}">
        <p14:creationId xmlns:p14="http://schemas.microsoft.com/office/powerpoint/2010/main" val="27620929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7"/>
          </p:nvPr>
        </p:nvSpPr>
        <p:spPr/>
        <p:txBody>
          <a:bodyPr/>
          <a:lstStyle/>
          <a:p>
            <a:pPr>
              <a:defRPr/>
            </a:pPr>
            <a:fld id="{3BE44F5A-94A7-45D7-B2E0-63E53CE44D80}" type="slidenum">
              <a:rPr lang="fa-IR"/>
              <a:pPr>
                <a:defRPr/>
              </a:pPr>
              <a:t>12</a:t>
            </a:fld>
            <a:endParaRPr lang="en-US"/>
          </a:p>
        </p:txBody>
      </p:sp>
      <p:sp>
        <p:nvSpPr>
          <p:cNvPr id="38916" name="Text Box 3"/>
          <p:cNvSpPr txBox="1">
            <a:spLocks noChangeArrowheads="1"/>
          </p:cNvSpPr>
          <p:nvPr/>
        </p:nvSpPr>
        <p:spPr bwMode="auto">
          <a:xfrm>
            <a:off x="276679" y="1524000"/>
            <a:ext cx="8388350" cy="3231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spcBef>
                <a:spcPct val="50000"/>
              </a:spcBef>
              <a:buClr>
                <a:srgbClr val="00D600"/>
              </a:buClr>
              <a:buFont typeface="Wingdings" pitchFamily="2" charset="2"/>
              <a:buChar char="Ã"/>
            </a:pPr>
            <a:r>
              <a:rPr lang="fa-IR" sz="2400" dirty="0">
                <a:cs typeface="B Nazanin" pitchFamily="2" charset="-78"/>
              </a:rPr>
              <a:t> اندازه فضای حالت: تعداد حالت‌های قابل دسترس از حالت شروع.</a:t>
            </a:r>
          </a:p>
          <a:p>
            <a:pPr algn="r" rtl="1">
              <a:spcBef>
                <a:spcPct val="50000"/>
              </a:spcBef>
              <a:buClr>
                <a:srgbClr val="00D600"/>
              </a:buClr>
              <a:buFont typeface="Wingdings" pitchFamily="2" charset="2"/>
              <a:buChar char="Ã"/>
            </a:pPr>
            <a:endParaRPr lang="fa-IR" sz="2400" dirty="0">
              <a:cs typeface="B Nazanin" pitchFamily="2" charset="-78"/>
            </a:endParaRPr>
          </a:p>
          <a:p>
            <a:pPr algn="r" rtl="1">
              <a:spcBef>
                <a:spcPct val="50000"/>
              </a:spcBef>
              <a:buClr>
                <a:srgbClr val="00D600"/>
              </a:buClr>
              <a:buFont typeface="Wingdings" pitchFamily="2" charset="2"/>
              <a:buChar char="Ã"/>
            </a:pPr>
            <a:endParaRPr lang="fa-IR" sz="2400" dirty="0">
              <a:cs typeface="B Nazanin" pitchFamily="2" charset="-78"/>
            </a:endParaRPr>
          </a:p>
          <a:p>
            <a:pPr algn="r" rtl="1">
              <a:spcBef>
                <a:spcPct val="50000"/>
              </a:spcBef>
              <a:buClr>
                <a:srgbClr val="00D600"/>
              </a:buClr>
              <a:buFont typeface="Wingdings" pitchFamily="2" charset="2"/>
              <a:buChar char="Ã"/>
            </a:pPr>
            <a:r>
              <a:rPr lang="fa-IR" sz="2400" dirty="0">
                <a:cs typeface="B Nazanin" pitchFamily="2" charset="-78"/>
              </a:rPr>
              <a:t>اندازه فضای جستجو:</a:t>
            </a:r>
          </a:p>
          <a:p>
            <a:pPr algn="r" rtl="1">
              <a:spcBef>
                <a:spcPct val="50000"/>
              </a:spcBef>
              <a:buClr>
                <a:srgbClr val="00D600"/>
              </a:buClr>
              <a:buFont typeface="Wingdings" pitchFamily="2" charset="2"/>
              <a:buChar char="Ã"/>
            </a:pPr>
            <a:r>
              <a:rPr lang="fa-IR" sz="2400" dirty="0">
                <a:cs typeface="B Nazanin" pitchFamily="2" charset="-78"/>
              </a:rPr>
              <a:t> مسئله مسيريابی: ۱20</a:t>
            </a:r>
          </a:p>
          <a:p>
            <a:pPr algn="r" rtl="1">
              <a:spcBef>
                <a:spcPct val="50000"/>
              </a:spcBef>
              <a:buClr>
                <a:srgbClr val="00D600"/>
              </a:buClr>
              <a:buFont typeface="Wingdings" pitchFamily="2" charset="2"/>
              <a:buChar char="Ã"/>
            </a:pPr>
            <a:r>
              <a:rPr lang="fa-IR" sz="2400" dirty="0">
                <a:cs typeface="B Nazanin" pitchFamily="2" charset="-78"/>
              </a:rPr>
              <a:t>مسئله خوردن تمام غذاها: </a:t>
            </a:r>
            <a:r>
              <a:rPr lang="en-US" sz="2400" dirty="0">
                <a:cs typeface="B Nazanin" pitchFamily="2" charset="-78"/>
              </a:rPr>
              <a:t>pow(2,30)</a:t>
            </a:r>
            <a:r>
              <a:rPr lang="fa-IR" sz="2400" dirty="0">
                <a:cs typeface="B Nazanin" pitchFamily="2" charset="-78"/>
              </a:rPr>
              <a:t> </a:t>
            </a:r>
            <a:r>
              <a:rPr lang="en-US" sz="2400" dirty="0">
                <a:cs typeface="B Nazanin" pitchFamily="2" charset="-78"/>
              </a:rPr>
              <a:t>120*</a:t>
            </a:r>
          </a:p>
        </p:txBody>
      </p:sp>
      <p:sp>
        <p:nvSpPr>
          <p:cNvPr id="5" name="Text Box 2"/>
          <p:cNvSpPr txBox="1">
            <a:spLocks noChangeArrowheads="1"/>
          </p:cNvSpPr>
          <p:nvPr/>
        </p:nvSpPr>
        <p:spPr bwMode="auto">
          <a:xfrm>
            <a:off x="1143000" y="381000"/>
            <a:ext cx="7316787" cy="762000"/>
          </a:xfrm>
          <a:prstGeom prst="rect">
            <a:avLst/>
          </a:prstGeom>
          <a:gradFill rotWithShape="0">
            <a:gsLst>
              <a:gs pos="0">
                <a:schemeClr val="bg1"/>
              </a:gs>
              <a:gs pos="100000">
                <a:srgbClr val="CCCCCC"/>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r>
              <a:rPr lang="fa-IR" sz="4400" b="1" dirty="0">
                <a:latin typeface="Times New Roman" pitchFamily="18" charset="0"/>
                <a:cs typeface="Homa" pitchFamily="2" charset="-78"/>
              </a:rPr>
              <a:t>حل مسئله از طريق جستجو</a:t>
            </a:r>
            <a:r>
              <a:rPr lang="fa-IR" sz="3600" b="1" dirty="0">
                <a:latin typeface="Times New Roman" pitchFamily="18" charset="0"/>
              </a:rPr>
              <a:t>	</a:t>
            </a:r>
            <a:endParaRPr lang="en-US" sz="2400" b="1" dirty="0">
              <a:latin typeface="Times New Roman" pitchFamily="18" charset="0"/>
            </a:endParaRPr>
          </a:p>
        </p:txBody>
      </p:sp>
      <p:pic>
        <p:nvPicPr>
          <p:cNvPr id="2" name="Picture 1"/>
          <p:cNvPicPr>
            <a:picLocks noChangeAspect="1"/>
          </p:cNvPicPr>
          <p:nvPr/>
        </p:nvPicPr>
        <p:blipFill>
          <a:blip r:embed="rId2"/>
          <a:stretch>
            <a:fillRect/>
          </a:stretch>
        </p:blipFill>
        <p:spPr>
          <a:xfrm>
            <a:off x="533400" y="2533142"/>
            <a:ext cx="3276600" cy="3429508"/>
          </a:xfrm>
          <a:prstGeom prst="rect">
            <a:avLst/>
          </a:prstGeom>
        </p:spPr>
      </p:pic>
    </p:spTree>
    <p:extLst>
      <p:ext uri="{BB962C8B-B14F-4D97-AF65-F5344CB8AC3E}">
        <p14:creationId xmlns:p14="http://schemas.microsoft.com/office/powerpoint/2010/main" val="365308439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7"/>
          </p:nvPr>
        </p:nvSpPr>
        <p:spPr/>
        <p:txBody>
          <a:bodyPr/>
          <a:lstStyle/>
          <a:p>
            <a:pPr>
              <a:defRPr/>
            </a:pPr>
            <a:fld id="{3BE44F5A-94A7-45D7-B2E0-63E53CE44D80}" type="slidenum">
              <a:rPr lang="fa-IR"/>
              <a:pPr>
                <a:defRPr/>
              </a:pPr>
              <a:t>13</a:t>
            </a:fld>
            <a:endParaRPr lang="en-US"/>
          </a:p>
        </p:txBody>
      </p:sp>
      <p:sp>
        <p:nvSpPr>
          <p:cNvPr id="38916" name="Text Box 3"/>
          <p:cNvSpPr txBox="1">
            <a:spLocks noChangeArrowheads="1"/>
          </p:cNvSpPr>
          <p:nvPr/>
        </p:nvSpPr>
        <p:spPr bwMode="auto">
          <a:xfrm>
            <a:off x="71437" y="4694156"/>
            <a:ext cx="8388350"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marL="342900" indent="-342900" algn="r" rtl="1">
              <a:buFont typeface="Arial" panose="020B0604020202020204" pitchFamily="34" charset="0"/>
              <a:buChar char="•"/>
            </a:pPr>
            <a:r>
              <a:rPr lang="fa-IR" sz="2400" b="1" dirty="0">
                <a:cs typeface="B Nazanin" panose="00000400000000000000" pitchFamily="2" charset="-78"/>
              </a:rPr>
              <a:t>مسئله: </a:t>
            </a:r>
            <a:r>
              <a:rPr lang="fa-IR" sz="2400" dirty="0">
                <a:cs typeface="B Nazanin" panose="00000400000000000000" pitchFamily="2" charset="-78"/>
              </a:rPr>
              <a:t>خوردن تمام غذاها و در ترس نگه داشتن ارواح به طور همزمان.</a:t>
            </a:r>
          </a:p>
          <a:p>
            <a:pPr marL="342900" indent="-342900" algn="r" rtl="1">
              <a:buFont typeface="Arial" panose="020B0604020202020204" pitchFamily="34" charset="0"/>
              <a:buChar char="•"/>
            </a:pPr>
            <a:r>
              <a:rPr lang="fa-IR" sz="2400" b="1" dirty="0">
                <a:cs typeface="B Nazanin" panose="00000400000000000000" pitchFamily="2" charset="-78"/>
              </a:rPr>
              <a:t>سوال: </a:t>
            </a:r>
            <a:r>
              <a:rPr lang="fa-IR" sz="2400" dirty="0">
                <a:cs typeface="B Nazanin" panose="00000400000000000000" pitchFamily="2" charset="-78"/>
              </a:rPr>
              <a:t>چه اطلاعاتی بايد در حالت ها ذخيره شوند؟</a:t>
            </a:r>
          </a:p>
          <a:p>
            <a:pPr marL="798513" indent="-342900" algn="r" rtl="1">
              <a:buFont typeface="Courier New" panose="02070309020205020404" pitchFamily="49" charset="0"/>
              <a:buChar char="o"/>
            </a:pPr>
            <a:r>
              <a:rPr lang="fa-IR" sz="2400" b="1" dirty="0">
                <a:cs typeface="B Nazanin" panose="00000400000000000000" pitchFamily="2" charset="-78"/>
              </a:rPr>
              <a:t> </a:t>
            </a:r>
            <a:r>
              <a:rPr lang="fa-IR" sz="2400" dirty="0">
                <a:cs typeface="B Nazanin" panose="00000400000000000000" pitchFamily="2" charset="-78"/>
              </a:rPr>
              <a:t>مکان غذاها، مکان کپسول‌های انرژی</a:t>
            </a:r>
          </a:p>
          <a:p>
            <a:pPr marL="798513" indent="-342900" algn="r" rtl="1">
              <a:buFont typeface="Courier New" panose="02070309020205020404" pitchFamily="49" charset="0"/>
              <a:buChar char="o"/>
            </a:pPr>
            <a:r>
              <a:rPr lang="fa-IR" sz="2400" dirty="0">
                <a:cs typeface="B Nazanin" panose="00000400000000000000" pitchFamily="2" charset="-78"/>
              </a:rPr>
              <a:t>مدت زمان باقيمانده از زمان ترس هر يک از ارواح!</a:t>
            </a:r>
            <a:endParaRPr lang="en-US" sz="2400" dirty="0">
              <a:cs typeface="B Nazanin" pitchFamily="2" charset="-78"/>
            </a:endParaRPr>
          </a:p>
        </p:txBody>
      </p:sp>
      <p:sp>
        <p:nvSpPr>
          <p:cNvPr id="5" name="Text Box 2"/>
          <p:cNvSpPr txBox="1">
            <a:spLocks noChangeArrowheads="1"/>
          </p:cNvSpPr>
          <p:nvPr/>
        </p:nvSpPr>
        <p:spPr bwMode="auto">
          <a:xfrm>
            <a:off x="1143000" y="381000"/>
            <a:ext cx="7316787" cy="762000"/>
          </a:xfrm>
          <a:prstGeom prst="rect">
            <a:avLst/>
          </a:prstGeom>
          <a:gradFill rotWithShape="0">
            <a:gsLst>
              <a:gs pos="0">
                <a:schemeClr val="bg1"/>
              </a:gs>
              <a:gs pos="100000">
                <a:srgbClr val="CCCCCC"/>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r>
              <a:rPr lang="fa-IR" sz="4400" b="1" dirty="0">
                <a:latin typeface="Times New Roman" pitchFamily="18" charset="0"/>
                <a:cs typeface="Homa" pitchFamily="2" charset="-78"/>
              </a:rPr>
              <a:t>حل مسئله از طريق جستجو</a:t>
            </a:r>
            <a:r>
              <a:rPr lang="fa-IR" sz="3600" b="1" dirty="0">
                <a:latin typeface="Times New Roman" pitchFamily="18" charset="0"/>
              </a:rPr>
              <a:t>	</a:t>
            </a:r>
            <a:endParaRPr lang="en-US" sz="2400" b="1" dirty="0">
              <a:latin typeface="Times New Roman" pitchFamily="18" charset="0"/>
            </a:endParaRPr>
          </a:p>
        </p:txBody>
      </p:sp>
      <p:pic>
        <p:nvPicPr>
          <p:cNvPr id="2" name="Picture 1"/>
          <p:cNvPicPr>
            <a:picLocks noChangeAspect="1"/>
          </p:cNvPicPr>
          <p:nvPr/>
        </p:nvPicPr>
        <p:blipFill>
          <a:blip r:embed="rId2"/>
          <a:stretch>
            <a:fillRect/>
          </a:stretch>
        </p:blipFill>
        <p:spPr>
          <a:xfrm>
            <a:off x="228600" y="2188386"/>
            <a:ext cx="8643051" cy="2505075"/>
          </a:xfrm>
          <a:prstGeom prst="rect">
            <a:avLst/>
          </a:prstGeom>
        </p:spPr>
      </p:pic>
      <p:sp>
        <p:nvSpPr>
          <p:cNvPr id="3" name="Rectangle 2"/>
          <p:cNvSpPr/>
          <p:nvPr/>
        </p:nvSpPr>
        <p:spPr>
          <a:xfrm>
            <a:off x="5499200" y="1608104"/>
            <a:ext cx="3169457" cy="523220"/>
          </a:xfrm>
          <a:prstGeom prst="rect">
            <a:avLst/>
          </a:prstGeom>
        </p:spPr>
        <p:txBody>
          <a:bodyPr wrap="none">
            <a:spAutoFit/>
          </a:bodyPr>
          <a:lstStyle/>
          <a:p>
            <a:r>
              <a:rPr lang="fa-IR" sz="2800" b="1" dirty="0">
                <a:solidFill>
                  <a:srgbClr val="464646"/>
                </a:solidFill>
                <a:cs typeface="B Nazanin" panose="00000400000000000000" pitchFamily="2" charset="-78"/>
              </a:rPr>
              <a:t>پرسش کلاسی: عبور امن</a:t>
            </a:r>
            <a:endParaRPr lang="en-US" sz="2800" b="1" dirty="0">
              <a:cs typeface="B Nazanin" panose="00000400000000000000" pitchFamily="2" charset="-78"/>
            </a:endParaRPr>
          </a:p>
        </p:txBody>
      </p:sp>
    </p:spTree>
    <p:extLst>
      <p:ext uri="{BB962C8B-B14F-4D97-AF65-F5344CB8AC3E}">
        <p14:creationId xmlns:p14="http://schemas.microsoft.com/office/powerpoint/2010/main" val="138073585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388" y="2708275"/>
            <a:ext cx="4897437" cy="3654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0965" name="Text Box 4"/>
          <p:cNvSpPr txBox="1">
            <a:spLocks noChangeArrowheads="1"/>
          </p:cNvSpPr>
          <p:nvPr/>
        </p:nvSpPr>
        <p:spPr bwMode="auto">
          <a:xfrm>
            <a:off x="3312319" y="1467575"/>
            <a:ext cx="741680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ctr" rtl="1">
              <a:spcBef>
                <a:spcPct val="50000"/>
              </a:spcBef>
            </a:pPr>
            <a:r>
              <a:rPr lang="fa-IR" sz="3200" b="1" dirty="0">
                <a:cs typeface="B Nazanin" pitchFamily="2" charset="-78"/>
              </a:rPr>
              <a:t>مثال: دنيای جارو برقي</a:t>
            </a:r>
            <a:endParaRPr lang="en-US" sz="3200" b="1" dirty="0">
              <a:cs typeface="B Nazanin" pitchFamily="2" charset="-78"/>
            </a:endParaRPr>
          </a:p>
        </p:txBody>
      </p:sp>
      <p:sp>
        <p:nvSpPr>
          <p:cNvPr id="40966" name="Text Box 5"/>
          <p:cNvSpPr txBox="1">
            <a:spLocks noChangeArrowheads="1"/>
          </p:cNvSpPr>
          <p:nvPr/>
        </p:nvSpPr>
        <p:spPr bwMode="auto">
          <a:xfrm>
            <a:off x="5076824" y="2040553"/>
            <a:ext cx="3887788" cy="48936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justLow" rtl="1">
              <a:spcBef>
                <a:spcPct val="50000"/>
              </a:spcBef>
            </a:pPr>
            <a:r>
              <a:rPr lang="fa-IR" sz="2400" b="1" dirty="0">
                <a:cs typeface="B Nazanin" pitchFamily="2" charset="-78"/>
              </a:rPr>
              <a:t>حالتها: </a:t>
            </a:r>
            <a:r>
              <a:rPr lang="fa-IR" sz="2400" dirty="0">
                <a:cs typeface="B Nazanin" pitchFamily="2" charset="-78"/>
              </a:rPr>
              <a:t>دو مکان که هر يک ممکن است کثيف يا تميز باشند.لذا 8 = 2^2* 2حالت در اين جهان وجود دارد</a:t>
            </a:r>
          </a:p>
          <a:p>
            <a:pPr algn="justLow" rtl="1">
              <a:spcBef>
                <a:spcPct val="50000"/>
              </a:spcBef>
            </a:pPr>
            <a:r>
              <a:rPr lang="fa-IR" sz="2400" b="1" dirty="0">
                <a:cs typeface="B Nazanin" pitchFamily="2" charset="-78"/>
              </a:rPr>
              <a:t>حالت اوليه: </a:t>
            </a:r>
            <a:r>
              <a:rPr lang="fa-IR" sz="2400" dirty="0">
                <a:cs typeface="B Nazanin" pitchFamily="2" charset="-78"/>
              </a:rPr>
              <a:t>هر حالتی ميتواند به عنوان حالت اوليه طراحی شود</a:t>
            </a:r>
          </a:p>
          <a:p>
            <a:pPr algn="justLow" rtl="1">
              <a:spcBef>
                <a:spcPct val="50000"/>
              </a:spcBef>
            </a:pPr>
            <a:r>
              <a:rPr lang="fa-IR" sz="2400" b="1" dirty="0">
                <a:cs typeface="B Nazanin" pitchFamily="2" charset="-78"/>
              </a:rPr>
              <a:t>تابع جانشين: </a:t>
            </a:r>
            <a:r>
              <a:rPr lang="fa-IR" sz="2400" dirty="0">
                <a:cs typeface="B Nazanin" pitchFamily="2" charset="-78"/>
              </a:rPr>
              <a:t>حالتهای معتبر از سه عمليات: راست، چپ، مکش</a:t>
            </a:r>
          </a:p>
          <a:p>
            <a:pPr algn="justLow" rtl="1">
              <a:spcBef>
                <a:spcPct val="50000"/>
              </a:spcBef>
            </a:pPr>
            <a:r>
              <a:rPr lang="fa-IR" sz="2400" b="1" dirty="0">
                <a:cs typeface="B Nazanin" pitchFamily="2" charset="-78"/>
              </a:rPr>
              <a:t>آزمون هدف: </a:t>
            </a:r>
            <a:r>
              <a:rPr lang="fa-IR" sz="2400" dirty="0">
                <a:cs typeface="B Nazanin" pitchFamily="2" charset="-78"/>
              </a:rPr>
              <a:t>کنترل می‌کند که آیا تمام خانه‌ها تمیز هستند</a:t>
            </a:r>
          </a:p>
          <a:p>
            <a:pPr algn="justLow" rtl="1">
              <a:spcBef>
                <a:spcPct val="50000"/>
              </a:spcBef>
            </a:pPr>
            <a:r>
              <a:rPr lang="fa-IR" sz="2400" b="1" dirty="0">
                <a:cs typeface="B Nazanin" pitchFamily="2" charset="-78"/>
              </a:rPr>
              <a:t>هزينه مسير: </a:t>
            </a:r>
            <a:r>
              <a:rPr lang="fa-IR" sz="2400" dirty="0">
                <a:cs typeface="B Nazanin" pitchFamily="2" charset="-78"/>
              </a:rPr>
              <a:t>برای هر مرحله یک، تعداد مراحل در مسير</a:t>
            </a:r>
            <a:endParaRPr lang="en-US" sz="2400" dirty="0">
              <a:cs typeface="B Nazanin" pitchFamily="2" charset="-78"/>
            </a:endParaRPr>
          </a:p>
        </p:txBody>
      </p:sp>
      <p:sp>
        <p:nvSpPr>
          <p:cNvPr id="7" name="Text Box 2"/>
          <p:cNvSpPr txBox="1">
            <a:spLocks noChangeArrowheads="1"/>
          </p:cNvSpPr>
          <p:nvPr/>
        </p:nvSpPr>
        <p:spPr bwMode="auto">
          <a:xfrm>
            <a:off x="1418431" y="381000"/>
            <a:ext cx="7316787" cy="762000"/>
          </a:xfrm>
          <a:prstGeom prst="rect">
            <a:avLst/>
          </a:prstGeom>
          <a:gradFill rotWithShape="0">
            <a:gsLst>
              <a:gs pos="0">
                <a:schemeClr val="bg1"/>
              </a:gs>
              <a:gs pos="100000">
                <a:srgbClr val="CCCCCC"/>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r>
              <a:rPr lang="fa-IR" sz="4400" b="1" dirty="0">
                <a:latin typeface="Times New Roman" pitchFamily="18" charset="0"/>
                <a:cs typeface="Homa" pitchFamily="2" charset="-78"/>
              </a:rPr>
              <a:t>حل مسئله از طريق جستجو</a:t>
            </a:r>
            <a:r>
              <a:rPr lang="fa-IR" sz="3600" b="1" dirty="0">
                <a:latin typeface="Times New Roman" pitchFamily="18" charset="0"/>
              </a:rPr>
              <a:t>	</a:t>
            </a:r>
            <a:endParaRPr lang="en-US" sz="2400" b="1" dirty="0">
              <a:latin typeface="Times New Roman" pitchFamily="18" charset="0"/>
            </a:endParaRPr>
          </a:p>
        </p:txBody>
      </p:sp>
    </p:spTree>
    <p:extLst>
      <p:ext uri="{BB962C8B-B14F-4D97-AF65-F5344CB8AC3E}">
        <p14:creationId xmlns:p14="http://schemas.microsoft.com/office/powerpoint/2010/main" val="186928225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2" name="Text Box 3"/>
          <p:cNvSpPr txBox="1">
            <a:spLocks noChangeArrowheads="1"/>
          </p:cNvSpPr>
          <p:nvPr/>
        </p:nvSpPr>
        <p:spPr bwMode="auto">
          <a:xfrm>
            <a:off x="2822801" y="1696332"/>
            <a:ext cx="59055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ctr" rtl="1">
              <a:spcBef>
                <a:spcPct val="50000"/>
              </a:spcBef>
            </a:pPr>
            <a:r>
              <a:rPr lang="fa-IR" sz="2800" b="1" dirty="0">
                <a:cs typeface="B Nazanin" pitchFamily="2" charset="-78"/>
              </a:rPr>
              <a:t>مثال: معمای8</a:t>
            </a:r>
            <a:endParaRPr lang="en-US" sz="2800" b="1" dirty="0">
              <a:cs typeface="B Nazanin" pitchFamily="2" charset="-78"/>
            </a:endParaRPr>
          </a:p>
        </p:txBody>
      </p:sp>
      <p:pic>
        <p:nvPicPr>
          <p:cNvPr id="43013" name="Picture 4"/>
          <p:cNvPicPr>
            <a:picLocks noChangeAspect="1" noChangeArrowheads="1"/>
          </p:cNvPicPr>
          <p:nvPr/>
        </p:nvPicPr>
        <p:blipFill>
          <a:blip r:embed="rId3">
            <a:extLst>
              <a:ext uri="{28A0092B-C50C-407E-A947-70E740481C1C}">
                <a14:useLocalDpi xmlns:a14="http://schemas.microsoft.com/office/drawing/2010/main" val="0"/>
              </a:ext>
            </a:extLst>
          </a:blip>
          <a:srcRect r="50795"/>
          <a:stretch>
            <a:fillRect/>
          </a:stretch>
        </p:blipFill>
        <p:spPr bwMode="auto">
          <a:xfrm>
            <a:off x="971550" y="2205038"/>
            <a:ext cx="2157413" cy="2073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3014" name="Picture 5"/>
          <p:cNvPicPr>
            <a:picLocks noChangeArrowheads="1"/>
          </p:cNvPicPr>
          <p:nvPr/>
        </p:nvPicPr>
        <p:blipFill>
          <a:blip r:embed="rId3">
            <a:extLst>
              <a:ext uri="{28A0092B-C50C-407E-A947-70E740481C1C}">
                <a14:useLocalDpi xmlns:a14="http://schemas.microsoft.com/office/drawing/2010/main" val="0"/>
              </a:ext>
            </a:extLst>
          </a:blip>
          <a:srcRect l="54536"/>
          <a:stretch>
            <a:fillRect/>
          </a:stretch>
        </p:blipFill>
        <p:spPr bwMode="auto">
          <a:xfrm>
            <a:off x="838200" y="4544528"/>
            <a:ext cx="1970087" cy="2066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3015" name="Text Box 6"/>
          <p:cNvSpPr txBox="1">
            <a:spLocks noChangeArrowheads="1"/>
          </p:cNvSpPr>
          <p:nvPr/>
        </p:nvSpPr>
        <p:spPr bwMode="auto">
          <a:xfrm>
            <a:off x="3281362" y="2362200"/>
            <a:ext cx="5329238" cy="45243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justLow" rtl="1">
              <a:spcBef>
                <a:spcPct val="50000"/>
              </a:spcBef>
            </a:pPr>
            <a:r>
              <a:rPr lang="fa-IR" sz="2400" b="1" dirty="0">
                <a:cs typeface="B Nazanin" pitchFamily="2" charset="-78"/>
              </a:rPr>
              <a:t>حالتها: </a:t>
            </a:r>
            <a:r>
              <a:rPr lang="fa-IR" sz="2400" dirty="0">
                <a:cs typeface="B Nazanin" pitchFamily="2" charset="-78"/>
              </a:rPr>
              <a:t>تشریح حالات مکان هر هشت خانه شماره دار و خانه خالی در يکي از 9 خانه</a:t>
            </a:r>
          </a:p>
          <a:p>
            <a:pPr algn="justLow" rtl="1">
              <a:spcBef>
                <a:spcPct val="50000"/>
              </a:spcBef>
            </a:pPr>
            <a:r>
              <a:rPr lang="fa-IR" sz="2400" b="1" dirty="0">
                <a:cs typeface="B Nazanin" pitchFamily="2" charset="-78"/>
              </a:rPr>
              <a:t>حالت اوليه: </a:t>
            </a:r>
            <a:r>
              <a:rPr lang="fa-IR" sz="2400" dirty="0">
                <a:cs typeface="B Nazanin" pitchFamily="2" charset="-78"/>
              </a:rPr>
              <a:t>هر حالتي را مي‌توان به عنوان حالت اوليه در نظر گرفت</a:t>
            </a:r>
          </a:p>
          <a:p>
            <a:pPr algn="justLow" rtl="1">
              <a:spcBef>
                <a:spcPct val="50000"/>
              </a:spcBef>
            </a:pPr>
            <a:r>
              <a:rPr lang="fa-IR" sz="2400" b="1" dirty="0">
                <a:cs typeface="B Nazanin" pitchFamily="2" charset="-78"/>
              </a:rPr>
              <a:t>تابع جانشين: </a:t>
            </a:r>
            <a:r>
              <a:rPr lang="fa-IR" sz="2400" dirty="0">
                <a:cs typeface="B Nazanin" pitchFamily="2" charset="-78"/>
              </a:rPr>
              <a:t>حالتهای معتبر از چهار عمل، انتقال خانه خالی به چپ، راست، بالا يا پايين</a:t>
            </a:r>
          </a:p>
          <a:p>
            <a:pPr algn="justLow" rtl="1">
              <a:spcBef>
                <a:spcPct val="50000"/>
              </a:spcBef>
            </a:pPr>
            <a:r>
              <a:rPr lang="fa-IR" sz="2400" b="1" dirty="0">
                <a:cs typeface="B Nazanin" pitchFamily="2" charset="-78"/>
              </a:rPr>
              <a:t>آزمون هدف: </a:t>
            </a:r>
            <a:r>
              <a:rPr lang="fa-IR" sz="2400" dirty="0">
                <a:cs typeface="B Nazanin" pitchFamily="2" charset="-78"/>
              </a:rPr>
              <a:t>بررسی ميکند که حالتی که اعداد به ترتيب چيده شده اند (طبق شکل روبرو) رخ داده يا نه</a:t>
            </a:r>
          </a:p>
          <a:p>
            <a:pPr algn="justLow" rtl="1">
              <a:spcBef>
                <a:spcPct val="50000"/>
              </a:spcBef>
            </a:pPr>
            <a:r>
              <a:rPr lang="fa-IR" sz="2400" b="1" dirty="0">
                <a:cs typeface="B Nazanin" pitchFamily="2" charset="-78"/>
              </a:rPr>
              <a:t>هزينه مسير: </a:t>
            </a:r>
            <a:r>
              <a:rPr lang="fa-IR" sz="2400" dirty="0">
                <a:cs typeface="B Nazanin" pitchFamily="2" charset="-78"/>
              </a:rPr>
              <a:t>برای هر مرحله یک، برابر با تعداد مراحل در مسير</a:t>
            </a:r>
            <a:endParaRPr lang="en-US" sz="2400" dirty="0">
              <a:cs typeface="B Nazanin" pitchFamily="2" charset="-78"/>
            </a:endParaRPr>
          </a:p>
        </p:txBody>
      </p:sp>
      <p:sp>
        <p:nvSpPr>
          <p:cNvPr id="8" name="Text Box 2"/>
          <p:cNvSpPr txBox="1">
            <a:spLocks noChangeArrowheads="1"/>
          </p:cNvSpPr>
          <p:nvPr/>
        </p:nvSpPr>
        <p:spPr bwMode="auto">
          <a:xfrm>
            <a:off x="1282927" y="228600"/>
            <a:ext cx="7316787" cy="762000"/>
          </a:xfrm>
          <a:prstGeom prst="rect">
            <a:avLst/>
          </a:prstGeom>
          <a:gradFill rotWithShape="0">
            <a:gsLst>
              <a:gs pos="0">
                <a:schemeClr val="bg1"/>
              </a:gs>
              <a:gs pos="100000">
                <a:srgbClr val="CCCCCC"/>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r>
              <a:rPr lang="fa-IR" sz="4400" b="1" dirty="0">
                <a:latin typeface="Times New Roman" pitchFamily="18" charset="0"/>
                <a:cs typeface="Homa" pitchFamily="2" charset="-78"/>
              </a:rPr>
              <a:t>حل مسئله از طريق جستجو</a:t>
            </a:r>
            <a:r>
              <a:rPr lang="fa-IR" sz="3600" b="1" dirty="0">
                <a:latin typeface="Times New Roman" pitchFamily="18" charset="0"/>
              </a:rPr>
              <a:t>	</a:t>
            </a:r>
            <a:endParaRPr lang="en-US" sz="2400" b="1" dirty="0">
              <a:latin typeface="Times New Roman" pitchFamily="18" charset="0"/>
            </a:endParaRPr>
          </a:p>
        </p:txBody>
      </p:sp>
    </p:spTree>
    <p:extLst>
      <p:ext uri="{BB962C8B-B14F-4D97-AF65-F5344CB8AC3E}">
        <p14:creationId xmlns:p14="http://schemas.microsoft.com/office/powerpoint/2010/main" val="150722780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5"/>
          <p:cNvSpPr>
            <a:spLocks noGrp="1"/>
          </p:cNvSpPr>
          <p:nvPr>
            <p:ph type="sldNum" sz="quarter" idx="7"/>
          </p:nvPr>
        </p:nvSpPr>
        <p:spPr/>
        <p:txBody>
          <a:bodyPr/>
          <a:lstStyle/>
          <a:p>
            <a:pPr>
              <a:defRPr/>
            </a:pPr>
            <a:fld id="{490E3E40-3888-4409-9E81-546EBA121C1C}" type="slidenum">
              <a:rPr lang="fa-IR"/>
              <a:pPr>
                <a:defRPr/>
              </a:pPr>
              <a:t>16</a:t>
            </a:fld>
            <a:endParaRPr lang="en-US"/>
          </a:p>
        </p:txBody>
      </p:sp>
      <p:sp>
        <p:nvSpPr>
          <p:cNvPr id="45060" name="Text Box 3"/>
          <p:cNvSpPr txBox="1">
            <a:spLocks noChangeArrowheads="1"/>
          </p:cNvSpPr>
          <p:nvPr/>
        </p:nvSpPr>
        <p:spPr bwMode="auto">
          <a:xfrm>
            <a:off x="-1066800" y="1628468"/>
            <a:ext cx="59055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ctr" rtl="1">
              <a:spcBef>
                <a:spcPct val="50000"/>
              </a:spcBef>
            </a:pPr>
            <a:r>
              <a:rPr lang="fa-IR" sz="2800" b="1" dirty="0">
                <a:cs typeface="B Nazanin" pitchFamily="2" charset="-78"/>
              </a:rPr>
              <a:t>مثال: مسئله 8 وزير</a:t>
            </a:r>
            <a:endParaRPr lang="en-US" sz="2800" b="1" dirty="0">
              <a:cs typeface="B Nazanin" pitchFamily="2" charset="-78"/>
            </a:endParaRPr>
          </a:p>
        </p:txBody>
      </p:sp>
      <p:pic>
        <p:nvPicPr>
          <p:cNvPr id="45061"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4350" y="2703513"/>
            <a:ext cx="3529013" cy="35290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mc:AlternateContent xmlns:mc="http://schemas.openxmlformats.org/markup-compatibility/2006" xmlns:a14="http://schemas.microsoft.com/office/drawing/2010/main">
        <mc:Choice Requires="a14">
          <p:sp>
            <p:nvSpPr>
              <p:cNvPr id="45062" name="Text Box 5"/>
              <p:cNvSpPr txBox="1">
                <a:spLocks noChangeArrowheads="1"/>
              </p:cNvSpPr>
              <p:nvPr/>
            </p:nvSpPr>
            <p:spPr bwMode="auto">
              <a:xfrm>
                <a:off x="4151312" y="1447800"/>
                <a:ext cx="4535488" cy="5435527"/>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spcBef>
                    <a:spcPct val="30000"/>
                  </a:spcBef>
                </a:pPr>
                <a:r>
                  <a:rPr lang="fa-IR" sz="2800" b="1" dirty="0">
                    <a:cs typeface="B Nazanin" pitchFamily="2" charset="-78"/>
                  </a:rPr>
                  <a:t>فرمول بندی کامل</a:t>
                </a:r>
              </a:p>
              <a:p>
                <a:pPr algn="justLow" rtl="1">
                  <a:spcBef>
                    <a:spcPct val="30000"/>
                  </a:spcBef>
                </a:pPr>
                <a:r>
                  <a:rPr lang="fa-IR" sz="2400" dirty="0">
                    <a:cs typeface="B Nazanin" pitchFamily="2" charset="-78"/>
                  </a:rPr>
                  <a:t>حالتها: هر چیدمان از 8 وزير در صفحه، يک حالت است</a:t>
                </a:r>
              </a:p>
              <a:p>
                <a:pPr algn="justLow" rtl="1">
                  <a:spcBef>
                    <a:spcPct val="30000"/>
                  </a:spcBef>
                </a:pPr>
                <a:r>
                  <a:rPr lang="fa-IR" sz="2400" dirty="0">
                    <a:cs typeface="B Nazanin" pitchFamily="2" charset="-78"/>
                  </a:rPr>
                  <a:t>حالت اوليه: یک چیدمان از 8 وزیر در صفحه</a:t>
                </a:r>
              </a:p>
              <a:p>
                <a:pPr algn="justLow" rtl="1">
                  <a:spcBef>
                    <a:spcPct val="30000"/>
                  </a:spcBef>
                </a:pPr>
                <a:r>
                  <a:rPr lang="fa-IR" sz="2400" dirty="0">
                    <a:cs typeface="B Nazanin" pitchFamily="2" charset="-78"/>
                  </a:rPr>
                  <a:t>تابع جانشين: حرکت دادن یک وزیر</a:t>
                </a:r>
              </a:p>
              <a:p>
                <a:pPr algn="justLow" rtl="1">
                  <a:spcBef>
                    <a:spcPct val="30000"/>
                  </a:spcBef>
                </a:pPr>
                <a:r>
                  <a:rPr lang="fa-IR" sz="2400" dirty="0">
                    <a:cs typeface="B Nazanin" pitchFamily="2" charset="-78"/>
                  </a:rPr>
                  <a:t>آزمون هدف: هيچ کدام از وزرا به يکديگر گارد نمی‌دهند</a:t>
                </a:r>
              </a:p>
              <a:p>
                <a:pPr algn="ctr" rtl="1">
                  <a:spcBef>
                    <a:spcPct val="50000"/>
                  </a:spcBef>
                </a:pPr>
                <a:r>
                  <a:rPr lang="fa-IR" sz="2400" b="1" dirty="0">
                    <a:cs typeface="B Nazanin" pitchFamily="2" charset="-78"/>
                  </a:rPr>
                  <a:t>اندازه فضای حالت:</a:t>
                </a:r>
                <a14:m>
                  <m:oMath xmlns:m="http://schemas.openxmlformats.org/officeDocument/2006/math">
                    <m:d>
                      <m:dPr>
                        <m:ctrlPr>
                          <a:rPr lang="en-US" sz="2400" b="1" i="1" smtClean="0">
                            <a:latin typeface="Cambria Math" panose="02040503050406030204" pitchFamily="18" charset="0"/>
                            <a:cs typeface="B Nazanin" pitchFamily="2" charset="-78"/>
                          </a:rPr>
                        </m:ctrlPr>
                      </m:dPr>
                      <m:e>
                        <m:f>
                          <m:fPr>
                            <m:type m:val="noBar"/>
                            <m:ctrlPr>
                              <a:rPr lang="en-US" sz="2400" b="1" i="1" smtClean="0">
                                <a:latin typeface="Cambria Math" panose="02040503050406030204" pitchFamily="18" charset="0"/>
                                <a:cs typeface="B Nazanin" pitchFamily="2" charset="-78"/>
                              </a:rPr>
                            </m:ctrlPr>
                          </m:fPr>
                          <m:num>
                            <m:r>
                              <a:rPr lang="en-US" sz="2400" b="1" i="1" smtClean="0">
                                <a:latin typeface="Cambria Math" panose="02040503050406030204" pitchFamily="18" charset="0"/>
                                <a:cs typeface="B Nazanin" pitchFamily="2" charset="-78"/>
                              </a:rPr>
                              <m:t>𝟔𝟒</m:t>
                            </m:r>
                          </m:num>
                          <m:den>
                            <m:r>
                              <a:rPr lang="en-US" sz="2400" b="1" i="1" smtClean="0">
                                <a:latin typeface="Cambria Math" panose="02040503050406030204" pitchFamily="18" charset="0"/>
                                <a:cs typeface="B Nazanin" pitchFamily="2" charset="-78"/>
                              </a:rPr>
                              <m:t>𝟖</m:t>
                            </m:r>
                          </m:den>
                        </m:f>
                      </m:e>
                    </m:d>
                  </m:oMath>
                </a14:m>
                <a:r>
                  <a:rPr lang="en-US" sz="2400" b="1" dirty="0">
                    <a:cs typeface="B Nazanin" pitchFamily="2" charset="-78"/>
                  </a:rPr>
                  <a:t>=</a:t>
                </a:r>
                <a14:m>
                  <m:oMath xmlns:m="http://schemas.openxmlformats.org/officeDocument/2006/math">
                    <m:f>
                      <m:fPr>
                        <m:ctrlPr>
                          <a:rPr lang="en-US" sz="2400" b="1" i="1" dirty="0" smtClean="0">
                            <a:latin typeface="Cambria Math" panose="02040503050406030204" pitchFamily="18" charset="0"/>
                            <a:cs typeface="B Nazanin" pitchFamily="2" charset="-78"/>
                          </a:rPr>
                        </m:ctrlPr>
                      </m:fPr>
                      <m:num>
                        <m:r>
                          <a:rPr lang="en-US" sz="2400" b="1" i="1" dirty="0" smtClean="0">
                            <a:latin typeface="Cambria Math" panose="02040503050406030204" pitchFamily="18" charset="0"/>
                            <a:cs typeface="B Nazanin" pitchFamily="2" charset="-78"/>
                          </a:rPr>
                          <m:t>𝟔𝟒</m:t>
                        </m:r>
                        <m:r>
                          <a:rPr lang="en-US" sz="2400" b="1" i="1" dirty="0" smtClean="0">
                            <a:latin typeface="Cambria Math" panose="02040503050406030204" pitchFamily="18" charset="0"/>
                            <a:cs typeface="B Nazanin" pitchFamily="2" charset="-78"/>
                          </a:rPr>
                          <m:t>∗</m:t>
                        </m:r>
                        <m:r>
                          <a:rPr lang="en-US" sz="2400" b="1" i="1" dirty="0" smtClean="0">
                            <a:latin typeface="Cambria Math" panose="02040503050406030204" pitchFamily="18" charset="0"/>
                            <a:cs typeface="B Nazanin" pitchFamily="2" charset="-78"/>
                          </a:rPr>
                          <m:t>𝟔𝟑</m:t>
                        </m:r>
                        <m:r>
                          <a:rPr lang="en-US" sz="2400" b="1" i="1" dirty="0" smtClean="0">
                            <a:latin typeface="Cambria Math" panose="02040503050406030204" pitchFamily="18" charset="0"/>
                            <a:cs typeface="B Nazanin" pitchFamily="2" charset="-78"/>
                          </a:rPr>
                          <m:t>∗</m:t>
                        </m:r>
                        <m:r>
                          <a:rPr lang="en-US" sz="2400" b="1" i="1" dirty="0" smtClean="0">
                            <a:latin typeface="Cambria Math" panose="02040503050406030204" pitchFamily="18" charset="0"/>
                            <a:cs typeface="B Nazanin" pitchFamily="2" charset="-78"/>
                          </a:rPr>
                          <m:t>𝟔𝟐</m:t>
                        </m:r>
                        <m:r>
                          <a:rPr lang="en-US" sz="2400" b="1" i="1" dirty="0" smtClean="0">
                            <a:latin typeface="Cambria Math" panose="02040503050406030204" pitchFamily="18" charset="0"/>
                            <a:cs typeface="B Nazanin" pitchFamily="2" charset="-78"/>
                          </a:rPr>
                          <m:t>∗</m:t>
                        </m:r>
                        <m:r>
                          <a:rPr lang="en-US" sz="2400" b="1" i="1" dirty="0" smtClean="0">
                            <a:latin typeface="Cambria Math" panose="02040503050406030204" pitchFamily="18" charset="0"/>
                            <a:cs typeface="B Nazanin" pitchFamily="2" charset="-78"/>
                          </a:rPr>
                          <m:t>𝟔𝟏</m:t>
                        </m:r>
                        <m:r>
                          <a:rPr lang="en-US" sz="2400" b="1" i="1" dirty="0" smtClean="0">
                            <a:latin typeface="Cambria Math" panose="02040503050406030204" pitchFamily="18" charset="0"/>
                            <a:cs typeface="B Nazanin" pitchFamily="2" charset="-78"/>
                          </a:rPr>
                          <m:t>∗</m:t>
                        </m:r>
                        <m:r>
                          <a:rPr lang="en-US" sz="2400" b="1" i="1" dirty="0" smtClean="0">
                            <a:latin typeface="Cambria Math" panose="02040503050406030204" pitchFamily="18" charset="0"/>
                            <a:cs typeface="B Nazanin" pitchFamily="2" charset="-78"/>
                          </a:rPr>
                          <m:t>𝟔𝟎</m:t>
                        </m:r>
                        <m:r>
                          <a:rPr lang="en-US" sz="2400" b="1" i="1" dirty="0" smtClean="0">
                            <a:latin typeface="Cambria Math" panose="02040503050406030204" pitchFamily="18" charset="0"/>
                            <a:cs typeface="B Nazanin" pitchFamily="2" charset="-78"/>
                          </a:rPr>
                          <m:t>∗</m:t>
                        </m:r>
                        <m:r>
                          <a:rPr lang="en-US" sz="2400" b="1" i="1" dirty="0" smtClean="0">
                            <a:latin typeface="Cambria Math" panose="02040503050406030204" pitchFamily="18" charset="0"/>
                            <a:cs typeface="B Nazanin" pitchFamily="2" charset="-78"/>
                          </a:rPr>
                          <m:t>𝟓𝟗</m:t>
                        </m:r>
                        <m:r>
                          <a:rPr lang="en-US" sz="2400" b="1" i="1" dirty="0" smtClean="0">
                            <a:latin typeface="Cambria Math" panose="02040503050406030204" pitchFamily="18" charset="0"/>
                            <a:cs typeface="B Nazanin" pitchFamily="2" charset="-78"/>
                          </a:rPr>
                          <m:t>∗</m:t>
                        </m:r>
                        <m:r>
                          <a:rPr lang="en-US" sz="2400" b="1" i="1" dirty="0" smtClean="0">
                            <a:latin typeface="Cambria Math" panose="02040503050406030204" pitchFamily="18" charset="0"/>
                            <a:cs typeface="B Nazanin" pitchFamily="2" charset="-78"/>
                          </a:rPr>
                          <m:t>𝟓𝟖</m:t>
                        </m:r>
                        <m:r>
                          <a:rPr lang="en-US" sz="2400" b="1" i="1" dirty="0" smtClean="0">
                            <a:latin typeface="Cambria Math" panose="02040503050406030204" pitchFamily="18" charset="0"/>
                            <a:cs typeface="B Nazanin" pitchFamily="2" charset="-78"/>
                          </a:rPr>
                          <m:t>∗</m:t>
                        </m:r>
                        <m:r>
                          <a:rPr lang="en-US" sz="2400" b="1" i="1" dirty="0" smtClean="0">
                            <a:latin typeface="Cambria Math" panose="02040503050406030204" pitchFamily="18" charset="0"/>
                            <a:cs typeface="B Nazanin" pitchFamily="2" charset="-78"/>
                          </a:rPr>
                          <m:t>𝟓𝟕</m:t>
                        </m:r>
                      </m:num>
                      <m:den>
                        <m:r>
                          <a:rPr lang="en-US" sz="2400" b="1" i="1" dirty="0" smtClean="0">
                            <a:latin typeface="Cambria Math" panose="02040503050406030204" pitchFamily="18" charset="0"/>
                            <a:cs typeface="B Nazanin" pitchFamily="2" charset="-78"/>
                          </a:rPr>
                          <m:t>𝟖</m:t>
                        </m:r>
                        <m:r>
                          <a:rPr lang="en-US" sz="2400" b="1" i="1" dirty="0" smtClean="0">
                            <a:latin typeface="Cambria Math" panose="02040503050406030204" pitchFamily="18" charset="0"/>
                            <a:cs typeface="B Nazanin" pitchFamily="2" charset="-78"/>
                          </a:rPr>
                          <m:t>∗</m:t>
                        </m:r>
                        <m:r>
                          <a:rPr lang="en-US" sz="2400" b="1" i="1" dirty="0" smtClean="0">
                            <a:latin typeface="Cambria Math" panose="02040503050406030204" pitchFamily="18" charset="0"/>
                            <a:cs typeface="B Nazanin" pitchFamily="2" charset="-78"/>
                          </a:rPr>
                          <m:t>𝟕</m:t>
                        </m:r>
                        <m:r>
                          <a:rPr lang="en-US" sz="2400" b="1" i="1" dirty="0" smtClean="0">
                            <a:latin typeface="Cambria Math" panose="02040503050406030204" pitchFamily="18" charset="0"/>
                            <a:cs typeface="B Nazanin" pitchFamily="2" charset="-78"/>
                          </a:rPr>
                          <m:t>∗</m:t>
                        </m:r>
                        <m:r>
                          <a:rPr lang="en-US" sz="2400" b="1" i="1" dirty="0" smtClean="0">
                            <a:latin typeface="Cambria Math" panose="02040503050406030204" pitchFamily="18" charset="0"/>
                            <a:cs typeface="B Nazanin" pitchFamily="2" charset="-78"/>
                          </a:rPr>
                          <m:t>𝟔</m:t>
                        </m:r>
                        <m:r>
                          <a:rPr lang="en-US" sz="2400" b="1" i="1" dirty="0" smtClean="0">
                            <a:latin typeface="Cambria Math" panose="02040503050406030204" pitchFamily="18" charset="0"/>
                            <a:cs typeface="B Nazanin" pitchFamily="2" charset="-78"/>
                          </a:rPr>
                          <m:t>∗</m:t>
                        </m:r>
                        <m:r>
                          <a:rPr lang="en-US" sz="2400" b="1" i="1" dirty="0" smtClean="0">
                            <a:latin typeface="Cambria Math" panose="02040503050406030204" pitchFamily="18" charset="0"/>
                            <a:cs typeface="B Nazanin" pitchFamily="2" charset="-78"/>
                          </a:rPr>
                          <m:t>𝟓</m:t>
                        </m:r>
                        <m:r>
                          <a:rPr lang="en-US" sz="2400" b="1" i="1" dirty="0" smtClean="0">
                            <a:latin typeface="Cambria Math" panose="02040503050406030204" pitchFamily="18" charset="0"/>
                            <a:cs typeface="B Nazanin" pitchFamily="2" charset="-78"/>
                          </a:rPr>
                          <m:t>∗</m:t>
                        </m:r>
                        <m:r>
                          <a:rPr lang="en-US" sz="2400" b="1" i="1" dirty="0" smtClean="0">
                            <a:latin typeface="Cambria Math" panose="02040503050406030204" pitchFamily="18" charset="0"/>
                            <a:cs typeface="B Nazanin" pitchFamily="2" charset="-78"/>
                          </a:rPr>
                          <m:t>𝟒</m:t>
                        </m:r>
                        <m:r>
                          <a:rPr lang="en-US" sz="2400" b="1" i="1" dirty="0" smtClean="0">
                            <a:latin typeface="Cambria Math" panose="02040503050406030204" pitchFamily="18" charset="0"/>
                            <a:cs typeface="B Nazanin" pitchFamily="2" charset="-78"/>
                          </a:rPr>
                          <m:t>∗</m:t>
                        </m:r>
                        <m:r>
                          <a:rPr lang="en-US" sz="2400" b="1" i="1" dirty="0" smtClean="0">
                            <a:latin typeface="Cambria Math" panose="02040503050406030204" pitchFamily="18" charset="0"/>
                            <a:cs typeface="B Nazanin" pitchFamily="2" charset="-78"/>
                          </a:rPr>
                          <m:t>𝟑</m:t>
                        </m:r>
                        <m:r>
                          <a:rPr lang="en-US" sz="2400" b="1" i="1" dirty="0" smtClean="0">
                            <a:latin typeface="Cambria Math" panose="02040503050406030204" pitchFamily="18" charset="0"/>
                            <a:cs typeface="B Nazanin" pitchFamily="2" charset="-78"/>
                          </a:rPr>
                          <m:t>∗</m:t>
                        </m:r>
                        <m:r>
                          <a:rPr lang="en-US" sz="2400" b="1" i="1" dirty="0" smtClean="0">
                            <a:latin typeface="Cambria Math" panose="02040503050406030204" pitchFamily="18" charset="0"/>
                            <a:cs typeface="B Nazanin" pitchFamily="2" charset="-78"/>
                          </a:rPr>
                          <m:t>𝟐</m:t>
                        </m:r>
                        <m:r>
                          <a:rPr lang="en-US" sz="2400" b="1" i="1" dirty="0" smtClean="0">
                            <a:latin typeface="Cambria Math" panose="02040503050406030204" pitchFamily="18" charset="0"/>
                            <a:cs typeface="B Nazanin" pitchFamily="2" charset="-78"/>
                          </a:rPr>
                          <m:t>∗</m:t>
                        </m:r>
                        <m:r>
                          <a:rPr lang="en-US" sz="2400" b="1" i="1" dirty="0" smtClean="0">
                            <a:latin typeface="Cambria Math" panose="02040503050406030204" pitchFamily="18" charset="0"/>
                            <a:cs typeface="B Nazanin" pitchFamily="2" charset="-78"/>
                          </a:rPr>
                          <m:t>𝟏</m:t>
                        </m:r>
                      </m:den>
                    </m:f>
                  </m:oMath>
                </a14:m>
                <a:r>
                  <a:rPr lang="en-US" sz="2400" b="1" dirty="0">
                    <a:cs typeface="B Nazanin" pitchFamily="2" charset="-78"/>
                  </a:rPr>
                  <a:t>=</a:t>
                </a:r>
                <a14:m>
                  <m:oMath xmlns:m="http://schemas.openxmlformats.org/officeDocument/2006/math">
                    <m:f>
                      <m:fPr>
                        <m:ctrlPr>
                          <a:rPr lang="en-US" sz="2400" b="1" i="1" dirty="0" smtClean="0">
                            <a:latin typeface="Cambria Math" panose="02040503050406030204" pitchFamily="18" charset="0"/>
                            <a:cs typeface="B Nazanin" pitchFamily="2" charset="-78"/>
                          </a:rPr>
                        </m:ctrlPr>
                      </m:fPr>
                      <m:num>
                        <m:r>
                          <m:rPr>
                            <m:nor/>
                          </m:rPr>
                          <a:rPr lang="en-US" sz="2400" b="1" dirty="0">
                            <a:cs typeface="B Nazanin" pitchFamily="2" charset="-78"/>
                          </a:rPr>
                          <m:t>178</m:t>
                        </m:r>
                        <m:r>
                          <m:rPr>
                            <m:nor/>
                          </m:rPr>
                          <a:rPr lang="en-US" sz="2400" b="1" dirty="0">
                            <a:cs typeface="B Nazanin" pitchFamily="2" charset="-78"/>
                          </a:rPr>
                          <m:t>∗</m:t>
                        </m:r>
                        <m:r>
                          <m:rPr>
                            <m:nor/>
                          </m:rPr>
                          <a:rPr lang="en-US" sz="2400" b="1" dirty="0">
                            <a:cs typeface="B Nazanin" pitchFamily="2" charset="-78"/>
                          </a:rPr>
                          <m:t>10</m:t>
                        </m:r>
                        <m:r>
                          <m:rPr>
                            <m:nor/>
                          </m:rPr>
                          <a:rPr lang="en-US" sz="2400" b="1" dirty="0">
                            <a:cs typeface="B Nazanin" pitchFamily="2" charset="-78"/>
                          </a:rPr>
                          <m:t>^</m:t>
                        </m:r>
                        <m:r>
                          <m:rPr>
                            <m:nor/>
                          </m:rPr>
                          <a:rPr lang="en-US" sz="2400" b="1" dirty="0">
                            <a:cs typeface="B Nazanin" pitchFamily="2" charset="-78"/>
                          </a:rPr>
                          <m:t>12 </m:t>
                        </m:r>
                      </m:num>
                      <m:den>
                        <m:r>
                          <a:rPr lang="en-US" sz="2400" b="1" i="1" dirty="0" smtClean="0">
                            <a:latin typeface="Cambria Math" panose="02040503050406030204" pitchFamily="18" charset="0"/>
                            <a:cs typeface="B Nazanin" pitchFamily="2" charset="-78"/>
                          </a:rPr>
                          <m:t>𝟒𝟑𝟐𝟎</m:t>
                        </m:r>
                      </m:den>
                    </m:f>
                  </m:oMath>
                </a14:m>
                <a:r>
                  <a:rPr lang="en-US" sz="2400" b="1" dirty="0">
                    <a:cs typeface="B Nazanin" pitchFamily="2" charset="-78"/>
                  </a:rPr>
                  <a:t>=412*10^8</a:t>
                </a:r>
              </a:p>
              <a:p>
                <a:pPr algn="ctr" rtl="1">
                  <a:spcBef>
                    <a:spcPct val="50000"/>
                  </a:spcBef>
                </a:pPr>
                <a:r>
                  <a:rPr lang="fa-IR" sz="2400" b="1" dirty="0">
                    <a:cs typeface="B Nazanin" pitchFamily="2" charset="-78"/>
                  </a:rPr>
                  <a:t>تقریبا 41 میلیارد</a:t>
                </a:r>
                <a:endParaRPr lang="en-US" sz="2400" b="1" dirty="0">
                  <a:cs typeface="B Nazanin" pitchFamily="2" charset="-78"/>
                </a:endParaRPr>
              </a:p>
            </p:txBody>
          </p:sp>
        </mc:Choice>
        <mc:Fallback xmlns="">
          <p:sp>
            <p:nvSpPr>
              <p:cNvPr id="45062" name="Text Box 5"/>
              <p:cNvSpPr txBox="1">
                <a:spLocks noRot="1" noChangeAspect="1" noMove="1" noResize="1" noEditPoints="1" noAdjustHandles="1" noChangeArrowheads="1" noChangeShapeType="1" noTextEdit="1"/>
              </p:cNvSpPr>
              <p:nvPr/>
            </p:nvSpPr>
            <p:spPr bwMode="auto">
              <a:xfrm>
                <a:off x="4151312" y="1447800"/>
                <a:ext cx="4535488" cy="5435527"/>
              </a:xfrm>
              <a:prstGeom prst="rect">
                <a:avLst/>
              </a:prstGeom>
              <a:blipFill>
                <a:blip r:embed="rId3"/>
                <a:stretch>
                  <a:fillRect l="-3763" t="-1235" r="-2688" b="-1908"/>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p:sp>
        <p:nvSpPr>
          <p:cNvPr id="7" name="Text Box 2"/>
          <p:cNvSpPr txBox="1">
            <a:spLocks noChangeArrowheads="1"/>
          </p:cNvSpPr>
          <p:nvPr/>
        </p:nvSpPr>
        <p:spPr bwMode="auto">
          <a:xfrm>
            <a:off x="1326244" y="314643"/>
            <a:ext cx="7316787" cy="762000"/>
          </a:xfrm>
          <a:prstGeom prst="rect">
            <a:avLst/>
          </a:prstGeom>
          <a:gradFill rotWithShape="0">
            <a:gsLst>
              <a:gs pos="0">
                <a:schemeClr val="bg1"/>
              </a:gs>
              <a:gs pos="100000">
                <a:srgbClr val="CCCCCC"/>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r>
              <a:rPr lang="fa-IR" sz="4400" b="1" dirty="0">
                <a:latin typeface="Times New Roman" pitchFamily="18" charset="0"/>
                <a:cs typeface="Homa" pitchFamily="2" charset="-78"/>
              </a:rPr>
              <a:t>حل مسئله از طريق جستجو</a:t>
            </a:r>
            <a:r>
              <a:rPr lang="fa-IR" sz="3600" b="1" dirty="0">
                <a:latin typeface="Times New Roman" pitchFamily="18" charset="0"/>
              </a:rPr>
              <a:t>	</a:t>
            </a:r>
            <a:endParaRPr lang="en-US" sz="2400" b="1" dirty="0">
              <a:latin typeface="Times New Roman" pitchFamily="18" charset="0"/>
            </a:endParaRPr>
          </a:p>
        </p:txBody>
      </p:sp>
    </p:spTree>
    <p:extLst>
      <p:ext uri="{BB962C8B-B14F-4D97-AF65-F5344CB8AC3E}">
        <p14:creationId xmlns:p14="http://schemas.microsoft.com/office/powerpoint/2010/main" val="189089511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5"/>
          <p:cNvSpPr>
            <a:spLocks noGrp="1"/>
          </p:cNvSpPr>
          <p:nvPr>
            <p:ph type="sldNum" sz="quarter" idx="7"/>
          </p:nvPr>
        </p:nvSpPr>
        <p:spPr/>
        <p:txBody>
          <a:bodyPr/>
          <a:lstStyle/>
          <a:p>
            <a:pPr>
              <a:defRPr/>
            </a:pPr>
            <a:fld id="{490E3E40-3888-4409-9E81-546EBA121C1C}" type="slidenum">
              <a:rPr lang="fa-IR"/>
              <a:pPr>
                <a:defRPr/>
              </a:pPr>
              <a:t>17</a:t>
            </a:fld>
            <a:endParaRPr lang="en-US"/>
          </a:p>
        </p:txBody>
      </p:sp>
      <p:sp>
        <p:nvSpPr>
          <p:cNvPr id="45060" name="Text Box 3"/>
          <p:cNvSpPr txBox="1">
            <a:spLocks noChangeArrowheads="1"/>
          </p:cNvSpPr>
          <p:nvPr/>
        </p:nvSpPr>
        <p:spPr bwMode="auto">
          <a:xfrm>
            <a:off x="1905000" y="1628468"/>
            <a:ext cx="59055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ctr" rtl="1">
              <a:spcBef>
                <a:spcPct val="50000"/>
              </a:spcBef>
            </a:pPr>
            <a:r>
              <a:rPr lang="fa-IR" sz="2800" b="1" dirty="0">
                <a:cs typeface="B Nazanin" pitchFamily="2" charset="-78"/>
              </a:rPr>
              <a:t>مثال: مسئله 8 وزير</a:t>
            </a:r>
            <a:endParaRPr lang="en-US" sz="2800" b="1" dirty="0">
              <a:cs typeface="B Nazanin" pitchFamily="2" charset="-78"/>
            </a:endParaRPr>
          </a:p>
        </p:txBody>
      </p:sp>
      <p:pic>
        <p:nvPicPr>
          <p:cNvPr id="45061"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4350" y="2703513"/>
            <a:ext cx="3529013" cy="35290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5062" name="Text Box 5"/>
          <p:cNvSpPr txBox="1">
            <a:spLocks noChangeArrowheads="1"/>
          </p:cNvSpPr>
          <p:nvPr/>
        </p:nvSpPr>
        <p:spPr bwMode="auto">
          <a:xfrm>
            <a:off x="4140200" y="2230483"/>
            <a:ext cx="4535488" cy="4659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spcBef>
                <a:spcPct val="30000"/>
              </a:spcBef>
            </a:pPr>
            <a:r>
              <a:rPr lang="fa-IR" sz="2800" b="1" dirty="0">
                <a:cs typeface="B Nazanin" pitchFamily="2" charset="-78"/>
              </a:rPr>
              <a:t>فرمول بندی افزايشي</a:t>
            </a:r>
          </a:p>
          <a:p>
            <a:pPr algn="justLow" rtl="1">
              <a:spcBef>
                <a:spcPct val="30000"/>
              </a:spcBef>
            </a:pPr>
            <a:r>
              <a:rPr lang="fa-IR" sz="2400" dirty="0">
                <a:cs typeface="B Nazanin" pitchFamily="2" charset="-78"/>
              </a:rPr>
              <a:t>حالتها: هر ترتيبي از 0 تا 8 وزير در صفحه، يک حالت است</a:t>
            </a:r>
          </a:p>
          <a:p>
            <a:pPr algn="justLow" rtl="1">
              <a:spcBef>
                <a:spcPct val="30000"/>
              </a:spcBef>
            </a:pPr>
            <a:r>
              <a:rPr lang="fa-IR" sz="2400" dirty="0">
                <a:cs typeface="B Nazanin" pitchFamily="2" charset="-78"/>
              </a:rPr>
              <a:t>حالت اوليه: هيچ وزيری در صفحه نيست</a:t>
            </a:r>
          </a:p>
          <a:p>
            <a:pPr algn="justLow" rtl="1">
              <a:spcBef>
                <a:spcPct val="30000"/>
              </a:spcBef>
            </a:pPr>
            <a:r>
              <a:rPr lang="fa-IR" sz="2400" dirty="0">
                <a:cs typeface="B Nazanin" pitchFamily="2" charset="-78"/>
              </a:rPr>
              <a:t>تابع جانشين: وزيری را به یک خانه خالی اضافه مي‌کند</a:t>
            </a:r>
          </a:p>
          <a:p>
            <a:pPr algn="justLow" rtl="1">
              <a:spcBef>
                <a:spcPct val="30000"/>
              </a:spcBef>
            </a:pPr>
            <a:r>
              <a:rPr lang="fa-IR" sz="2400" dirty="0">
                <a:cs typeface="B Nazanin" pitchFamily="2" charset="-78"/>
              </a:rPr>
              <a:t>آزمون هدف: 8وزير در صفحه وجود دارند و هيچ کدام به يکديگر گارد نميگيرند</a:t>
            </a:r>
          </a:p>
          <a:p>
            <a:pPr algn="ctr" rtl="1">
              <a:spcBef>
                <a:spcPct val="50000"/>
              </a:spcBef>
            </a:pPr>
            <a:r>
              <a:rPr lang="fa-IR" sz="2400" b="1" dirty="0">
                <a:cs typeface="B Nazanin" pitchFamily="2" charset="-78"/>
              </a:rPr>
              <a:t>اندازه فضای حالت:</a:t>
            </a:r>
            <a:r>
              <a:rPr lang="en-US" sz="2400" b="1" dirty="0">
                <a:cs typeface="B Nazanin" pitchFamily="2" charset="-78"/>
              </a:rPr>
              <a:t>64*63*62*..*57</a:t>
            </a:r>
          </a:p>
          <a:p>
            <a:pPr algn="ctr" rtl="1">
              <a:spcBef>
                <a:spcPct val="50000"/>
              </a:spcBef>
            </a:pPr>
            <a:r>
              <a:rPr lang="fa-IR" sz="2400" b="1" dirty="0">
                <a:cs typeface="B Nazanin" pitchFamily="2" charset="-78"/>
              </a:rPr>
              <a:t>که تقریبا </a:t>
            </a:r>
            <a:r>
              <a:rPr lang="en-US" sz="2400" b="1" dirty="0">
                <a:cs typeface="B Nazanin" pitchFamily="2" charset="-78"/>
              </a:rPr>
              <a:t>178*10^12</a:t>
            </a:r>
          </a:p>
        </p:txBody>
      </p:sp>
      <p:sp>
        <p:nvSpPr>
          <p:cNvPr id="7" name="Text Box 2"/>
          <p:cNvSpPr txBox="1">
            <a:spLocks noChangeArrowheads="1"/>
          </p:cNvSpPr>
          <p:nvPr/>
        </p:nvSpPr>
        <p:spPr bwMode="auto">
          <a:xfrm>
            <a:off x="1326244" y="314643"/>
            <a:ext cx="7316787" cy="762000"/>
          </a:xfrm>
          <a:prstGeom prst="rect">
            <a:avLst/>
          </a:prstGeom>
          <a:gradFill rotWithShape="0">
            <a:gsLst>
              <a:gs pos="0">
                <a:schemeClr val="bg1"/>
              </a:gs>
              <a:gs pos="100000">
                <a:srgbClr val="CCCCCC"/>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r>
              <a:rPr lang="fa-IR" sz="4400" b="1" dirty="0">
                <a:latin typeface="Times New Roman" pitchFamily="18" charset="0"/>
                <a:cs typeface="Homa" pitchFamily="2" charset="-78"/>
              </a:rPr>
              <a:t>حل مسئله از طريق جستجو</a:t>
            </a:r>
            <a:r>
              <a:rPr lang="fa-IR" sz="3600" b="1" dirty="0">
                <a:latin typeface="Times New Roman" pitchFamily="18" charset="0"/>
              </a:rPr>
              <a:t>	</a:t>
            </a:r>
            <a:endParaRPr lang="en-US" sz="2400" b="1" dirty="0">
              <a:latin typeface="Times New Roman" pitchFamily="18" charset="0"/>
            </a:endParaRPr>
          </a:p>
        </p:txBody>
      </p:sp>
    </p:spTree>
    <p:extLst>
      <p:ext uri="{BB962C8B-B14F-4D97-AF65-F5344CB8AC3E}">
        <p14:creationId xmlns:p14="http://schemas.microsoft.com/office/powerpoint/2010/main" val="336528712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8" name="Text Box 3"/>
          <p:cNvSpPr txBox="1">
            <a:spLocks noChangeArrowheads="1"/>
          </p:cNvSpPr>
          <p:nvPr/>
        </p:nvSpPr>
        <p:spPr bwMode="auto">
          <a:xfrm>
            <a:off x="-1188244" y="2039454"/>
            <a:ext cx="59055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ctr" rtl="1">
              <a:spcBef>
                <a:spcPct val="50000"/>
              </a:spcBef>
            </a:pPr>
            <a:r>
              <a:rPr lang="fa-IR" sz="2400" b="1">
                <a:cs typeface="B Nazanin" pitchFamily="2" charset="-78"/>
              </a:rPr>
              <a:t>مثال: مسئله 8 وزير</a:t>
            </a:r>
            <a:endParaRPr lang="en-US" sz="2400" b="1">
              <a:cs typeface="B Nazanin" pitchFamily="2" charset="-78"/>
            </a:endParaRPr>
          </a:p>
        </p:txBody>
      </p:sp>
      <p:pic>
        <p:nvPicPr>
          <p:cNvPr id="47109"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703513"/>
            <a:ext cx="3529013" cy="35290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mc:AlternateContent xmlns:mc="http://schemas.openxmlformats.org/markup-compatibility/2006" xmlns:a14="http://schemas.microsoft.com/office/drawing/2010/main">
        <mc:Choice Requires="a14">
          <p:sp>
            <p:nvSpPr>
              <p:cNvPr id="47110" name="Text Box 5"/>
              <p:cNvSpPr txBox="1">
                <a:spLocks noChangeArrowheads="1"/>
              </p:cNvSpPr>
              <p:nvPr/>
            </p:nvSpPr>
            <p:spPr bwMode="auto">
              <a:xfrm>
                <a:off x="3530600" y="1816152"/>
                <a:ext cx="5232400" cy="4339650"/>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spcBef>
                    <a:spcPct val="30000"/>
                  </a:spcBef>
                </a:pPr>
                <a:r>
                  <a:rPr lang="fa-IR" sz="2400" b="1" dirty="0">
                    <a:cs typeface="B Nazanin" pitchFamily="2" charset="-78"/>
                  </a:rPr>
                  <a:t>فرمول بندی افزایشی بهبودیافته</a:t>
                </a:r>
              </a:p>
              <a:p>
                <a:pPr algn="justLow" rtl="1">
                  <a:spcBef>
                    <a:spcPct val="30000"/>
                  </a:spcBef>
                </a:pPr>
                <a:r>
                  <a:rPr lang="fa-IR" sz="2400" dirty="0">
                    <a:cs typeface="B Nazanin" pitchFamily="2" charset="-78"/>
                  </a:rPr>
                  <a:t>حالتها: چيدمان </a:t>
                </a:r>
                <a14:m>
                  <m:oMath xmlns:m="http://schemas.openxmlformats.org/officeDocument/2006/math">
                    <m:r>
                      <a:rPr lang="en-US" sz="2400" i="1" dirty="0" smtClean="0">
                        <a:latin typeface="Cambria Math"/>
                        <a:cs typeface="B Nazanin" pitchFamily="2" charset="-78"/>
                      </a:rPr>
                      <m:t>𝑛</m:t>
                    </m:r>
                  </m:oMath>
                </a14:m>
                <a:r>
                  <a:rPr lang="fa-IR" sz="2400" dirty="0">
                    <a:cs typeface="B Nazanin" pitchFamily="2" charset="-78"/>
                  </a:rPr>
                  <a:t> وزير </a:t>
                </a:r>
                <a:r>
                  <a:rPr lang="en-US" sz="2400" dirty="0">
                    <a:cs typeface="B Nazanin" pitchFamily="2" charset="-78"/>
                  </a:rPr>
                  <a:t>(0≤ n≤ 8) </a:t>
                </a:r>
                <a:r>
                  <a:rPr lang="fa-IR" sz="2400" dirty="0">
                    <a:cs typeface="B Nazanin" pitchFamily="2" charset="-78"/>
                  </a:rPr>
                  <a:t>، بطوريکه در هر ستون از </a:t>
                </a:r>
                <a:r>
                  <a:rPr lang="en-US" sz="2400" dirty="0">
                    <a:cs typeface="B Nazanin" pitchFamily="2" charset="-78"/>
                  </a:rPr>
                  <a:t>n</a:t>
                </a:r>
                <a:r>
                  <a:rPr lang="fa-IR" sz="2400" dirty="0">
                    <a:cs typeface="B Nazanin" pitchFamily="2" charset="-78"/>
                  </a:rPr>
                  <a:t> ستون سمت چپ، يک وزير قرار گيرد </a:t>
                </a:r>
                <a:endParaRPr lang="en-US" sz="2400" dirty="0">
                  <a:cs typeface="B Nazanin" pitchFamily="2" charset="-78"/>
                </a:endParaRPr>
              </a:p>
              <a:p>
                <a:pPr algn="justLow" rtl="1">
                  <a:spcBef>
                    <a:spcPct val="30000"/>
                  </a:spcBef>
                </a:pPr>
                <a:r>
                  <a:rPr lang="fa-IR" sz="2400" dirty="0">
                    <a:cs typeface="B Nazanin" pitchFamily="2" charset="-78"/>
                  </a:rPr>
                  <a:t>حالت اوليه: هيچ وزيری در صفحه نيست</a:t>
                </a:r>
              </a:p>
              <a:p>
                <a:pPr algn="justLow" rtl="1">
                  <a:spcBef>
                    <a:spcPct val="30000"/>
                  </a:spcBef>
                </a:pPr>
                <a:r>
                  <a:rPr lang="fa-IR" sz="2400" dirty="0">
                    <a:cs typeface="B Nazanin" pitchFamily="2" charset="-78"/>
                  </a:rPr>
                  <a:t>تابع جانشين: وزيری را در سمت چپ ترين ستون خالي قرار مي‌دهد، بطوری که هيچ وزيری آن را گارد ندهد</a:t>
                </a:r>
              </a:p>
              <a:p>
                <a:pPr algn="justLow" rtl="1">
                  <a:spcBef>
                    <a:spcPct val="30000"/>
                  </a:spcBef>
                </a:pPr>
                <a:r>
                  <a:rPr lang="fa-IR" sz="2400" dirty="0">
                    <a:cs typeface="B Nazanin" pitchFamily="2" charset="-78"/>
                  </a:rPr>
                  <a:t>آزمون هدف: 8وزير در صفحه وجود دارند </a:t>
                </a:r>
              </a:p>
              <a:p>
                <a:pPr algn="justLow" rtl="1">
                  <a:spcBef>
                    <a:spcPct val="30000"/>
                  </a:spcBef>
                </a:pPr>
                <a:r>
                  <a:rPr lang="fa-IR" sz="2400" b="1" dirty="0">
                    <a:cs typeface="B Nazanin" pitchFamily="2" charset="-78"/>
                  </a:rPr>
                  <a:t>اين فرمول بندی اندازه‌ی فضای حالت را به 2057 کاهش مي‌دهد</a:t>
                </a:r>
                <a:endParaRPr lang="en-US" sz="2400" b="1" dirty="0">
                  <a:cs typeface="B Nazanin" pitchFamily="2" charset="-78"/>
                </a:endParaRPr>
              </a:p>
            </p:txBody>
          </p:sp>
        </mc:Choice>
        <mc:Fallback xmlns="">
          <p:sp>
            <p:nvSpPr>
              <p:cNvPr id="47110" name="Text Box 5"/>
              <p:cNvSpPr txBox="1">
                <a:spLocks noRot="1" noChangeAspect="1" noMove="1" noResize="1" noEditPoints="1" noAdjustHandles="1" noChangeArrowheads="1" noChangeShapeType="1" noTextEdit="1"/>
              </p:cNvSpPr>
              <p:nvPr/>
            </p:nvSpPr>
            <p:spPr bwMode="auto">
              <a:xfrm>
                <a:off x="3530600" y="1816152"/>
                <a:ext cx="5232400" cy="4339650"/>
              </a:xfrm>
              <a:prstGeom prst="rect">
                <a:avLst/>
              </a:prstGeom>
              <a:blipFill rotWithShape="0">
                <a:blip r:embed="rId3"/>
                <a:stretch>
                  <a:fillRect l="-3143" t="-1124" r="-1746" b="-2669"/>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p:sp>
        <p:nvSpPr>
          <p:cNvPr id="7" name="Text Box 2"/>
          <p:cNvSpPr txBox="1">
            <a:spLocks noChangeArrowheads="1"/>
          </p:cNvSpPr>
          <p:nvPr/>
        </p:nvSpPr>
        <p:spPr bwMode="auto">
          <a:xfrm>
            <a:off x="1219200" y="304800"/>
            <a:ext cx="7316787" cy="762000"/>
          </a:xfrm>
          <a:prstGeom prst="rect">
            <a:avLst/>
          </a:prstGeom>
          <a:gradFill rotWithShape="0">
            <a:gsLst>
              <a:gs pos="0">
                <a:schemeClr val="bg1"/>
              </a:gs>
              <a:gs pos="100000">
                <a:srgbClr val="CCCCCC"/>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r>
              <a:rPr lang="fa-IR" sz="4400" b="1" dirty="0">
                <a:latin typeface="Times New Roman" pitchFamily="18" charset="0"/>
                <a:cs typeface="Homa" pitchFamily="2" charset="-78"/>
              </a:rPr>
              <a:t>حل مسئله از طريق جستجو</a:t>
            </a:r>
            <a:r>
              <a:rPr lang="fa-IR" sz="3600" b="1" dirty="0">
                <a:latin typeface="Times New Roman" pitchFamily="18" charset="0"/>
              </a:rPr>
              <a:t>	</a:t>
            </a:r>
            <a:endParaRPr lang="en-US" sz="2400" b="1" dirty="0">
              <a:latin typeface="Times New Roman" pitchFamily="18" charset="0"/>
            </a:endParaRPr>
          </a:p>
        </p:txBody>
      </p:sp>
    </p:spTree>
    <p:extLst>
      <p:ext uri="{BB962C8B-B14F-4D97-AF65-F5344CB8AC3E}">
        <p14:creationId xmlns:p14="http://schemas.microsoft.com/office/powerpoint/2010/main" val="124138991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2786" name="Text Box 2"/>
          <p:cNvSpPr txBox="1">
            <a:spLocks noChangeArrowheads="1"/>
          </p:cNvSpPr>
          <p:nvPr/>
        </p:nvSpPr>
        <p:spPr bwMode="auto">
          <a:xfrm>
            <a:off x="914400" y="1600200"/>
            <a:ext cx="7758112" cy="2086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rtl="1">
              <a:lnSpc>
                <a:spcPct val="135000"/>
              </a:lnSpc>
            </a:pPr>
            <a:r>
              <a:rPr lang="ar-SA" sz="2400" b="1" u="sng" dirty="0">
                <a:cs typeface="B Nazanin" pitchFamily="2" charset="-78"/>
              </a:rPr>
              <a:t>مسئله کشيش‌ها و آدمخوارها:</a:t>
            </a:r>
            <a:endParaRPr lang="fa-IR" sz="2400" dirty="0">
              <a:solidFill>
                <a:srgbClr val="7F5429"/>
              </a:solidFill>
              <a:cs typeface="B Nazanin" pitchFamily="2" charset="-78"/>
            </a:endParaRPr>
          </a:p>
          <a:p>
            <a:pPr algn="just" rtl="1">
              <a:lnSpc>
                <a:spcPct val="135000"/>
              </a:lnSpc>
            </a:pPr>
            <a:r>
              <a:rPr lang="ar-SA" sz="2400" dirty="0">
                <a:cs typeface="B Nazanin" pitchFamily="2" charset="-78"/>
              </a:rPr>
              <a:t>سه کشيش و سه آدم خوار در يک طرف رودخانه قرار دارند و هم چنين قايقي که قادر است يک يا دو نفر را حمل کند. راهي را بيابيد که هر نفر به سمت ديگر رودخانه برود، بدون آنکه تعداد کشيش‌ها در يکجا کمتر از آدم خوارها شود.</a:t>
            </a:r>
            <a:endParaRPr lang="en-US" sz="2400" dirty="0">
              <a:cs typeface="B Nazanin" pitchFamily="2" charset="-78"/>
            </a:endParaRPr>
          </a:p>
        </p:txBody>
      </p:sp>
      <p:sp>
        <p:nvSpPr>
          <p:cNvPr id="6" name="Text Box 2"/>
          <p:cNvSpPr txBox="1">
            <a:spLocks noChangeArrowheads="1"/>
          </p:cNvSpPr>
          <p:nvPr/>
        </p:nvSpPr>
        <p:spPr bwMode="auto">
          <a:xfrm>
            <a:off x="1355725" y="381000"/>
            <a:ext cx="7316787" cy="762000"/>
          </a:xfrm>
          <a:prstGeom prst="rect">
            <a:avLst/>
          </a:prstGeom>
          <a:gradFill rotWithShape="0">
            <a:gsLst>
              <a:gs pos="0">
                <a:schemeClr val="bg1"/>
              </a:gs>
              <a:gs pos="100000">
                <a:srgbClr val="CCCCCC"/>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r>
              <a:rPr lang="fa-IR" sz="4400" b="1" dirty="0">
                <a:latin typeface="Times New Roman" pitchFamily="18" charset="0"/>
                <a:cs typeface="Homa" pitchFamily="2" charset="-78"/>
              </a:rPr>
              <a:t>حل مسئله از طريق جستجو</a:t>
            </a:r>
            <a:r>
              <a:rPr lang="fa-IR" sz="3600" b="1" dirty="0">
                <a:latin typeface="Times New Roman" pitchFamily="18" charset="0"/>
              </a:rPr>
              <a:t>	</a:t>
            </a:r>
            <a:endParaRPr lang="en-US" sz="2400" b="1" dirty="0">
              <a:latin typeface="Times New Roman" pitchFamily="18" charset="0"/>
            </a:endParaRPr>
          </a:p>
        </p:txBody>
      </p:sp>
      <p:sp>
        <p:nvSpPr>
          <p:cNvPr id="4" name="Text Box 2"/>
          <p:cNvSpPr txBox="1">
            <a:spLocks noChangeArrowheads="1"/>
          </p:cNvSpPr>
          <p:nvPr/>
        </p:nvSpPr>
        <p:spPr bwMode="auto">
          <a:xfrm>
            <a:off x="514350" y="3686925"/>
            <a:ext cx="8158162" cy="30839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rtl="1">
              <a:lnSpc>
                <a:spcPct val="135000"/>
              </a:lnSpc>
            </a:pPr>
            <a:r>
              <a:rPr lang="ar-SA" sz="2400" b="1" u="sng" dirty="0">
                <a:cs typeface="B Nazanin" pitchFamily="2" charset="-78"/>
              </a:rPr>
              <a:t>حالات:</a:t>
            </a:r>
            <a:r>
              <a:rPr lang="ar-SA" sz="2400" dirty="0">
                <a:cs typeface="B Nazanin" pitchFamily="2" charset="-78"/>
              </a:rPr>
              <a:t> يک حالت </a:t>
            </a:r>
            <a:r>
              <a:rPr lang="fa-IR" sz="2400" dirty="0">
                <a:cs typeface="B Nazanin" pitchFamily="2" charset="-78"/>
              </a:rPr>
              <a:t>یک سه‌تایی </a:t>
            </a:r>
            <a:r>
              <a:rPr lang="ar-SA" sz="2400" dirty="0">
                <a:cs typeface="B Nazanin" pitchFamily="2" charset="-78"/>
              </a:rPr>
              <a:t>مرتب </a:t>
            </a:r>
            <a:r>
              <a:rPr lang="fa-IR" sz="2400" dirty="0">
                <a:cs typeface="B Nazanin" pitchFamily="2" charset="-78"/>
              </a:rPr>
              <a:t>شامل </a:t>
            </a:r>
            <a:r>
              <a:rPr lang="ar-SA" sz="2400" dirty="0">
                <a:cs typeface="B Nazanin" pitchFamily="2" charset="-78"/>
              </a:rPr>
              <a:t>تعداد کشيش‌ها، تعداد آدمخوارها و محل قايق در </a:t>
            </a:r>
            <a:r>
              <a:rPr lang="fa-IR" sz="2400" dirty="0">
                <a:cs typeface="B Nazanin" pitchFamily="2" charset="-78"/>
              </a:rPr>
              <a:t>یک سمت </a:t>
            </a:r>
            <a:r>
              <a:rPr lang="ar-SA" sz="2400" dirty="0">
                <a:cs typeface="B Nazanin" pitchFamily="2" charset="-78"/>
              </a:rPr>
              <a:t>ساحل</a:t>
            </a:r>
            <a:endParaRPr lang="fa-IR" sz="2400" dirty="0">
              <a:cs typeface="B Nazanin" pitchFamily="2" charset="-78"/>
            </a:endParaRPr>
          </a:p>
          <a:p>
            <a:pPr algn="r" rtl="1">
              <a:lnSpc>
                <a:spcPct val="135000"/>
              </a:lnSpc>
            </a:pPr>
            <a:r>
              <a:rPr lang="fa-IR" sz="2400" b="1" u="sng" dirty="0">
                <a:cs typeface="B Nazanin" pitchFamily="2" charset="-78"/>
              </a:rPr>
              <a:t>اعمال</a:t>
            </a:r>
            <a:r>
              <a:rPr lang="ar-SA" sz="2400" b="1" u="sng" dirty="0">
                <a:cs typeface="B Nazanin" pitchFamily="2" charset="-78"/>
              </a:rPr>
              <a:t>:</a:t>
            </a:r>
            <a:r>
              <a:rPr lang="ar-SA" sz="2400" dirty="0">
                <a:cs typeface="B Nazanin" pitchFamily="2" charset="-78"/>
              </a:rPr>
              <a:t> </a:t>
            </a:r>
            <a:r>
              <a:rPr lang="fa-IR" sz="2400" dirty="0">
                <a:cs typeface="B Nazanin" pitchFamily="2" charset="-78"/>
              </a:rPr>
              <a:t>در </a:t>
            </a:r>
            <a:r>
              <a:rPr lang="ar-SA" sz="2400" dirty="0">
                <a:cs typeface="B Nazanin" pitchFamily="2" charset="-78"/>
              </a:rPr>
              <a:t>هر حالت، </a:t>
            </a:r>
            <a:r>
              <a:rPr lang="fa-IR" sz="2400" dirty="0">
                <a:cs typeface="B Nazanin" pitchFamily="2" charset="-78"/>
              </a:rPr>
              <a:t>اعمال</a:t>
            </a:r>
            <a:r>
              <a:rPr lang="ar-SA" sz="2400" dirty="0">
                <a:cs typeface="B Nazanin" pitchFamily="2" charset="-78"/>
              </a:rPr>
              <a:t> ممکن</a:t>
            </a:r>
            <a:r>
              <a:rPr lang="fa-IR" sz="2400" dirty="0">
                <a:cs typeface="B Nazanin" pitchFamily="2" charset="-78"/>
              </a:rPr>
              <a:t>،</a:t>
            </a:r>
            <a:r>
              <a:rPr lang="ar-SA" sz="2400" dirty="0">
                <a:cs typeface="B Nazanin" pitchFamily="2" charset="-78"/>
              </a:rPr>
              <a:t> يک کشيش</a:t>
            </a:r>
            <a:r>
              <a:rPr lang="fa-IR" sz="2400" dirty="0">
                <a:cs typeface="B Nazanin" pitchFamily="2" charset="-78"/>
              </a:rPr>
              <a:t> و</a:t>
            </a:r>
            <a:r>
              <a:rPr lang="ar-SA" sz="2400" dirty="0">
                <a:cs typeface="B Nazanin" pitchFamily="2" charset="-78"/>
              </a:rPr>
              <a:t> يک آدمخوار، دو کشيش، دو آدمخوار، را در قايق جا مي‌دهند. </a:t>
            </a:r>
            <a:endParaRPr lang="fa-IR" sz="2400" dirty="0">
              <a:cs typeface="B Nazanin" pitchFamily="2" charset="-78"/>
            </a:endParaRPr>
          </a:p>
          <a:p>
            <a:pPr algn="r" rtl="1">
              <a:lnSpc>
                <a:spcPct val="135000"/>
              </a:lnSpc>
            </a:pPr>
            <a:r>
              <a:rPr lang="ar-SA" sz="2400" b="1" u="sng" dirty="0">
                <a:cs typeface="B Nazanin" pitchFamily="2" charset="-78"/>
              </a:rPr>
              <a:t>آزمون هدف:</a:t>
            </a:r>
            <a:r>
              <a:rPr lang="ar-SA" sz="2400" dirty="0">
                <a:cs typeface="B Nazanin" pitchFamily="2" charset="-78"/>
              </a:rPr>
              <a:t> رسيدن به حالت(</a:t>
            </a:r>
            <a:r>
              <a:rPr lang="fa-IR" sz="2400" dirty="0">
                <a:cs typeface="B Nazanin" pitchFamily="2" charset="-78"/>
              </a:rPr>
              <a:t>1</a:t>
            </a:r>
            <a:r>
              <a:rPr lang="ar-SA" sz="2400" dirty="0">
                <a:cs typeface="B Nazanin" pitchFamily="2" charset="-78"/>
              </a:rPr>
              <a:t>و 0 و 0)</a:t>
            </a:r>
            <a:endParaRPr lang="fa-IR" sz="2400" dirty="0">
              <a:cs typeface="B Nazanin" pitchFamily="2" charset="-78"/>
            </a:endParaRPr>
          </a:p>
          <a:p>
            <a:pPr algn="r" rtl="1">
              <a:lnSpc>
                <a:spcPct val="135000"/>
              </a:lnSpc>
            </a:pPr>
            <a:r>
              <a:rPr lang="ar-SA" sz="2400" b="1" u="sng" dirty="0">
                <a:cs typeface="B Nazanin" pitchFamily="2" charset="-78"/>
              </a:rPr>
              <a:t>هزينه مسير:</a:t>
            </a:r>
            <a:r>
              <a:rPr lang="ar-SA" sz="2400" dirty="0">
                <a:cs typeface="B Nazanin" pitchFamily="2" charset="-78"/>
              </a:rPr>
              <a:t> تعداد دفعات عبور از رودخانه</a:t>
            </a:r>
            <a:endParaRPr lang="en-US" sz="2400" dirty="0">
              <a:cs typeface="B Nazanin" pitchFamily="2" charset="-78"/>
            </a:endParaRPr>
          </a:p>
        </p:txBody>
      </p:sp>
    </p:spTree>
    <p:extLst>
      <p:ext uri="{BB962C8B-B14F-4D97-AF65-F5344CB8AC3E}">
        <p14:creationId xmlns:p14="http://schemas.microsoft.com/office/powerpoint/2010/main" val="19441052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5"/>
          <p:cNvSpPr>
            <a:spLocks noGrp="1"/>
          </p:cNvSpPr>
          <p:nvPr>
            <p:ph type="sldNum" sz="quarter" idx="7"/>
          </p:nvPr>
        </p:nvSpPr>
        <p:spPr/>
        <p:txBody>
          <a:bodyPr/>
          <a:lstStyle/>
          <a:p>
            <a:pPr>
              <a:defRPr/>
            </a:pPr>
            <a:fld id="{7C81CBC3-A6CB-479A-800F-57725BD3DA94}" type="slidenum">
              <a:rPr lang="fa-IR"/>
              <a:pPr>
                <a:defRPr/>
              </a:pPr>
              <a:t>2</a:t>
            </a:fld>
            <a:endParaRPr lang="en-US" dirty="0"/>
          </a:p>
        </p:txBody>
      </p:sp>
      <p:sp>
        <p:nvSpPr>
          <p:cNvPr id="33795" name="Text Box 2"/>
          <p:cNvSpPr txBox="1">
            <a:spLocks noChangeArrowheads="1"/>
          </p:cNvSpPr>
          <p:nvPr/>
        </p:nvSpPr>
        <p:spPr bwMode="auto">
          <a:xfrm>
            <a:off x="1370013" y="337102"/>
            <a:ext cx="7316787" cy="762000"/>
          </a:xfrm>
          <a:prstGeom prst="rect">
            <a:avLst/>
          </a:prstGeom>
          <a:gradFill rotWithShape="0">
            <a:gsLst>
              <a:gs pos="0">
                <a:schemeClr val="bg1"/>
              </a:gs>
              <a:gs pos="100000">
                <a:srgbClr val="CCCCCC"/>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eaLnBrk="1" hangingPunct="1"/>
            <a:r>
              <a:rPr lang="fa-IR" sz="4400" b="1" dirty="0">
                <a:latin typeface="Times New Roman" pitchFamily="18" charset="0"/>
                <a:cs typeface="Homa" pitchFamily="2" charset="-78"/>
              </a:rPr>
              <a:t>حل مسئله از طريق جستجو</a:t>
            </a:r>
            <a:r>
              <a:rPr lang="fa-IR" sz="3600" b="1" dirty="0">
                <a:latin typeface="Times New Roman" pitchFamily="18" charset="0"/>
              </a:rPr>
              <a:t>	</a:t>
            </a:r>
            <a:endParaRPr lang="en-US" sz="2400" b="1" dirty="0">
              <a:latin typeface="Times New Roman" pitchFamily="18" charset="0"/>
            </a:endParaRPr>
          </a:p>
        </p:txBody>
      </p:sp>
      <p:sp>
        <p:nvSpPr>
          <p:cNvPr id="33796" name="Text Box 3"/>
          <p:cNvSpPr txBox="1">
            <a:spLocks noChangeArrowheads="1"/>
          </p:cNvSpPr>
          <p:nvPr/>
        </p:nvSpPr>
        <p:spPr bwMode="auto">
          <a:xfrm>
            <a:off x="5991566" y="1679662"/>
            <a:ext cx="230505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a:spcBef>
                <a:spcPct val="50000"/>
              </a:spcBef>
            </a:pPr>
            <a:r>
              <a:rPr lang="fa-IR" sz="3600" b="1" dirty="0">
                <a:cs typeface="B Nazanin" panose="00000400000000000000" pitchFamily="2" charset="-78"/>
              </a:rPr>
              <a:t>فهرست</a:t>
            </a:r>
            <a:endParaRPr lang="en-US" sz="3600" b="1" dirty="0">
              <a:cs typeface="B Nazanin" panose="00000400000000000000" pitchFamily="2" charset="-78"/>
            </a:endParaRPr>
          </a:p>
        </p:txBody>
      </p:sp>
      <p:sp>
        <p:nvSpPr>
          <p:cNvPr id="33797" name="Text Box 4"/>
          <p:cNvSpPr txBox="1">
            <a:spLocks noChangeArrowheads="1"/>
          </p:cNvSpPr>
          <p:nvPr/>
        </p:nvSpPr>
        <p:spPr bwMode="auto">
          <a:xfrm>
            <a:off x="1619250" y="3357563"/>
            <a:ext cx="6192838" cy="823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ctr">
              <a:spcBef>
                <a:spcPct val="50000"/>
              </a:spcBef>
            </a:pPr>
            <a:endParaRPr lang="en-US" sz="4800" dirty="0">
              <a:solidFill>
                <a:schemeClr val="accent2"/>
              </a:solidFill>
              <a:latin typeface="Akram" pitchFamily="2" charset="2"/>
            </a:endParaRPr>
          </a:p>
        </p:txBody>
      </p:sp>
      <p:sp>
        <p:nvSpPr>
          <p:cNvPr id="33798" name="Text Box 5"/>
          <p:cNvSpPr txBox="1">
            <a:spLocks noChangeArrowheads="1"/>
          </p:cNvSpPr>
          <p:nvPr/>
        </p:nvSpPr>
        <p:spPr bwMode="auto">
          <a:xfrm>
            <a:off x="2032907" y="2463433"/>
            <a:ext cx="5761038" cy="33055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spcBef>
                <a:spcPct val="10000"/>
              </a:spcBef>
              <a:buClr>
                <a:srgbClr val="00D600"/>
              </a:buClr>
              <a:buFont typeface="Wingdings" pitchFamily="2" charset="2"/>
              <a:buChar char="Ã"/>
            </a:pPr>
            <a:r>
              <a:rPr lang="fa-IR" sz="2400" dirty="0">
                <a:cs typeface="B Nazanin" pitchFamily="2" charset="-78"/>
              </a:rPr>
              <a:t>عامل‌های حل  کننده‌ی مسئله</a:t>
            </a:r>
            <a:endParaRPr lang="en-US" sz="2400" dirty="0">
              <a:cs typeface="B Nazanin" pitchFamily="2" charset="-78"/>
            </a:endParaRPr>
          </a:p>
          <a:p>
            <a:pPr algn="r" rtl="1">
              <a:spcBef>
                <a:spcPct val="10000"/>
              </a:spcBef>
              <a:buClr>
                <a:srgbClr val="00D600"/>
              </a:buClr>
              <a:buFont typeface="Wingdings" pitchFamily="2" charset="2"/>
              <a:buChar char="Ã"/>
            </a:pPr>
            <a:r>
              <a:rPr lang="fa-IR" sz="2400" dirty="0">
                <a:cs typeface="B Nazanin" pitchFamily="2" charset="-78"/>
              </a:rPr>
              <a:t>مسئله و راه‌حل‌های خوب تعریف شده</a:t>
            </a:r>
          </a:p>
          <a:p>
            <a:pPr algn="r" rtl="1">
              <a:spcBef>
                <a:spcPct val="10000"/>
              </a:spcBef>
              <a:buClr>
                <a:srgbClr val="00D600"/>
              </a:buClr>
              <a:buFont typeface="Wingdings" pitchFamily="2" charset="2"/>
              <a:buChar char="Ã"/>
            </a:pPr>
            <a:r>
              <a:rPr lang="fa-IR" sz="2400" dirty="0">
                <a:cs typeface="B Nazanin" pitchFamily="2" charset="-78"/>
              </a:rPr>
              <a:t>مسائل نمونه</a:t>
            </a:r>
          </a:p>
          <a:p>
            <a:pPr algn="r" rtl="1">
              <a:spcBef>
                <a:spcPct val="10000"/>
              </a:spcBef>
              <a:buClr>
                <a:srgbClr val="00D600"/>
              </a:buClr>
              <a:buFont typeface="Wingdings" pitchFamily="2" charset="2"/>
              <a:buChar char="Ã"/>
            </a:pPr>
            <a:r>
              <a:rPr lang="fa-IR" sz="2400" dirty="0">
                <a:cs typeface="B Nazanin" pitchFamily="2" charset="-78"/>
              </a:rPr>
              <a:t>جستجو برای راه‌حل‌ها</a:t>
            </a:r>
          </a:p>
          <a:p>
            <a:pPr algn="r" rtl="1">
              <a:spcBef>
                <a:spcPct val="10000"/>
              </a:spcBef>
              <a:buClr>
                <a:srgbClr val="00D600"/>
              </a:buClr>
              <a:buFont typeface="Wingdings" pitchFamily="2" charset="2"/>
              <a:buChar char="Ã"/>
            </a:pPr>
            <a:r>
              <a:rPr lang="fa-IR" sz="2400" dirty="0">
                <a:cs typeface="B Nazanin" pitchFamily="2" charset="-78"/>
              </a:rPr>
              <a:t>اندازه گيری کارايی حل مسئله</a:t>
            </a:r>
          </a:p>
          <a:p>
            <a:pPr algn="r" rtl="1">
              <a:spcBef>
                <a:spcPct val="10000"/>
              </a:spcBef>
              <a:buClr>
                <a:srgbClr val="00D600"/>
              </a:buClr>
              <a:buFont typeface="Wingdings" pitchFamily="2" charset="2"/>
              <a:buChar char="Ã"/>
            </a:pPr>
            <a:r>
              <a:rPr lang="fa-IR" sz="2400" dirty="0">
                <a:cs typeface="B Nazanin" pitchFamily="2" charset="-78"/>
              </a:rPr>
              <a:t>استراتژی‌های جستجوی ناآگاهانه</a:t>
            </a:r>
          </a:p>
          <a:p>
            <a:pPr algn="r" rtl="1">
              <a:spcBef>
                <a:spcPct val="10000"/>
              </a:spcBef>
              <a:buClr>
                <a:srgbClr val="00D600"/>
              </a:buClr>
              <a:buFont typeface="Wingdings" pitchFamily="2" charset="2"/>
              <a:buChar char="Ã"/>
            </a:pPr>
            <a:r>
              <a:rPr lang="ar-SA" sz="2400" dirty="0">
                <a:cs typeface="B Nazanin" pitchFamily="2" charset="-78"/>
              </a:rPr>
              <a:t>اجتناب از حال</a:t>
            </a:r>
            <a:r>
              <a:rPr lang="fa-IR" sz="2400" dirty="0">
                <a:cs typeface="B Nazanin" pitchFamily="2" charset="-78"/>
              </a:rPr>
              <a:t>ات</a:t>
            </a:r>
            <a:r>
              <a:rPr lang="ar-SA" sz="2400" dirty="0">
                <a:cs typeface="B Nazanin" pitchFamily="2" charset="-78"/>
              </a:rPr>
              <a:t> تکراری</a:t>
            </a:r>
            <a:endParaRPr lang="en-US" sz="2400" dirty="0">
              <a:cs typeface="B Nazanin" pitchFamily="2" charset="-78"/>
            </a:endParaRPr>
          </a:p>
          <a:p>
            <a:pPr algn="r">
              <a:spcBef>
                <a:spcPct val="10000"/>
              </a:spcBef>
            </a:pPr>
            <a:endParaRPr lang="en-US" sz="2400" dirty="0">
              <a:cs typeface="B Nazanin" pitchFamily="2" charset="-78"/>
            </a:endParaRPr>
          </a:p>
        </p:txBody>
      </p:sp>
    </p:spTree>
    <p:extLst>
      <p:ext uri="{BB962C8B-B14F-4D97-AF65-F5344CB8AC3E}">
        <p14:creationId xmlns:p14="http://schemas.microsoft.com/office/powerpoint/2010/main" val="315050120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7"/>
          </p:nvPr>
        </p:nvSpPr>
        <p:spPr/>
        <p:txBody>
          <a:bodyPr/>
          <a:lstStyle/>
          <a:p>
            <a:pPr>
              <a:defRPr/>
            </a:pPr>
            <a:fld id="{3BE44F5A-94A7-45D7-B2E0-63E53CE44D80}" type="slidenum">
              <a:rPr lang="fa-IR"/>
              <a:pPr>
                <a:defRPr/>
              </a:pPr>
              <a:t>20</a:t>
            </a:fld>
            <a:endParaRPr lang="en-US"/>
          </a:p>
        </p:txBody>
      </p:sp>
      <p:sp>
        <p:nvSpPr>
          <p:cNvPr id="38916" name="Text Box 3"/>
          <p:cNvSpPr txBox="1">
            <a:spLocks noChangeArrowheads="1"/>
          </p:cNvSpPr>
          <p:nvPr/>
        </p:nvSpPr>
        <p:spPr bwMode="auto">
          <a:xfrm>
            <a:off x="298450" y="1676400"/>
            <a:ext cx="838835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spcBef>
                <a:spcPct val="50000"/>
              </a:spcBef>
              <a:buClr>
                <a:srgbClr val="00D600"/>
              </a:buClr>
              <a:buFont typeface="Wingdings" pitchFamily="2" charset="2"/>
              <a:buChar char="Ã"/>
            </a:pPr>
            <a:r>
              <a:rPr lang="fa-IR" sz="2400" dirty="0">
                <a:cs typeface="B Nazanin" pitchFamily="2" charset="-78"/>
              </a:rPr>
              <a:t> گراف فضای حالت و درخت جستجو</a:t>
            </a:r>
            <a:endParaRPr lang="en-US" sz="2400" dirty="0">
              <a:cs typeface="B Nazanin" pitchFamily="2" charset="-78"/>
            </a:endParaRPr>
          </a:p>
        </p:txBody>
      </p:sp>
      <p:sp>
        <p:nvSpPr>
          <p:cNvPr id="5" name="Text Box 2"/>
          <p:cNvSpPr txBox="1">
            <a:spLocks noChangeArrowheads="1"/>
          </p:cNvSpPr>
          <p:nvPr/>
        </p:nvSpPr>
        <p:spPr bwMode="auto">
          <a:xfrm>
            <a:off x="1143000" y="381000"/>
            <a:ext cx="7316787" cy="762000"/>
          </a:xfrm>
          <a:prstGeom prst="rect">
            <a:avLst/>
          </a:prstGeom>
          <a:gradFill rotWithShape="0">
            <a:gsLst>
              <a:gs pos="0">
                <a:schemeClr val="bg1"/>
              </a:gs>
              <a:gs pos="100000">
                <a:srgbClr val="CCCCCC"/>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r>
              <a:rPr lang="fa-IR" sz="4400" b="1" dirty="0">
                <a:latin typeface="Times New Roman" pitchFamily="18" charset="0"/>
                <a:cs typeface="Homa" pitchFamily="2" charset="-78"/>
              </a:rPr>
              <a:t>حل مسئله از طريق جستجو</a:t>
            </a:r>
            <a:r>
              <a:rPr lang="fa-IR" sz="3600" b="1" dirty="0">
                <a:latin typeface="Times New Roman" pitchFamily="18" charset="0"/>
              </a:rPr>
              <a:t>	</a:t>
            </a:r>
            <a:endParaRPr lang="en-US" sz="2400" b="1" dirty="0">
              <a:latin typeface="Times New Roman" pitchFamily="18" charset="0"/>
            </a:endParaRPr>
          </a:p>
        </p:txBody>
      </p:sp>
      <p:pic>
        <p:nvPicPr>
          <p:cNvPr id="2" name="Picture 1"/>
          <p:cNvPicPr>
            <a:picLocks noChangeAspect="1"/>
          </p:cNvPicPr>
          <p:nvPr/>
        </p:nvPicPr>
        <p:blipFill>
          <a:blip r:embed="rId2"/>
          <a:stretch>
            <a:fillRect/>
          </a:stretch>
        </p:blipFill>
        <p:spPr>
          <a:xfrm>
            <a:off x="2362200" y="2286000"/>
            <a:ext cx="4495800" cy="3752850"/>
          </a:xfrm>
          <a:prstGeom prst="rect">
            <a:avLst/>
          </a:prstGeom>
        </p:spPr>
      </p:pic>
    </p:spTree>
    <p:extLst>
      <p:ext uri="{BB962C8B-B14F-4D97-AF65-F5344CB8AC3E}">
        <p14:creationId xmlns:p14="http://schemas.microsoft.com/office/powerpoint/2010/main" val="90461211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7"/>
          </p:nvPr>
        </p:nvSpPr>
        <p:spPr/>
        <p:txBody>
          <a:bodyPr/>
          <a:lstStyle/>
          <a:p>
            <a:pPr>
              <a:defRPr/>
            </a:pPr>
            <a:fld id="{3BE44F5A-94A7-45D7-B2E0-63E53CE44D80}" type="slidenum">
              <a:rPr lang="fa-IR"/>
              <a:pPr>
                <a:defRPr/>
              </a:pPr>
              <a:t>21</a:t>
            </a:fld>
            <a:endParaRPr lang="en-US"/>
          </a:p>
        </p:txBody>
      </p:sp>
      <p:sp>
        <p:nvSpPr>
          <p:cNvPr id="5" name="Text Box 2"/>
          <p:cNvSpPr txBox="1">
            <a:spLocks noChangeArrowheads="1"/>
          </p:cNvSpPr>
          <p:nvPr/>
        </p:nvSpPr>
        <p:spPr bwMode="auto">
          <a:xfrm>
            <a:off x="1143000" y="381000"/>
            <a:ext cx="7316787" cy="762000"/>
          </a:xfrm>
          <a:prstGeom prst="rect">
            <a:avLst/>
          </a:prstGeom>
          <a:gradFill rotWithShape="0">
            <a:gsLst>
              <a:gs pos="0">
                <a:schemeClr val="bg1"/>
              </a:gs>
              <a:gs pos="100000">
                <a:srgbClr val="CCCCCC"/>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r>
              <a:rPr lang="fa-IR" sz="4400" b="1" dirty="0">
                <a:latin typeface="Times New Roman" pitchFamily="18" charset="0"/>
                <a:cs typeface="Homa" pitchFamily="2" charset="-78"/>
              </a:rPr>
              <a:t>حل مسئله از طريق جستجو</a:t>
            </a:r>
            <a:r>
              <a:rPr lang="fa-IR" sz="3600" b="1" dirty="0">
                <a:latin typeface="Times New Roman" pitchFamily="18" charset="0"/>
              </a:rPr>
              <a:t>	</a:t>
            </a:r>
            <a:endParaRPr lang="en-US" sz="2400" b="1" dirty="0">
              <a:latin typeface="Times New Roman" pitchFamily="18" charset="0"/>
            </a:endParaRPr>
          </a:p>
        </p:txBody>
      </p:sp>
      <p:pic>
        <p:nvPicPr>
          <p:cNvPr id="2" name="Picture 1"/>
          <p:cNvPicPr>
            <a:picLocks noChangeAspect="1"/>
          </p:cNvPicPr>
          <p:nvPr/>
        </p:nvPicPr>
        <p:blipFill>
          <a:blip r:embed="rId2"/>
          <a:stretch>
            <a:fillRect/>
          </a:stretch>
        </p:blipFill>
        <p:spPr>
          <a:xfrm>
            <a:off x="-10886" y="1925276"/>
            <a:ext cx="4419600" cy="4452664"/>
          </a:xfrm>
          <a:prstGeom prst="rect">
            <a:avLst/>
          </a:prstGeom>
        </p:spPr>
      </p:pic>
      <p:sp>
        <p:nvSpPr>
          <p:cNvPr id="38916" name="Text Box 3"/>
          <p:cNvSpPr txBox="1">
            <a:spLocks noChangeArrowheads="1"/>
          </p:cNvSpPr>
          <p:nvPr/>
        </p:nvSpPr>
        <p:spPr bwMode="auto">
          <a:xfrm>
            <a:off x="607218" y="1682978"/>
            <a:ext cx="8388350" cy="41549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r>
              <a:rPr lang="fa-IR" sz="2400" b="1" dirty="0">
                <a:solidFill>
                  <a:schemeClr val="accent1"/>
                </a:solidFill>
                <a:cs typeface="B Nazanin" panose="00000400000000000000" pitchFamily="2" charset="-78"/>
              </a:rPr>
              <a:t>گراف فضای حالت: </a:t>
            </a:r>
            <a:r>
              <a:rPr lang="fa-IR" sz="2400" dirty="0">
                <a:cs typeface="B Nazanin" panose="00000400000000000000" pitchFamily="2" charset="-78"/>
              </a:rPr>
              <a:t>يک مدل رياضی از مسئله جستجو</a:t>
            </a:r>
          </a:p>
          <a:p>
            <a:pPr algn="r" rtl="1"/>
            <a:endParaRPr lang="fa-IR" sz="2400" dirty="0">
              <a:cs typeface="B Nazanin" panose="00000400000000000000" pitchFamily="2" charset="-78"/>
            </a:endParaRPr>
          </a:p>
          <a:p>
            <a:pPr algn="r" rtl="1"/>
            <a:endParaRPr lang="fa-IR" sz="2400" dirty="0">
              <a:cs typeface="B Nazanin" panose="00000400000000000000" pitchFamily="2" charset="-78"/>
            </a:endParaRPr>
          </a:p>
          <a:p>
            <a:pPr marL="342900" indent="-342900" algn="r" rtl="1">
              <a:buFont typeface="Arial" panose="020B0604020202020204" pitchFamily="34" charset="0"/>
              <a:buChar char="•"/>
            </a:pPr>
            <a:r>
              <a:rPr lang="fa-IR" sz="2400" b="1" dirty="0">
                <a:cs typeface="B Nazanin" panose="00000400000000000000" pitchFamily="2" charset="-78"/>
              </a:rPr>
              <a:t>رئوس: </a:t>
            </a:r>
            <a:r>
              <a:rPr lang="fa-IR" sz="2400" dirty="0">
                <a:cs typeface="B Nazanin" panose="00000400000000000000" pitchFamily="2" charset="-78"/>
              </a:rPr>
              <a:t>حالت‌های محيط (انتزاعی)</a:t>
            </a:r>
          </a:p>
          <a:p>
            <a:pPr marL="342900" indent="-342900" algn="r" rtl="1">
              <a:buFont typeface="Arial" panose="020B0604020202020204" pitchFamily="34" charset="0"/>
              <a:buChar char="•"/>
            </a:pPr>
            <a:r>
              <a:rPr lang="fa-IR" sz="2400" b="1" dirty="0">
                <a:cs typeface="B Nazanin" panose="00000400000000000000" pitchFamily="2" charset="-78"/>
              </a:rPr>
              <a:t>يال ها: </a:t>
            </a:r>
            <a:r>
              <a:rPr lang="fa-IR" sz="2400" dirty="0">
                <a:cs typeface="B Nazanin" panose="00000400000000000000" pitchFamily="2" charset="-78"/>
              </a:rPr>
              <a:t>عمليات ممکن در هر رأس</a:t>
            </a:r>
          </a:p>
          <a:p>
            <a:pPr marL="342900" indent="-342900" algn="r" rtl="1">
              <a:buFont typeface="Arial" panose="020B0604020202020204" pitchFamily="34" charset="0"/>
              <a:buChar char="•"/>
            </a:pPr>
            <a:r>
              <a:rPr lang="fa-IR" sz="2400" b="1" dirty="0">
                <a:cs typeface="B Nazanin" panose="00000400000000000000" pitchFamily="2" charset="-78"/>
              </a:rPr>
              <a:t>تابع حالت بعدی: </a:t>
            </a:r>
            <a:r>
              <a:rPr lang="fa-IR" sz="2400" dirty="0">
                <a:cs typeface="B Nazanin" panose="00000400000000000000" pitchFamily="2" charset="-78"/>
              </a:rPr>
              <a:t>رئوس همسايه</a:t>
            </a:r>
          </a:p>
          <a:p>
            <a:pPr marL="342900" indent="-342900" algn="r" rtl="1">
              <a:buFont typeface="Arial" panose="020B0604020202020204" pitchFamily="34" charset="0"/>
              <a:buChar char="•"/>
            </a:pPr>
            <a:r>
              <a:rPr lang="fa-IR" sz="2400" b="1" dirty="0">
                <a:cs typeface="B Nazanin" panose="00000400000000000000" pitchFamily="2" charset="-78"/>
              </a:rPr>
              <a:t>حالت شروع: </a:t>
            </a:r>
            <a:r>
              <a:rPr lang="fa-IR" sz="2400" dirty="0">
                <a:cs typeface="B Nazanin" panose="00000400000000000000" pitchFamily="2" charset="-78"/>
              </a:rPr>
              <a:t>يکی از رئوس</a:t>
            </a:r>
          </a:p>
          <a:p>
            <a:pPr marL="342900" indent="-342900" algn="r" rtl="1">
              <a:buFont typeface="Arial" panose="020B0604020202020204" pitchFamily="34" charset="0"/>
              <a:buChar char="•"/>
            </a:pPr>
            <a:r>
              <a:rPr lang="fa-IR" sz="2400" b="1" dirty="0">
                <a:cs typeface="B Nazanin" panose="00000400000000000000" pitchFamily="2" charset="-78"/>
              </a:rPr>
              <a:t>آزمون هدف: </a:t>
            </a:r>
            <a:r>
              <a:rPr lang="fa-IR" sz="2400" dirty="0">
                <a:cs typeface="B Nazanin" panose="00000400000000000000" pitchFamily="2" charset="-78"/>
              </a:rPr>
              <a:t>مجموعه ای از يک يا چند رأس</a:t>
            </a:r>
          </a:p>
          <a:p>
            <a:pPr algn="r" rtl="1"/>
            <a:endParaRPr lang="fa-IR" sz="2400" dirty="0">
              <a:cs typeface="B Nazanin" panose="00000400000000000000" pitchFamily="2" charset="-78"/>
            </a:endParaRPr>
          </a:p>
          <a:p>
            <a:pPr algn="r" rtl="1"/>
            <a:endParaRPr lang="fa-IR" sz="2400" dirty="0">
              <a:cs typeface="B Nazanin" panose="00000400000000000000" pitchFamily="2" charset="-78"/>
            </a:endParaRPr>
          </a:p>
          <a:p>
            <a:pPr algn="r" rtl="1"/>
            <a:r>
              <a:rPr lang="fa-IR" sz="2400" b="1" dirty="0">
                <a:cs typeface="B Nazanin" panose="00000400000000000000" pitchFamily="2" charset="-78"/>
              </a:rPr>
              <a:t>توجه: </a:t>
            </a:r>
            <a:r>
              <a:rPr lang="fa-IR" sz="2400" dirty="0">
                <a:cs typeface="B Nazanin" panose="00000400000000000000" pitchFamily="2" charset="-78"/>
              </a:rPr>
              <a:t>در گراف فضای حالت، رأس تکراری وجود ندارد!</a:t>
            </a:r>
            <a:endParaRPr lang="en-US" sz="2400" dirty="0">
              <a:cs typeface="B Nazanin" pitchFamily="2" charset="-78"/>
            </a:endParaRPr>
          </a:p>
        </p:txBody>
      </p:sp>
    </p:spTree>
    <p:extLst>
      <p:ext uri="{BB962C8B-B14F-4D97-AF65-F5344CB8AC3E}">
        <p14:creationId xmlns:p14="http://schemas.microsoft.com/office/powerpoint/2010/main" val="41635159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7"/>
          </p:nvPr>
        </p:nvSpPr>
        <p:spPr/>
        <p:txBody>
          <a:bodyPr/>
          <a:lstStyle/>
          <a:p>
            <a:pPr>
              <a:defRPr/>
            </a:pPr>
            <a:fld id="{3BE44F5A-94A7-45D7-B2E0-63E53CE44D80}" type="slidenum">
              <a:rPr lang="fa-IR"/>
              <a:pPr>
                <a:defRPr/>
              </a:pPr>
              <a:t>22</a:t>
            </a:fld>
            <a:endParaRPr lang="en-US"/>
          </a:p>
        </p:txBody>
      </p:sp>
      <p:sp>
        <p:nvSpPr>
          <p:cNvPr id="38916" name="Text Box 3"/>
          <p:cNvSpPr txBox="1">
            <a:spLocks noChangeArrowheads="1"/>
          </p:cNvSpPr>
          <p:nvPr/>
        </p:nvSpPr>
        <p:spPr bwMode="auto">
          <a:xfrm>
            <a:off x="276679" y="1524000"/>
            <a:ext cx="838835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spcBef>
                <a:spcPct val="50000"/>
              </a:spcBef>
              <a:buClr>
                <a:srgbClr val="00D600"/>
              </a:buClr>
              <a:buFont typeface="Wingdings" pitchFamily="2" charset="2"/>
              <a:buChar char="Ã"/>
            </a:pPr>
            <a:r>
              <a:rPr lang="fa-IR" sz="2400" b="1" dirty="0">
                <a:cs typeface="B Nazanin" panose="00000400000000000000" pitchFamily="2" charset="-78"/>
              </a:rPr>
              <a:t>گراف فضای حالت: مسیریابی در رومانی</a:t>
            </a:r>
            <a:endParaRPr lang="en-US" sz="2400" b="1" dirty="0">
              <a:cs typeface="B Nazanin" pitchFamily="2" charset="-78"/>
            </a:endParaRPr>
          </a:p>
        </p:txBody>
      </p:sp>
      <p:sp>
        <p:nvSpPr>
          <p:cNvPr id="5" name="Text Box 2"/>
          <p:cNvSpPr txBox="1">
            <a:spLocks noChangeArrowheads="1"/>
          </p:cNvSpPr>
          <p:nvPr/>
        </p:nvSpPr>
        <p:spPr bwMode="auto">
          <a:xfrm>
            <a:off x="1143000" y="381000"/>
            <a:ext cx="7316787" cy="762000"/>
          </a:xfrm>
          <a:prstGeom prst="rect">
            <a:avLst/>
          </a:prstGeom>
          <a:gradFill rotWithShape="0">
            <a:gsLst>
              <a:gs pos="0">
                <a:schemeClr val="bg1"/>
              </a:gs>
              <a:gs pos="100000">
                <a:srgbClr val="CCCCCC"/>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r>
              <a:rPr lang="fa-IR" sz="4400" b="1" dirty="0">
                <a:latin typeface="Times New Roman" pitchFamily="18" charset="0"/>
                <a:cs typeface="Homa" pitchFamily="2" charset="-78"/>
              </a:rPr>
              <a:t>حل مسئله از طريق جستجو</a:t>
            </a:r>
            <a:r>
              <a:rPr lang="fa-IR" sz="3600" b="1" dirty="0">
                <a:latin typeface="Times New Roman" pitchFamily="18" charset="0"/>
              </a:rPr>
              <a:t>	</a:t>
            </a:r>
            <a:endParaRPr lang="en-US" sz="2400" b="1" dirty="0">
              <a:latin typeface="Times New Roman" pitchFamily="18" charset="0"/>
            </a:endParaRPr>
          </a:p>
        </p:txBody>
      </p:sp>
      <p:pic>
        <p:nvPicPr>
          <p:cNvPr id="2" name="Picture 1"/>
          <p:cNvPicPr>
            <a:picLocks noChangeAspect="1"/>
          </p:cNvPicPr>
          <p:nvPr/>
        </p:nvPicPr>
        <p:blipFill>
          <a:blip r:embed="rId2"/>
          <a:stretch>
            <a:fillRect/>
          </a:stretch>
        </p:blipFill>
        <p:spPr>
          <a:xfrm>
            <a:off x="756104" y="2352151"/>
            <a:ext cx="7429500" cy="3990975"/>
          </a:xfrm>
          <a:prstGeom prst="rect">
            <a:avLst/>
          </a:prstGeom>
        </p:spPr>
      </p:pic>
    </p:spTree>
    <p:extLst>
      <p:ext uri="{BB962C8B-B14F-4D97-AF65-F5344CB8AC3E}">
        <p14:creationId xmlns:p14="http://schemas.microsoft.com/office/powerpoint/2010/main" val="397002478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7"/>
          </p:nvPr>
        </p:nvSpPr>
        <p:spPr/>
        <p:txBody>
          <a:bodyPr/>
          <a:lstStyle/>
          <a:p>
            <a:pPr>
              <a:defRPr/>
            </a:pPr>
            <a:fld id="{3BE44F5A-94A7-45D7-B2E0-63E53CE44D80}" type="slidenum">
              <a:rPr lang="fa-IR"/>
              <a:pPr>
                <a:defRPr/>
              </a:pPr>
              <a:t>23</a:t>
            </a:fld>
            <a:endParaRPr lang="en-US"/>
          </a:p>
        </p:txBody>
      </p:sp>
      <p:sp>
        <p:nvSpPr>
          <p:cNvPr id="38916" name="Text Box 3"/>
          <p:cNvSpPr txBox="1">
            <a:spLocks noChangeArrowheads="1"/>
          </p:cNvSpPr>
          <p:nvPr/>
        </p:nvSpPr>
        <p:spPr bwMode="auto">
          <a:xfrm>
            <a:off x="276679" y="1524000"/>
            <a:ext cx="838835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spcBef>
                <a:spcPct val="50000"/>
              </a:spcBef>
              <a:buClr>
                <a:srgbClr val="00D600"/>
              </a:buClr>
              <a:buFont typeface="Wingdings" pitchFamily="2" charset="2"/>
              <a:buChar char="Ã"/>
            </a:pPr>
            <a:r>
              <a:rPr lang="fa-IR" sz="2400" b="1" dirty="0">
                <a:cs typeface="B Nazanin" panose="00000400000000000000" pitchFamily="2" charset="-78"/>
              </a:rPr>
              <a:t>گراف فضای حالت: دنیای مکش</a:t>
            </a:r>
            <a:endParaRPr lang="en-US" sz="2400" b="1" dirty="0">
              <a:cs typeface="B Nazanin" pitchFamily="2" charset="-78"/>
            </a:endParaRPr>
          </a:p>
        </p:txBody>
      </p:sp>
      <p:sp>
        <p:nvSpPr>
          <p:cNvPr id="5" name="Text Box 2"/>
          <p:cNvSpPr txBox="1">
            <a:spLocks noChangeArrowheads="1"/>
          </p:cNvSpPr>
          <p:nvPr/>
        </p:nvSpPr>
        <p:spPr bwMode="auto">
          <a:xfrm>
            <a:off x="1143000" y="381000"/>
            <a:ext cx="7316787" cy="762000"/>
          </a:xfrm>
          <a:prstGeom prst="rect">
            <a:avLst/>
          </a:prstGeom>
          <a:gradFill rotWithShape="0">
            <a:gsLst>
              <a:gs pos="0">
                <a:schemeClr val="bg1"/>
              </a:gs>
              <a:gs pos="100000">
                <a:srgbClr val="CCCCCC"/>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r>
              <a:rPr lang="fa-IR" sz="4400" b="1" dirty="0">
                <a:latin typeface="Times New Roman" pitchFamily="18" charset="0"/>
                <a:cs typeface="Homa" pitchFamily="2" charset="-78"/>
              </a:rPr>
              <a:t>حل مسئله از طريق جستجو</a:t>
            </a:r>
            <a:r>
              <a:rPr lang="fa-IR" sz="3600" b="1" dirty="0">
                <a:latin typeface="Times New Roman" pitchFamily="18" charset="0"/>
              </a:rPr>
              <a:t>	</a:t>
            </a:r>
            <a:endParaRPr lang="en-US" sz="2400" b="1" dirty="0">
              <a:latin typeface="Times New Roman" pitchFamily="18" charset="0"/>
            </a:endParaRPr>
          </a:p>
        </p:txBody>
      </p:sp>
      <p:pic>
        <p:nvPicPr>
          <p:cNvPr id="3" name="Picture 2"/>
          <p:cNvPicPr>
            <a:picLocks noChangeAspect="1"/>
          </p:cNvPicPr>
          <p:nvPr/>
        </p:nvPicPr>
        <p:blipFill>
          <a:blip r:embed="rId2"/>
          <a:stretch>
            <a:fillRect/>
          </a:stretch>
        </p:blipFill>
        <p:spPr>
          <a:xfrm>
            <a:off x="590323" y="2366665"/>
            <a:ext cx="7905750" cy="3829050"/>
          </a:xfrm>
          <a:prstGeom prst="rect">
            <a:avLst/>
          </a:prstGeom>
        </p:spPr>
      </p:pic>
    </p:spTree>
    <p:extLst>
      <p:ext uri="{BB962C8B-B14F-4D97-AF65-F5344CB8AC3E}">
        <p14:creationId xmlns:p14="http://schemas.microsoft.com/office/powerpoint/2010/main" val="321736015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7"/>
          </p:nvPr>
        </p:nvSpPr>
        <p:spPr/>
        <p:txBody>
          <a:bodyPr/>
          <a:lstStyle/>
          <a:p>
            <a:pPr>
              <a:defRPr/>
            </a:pPr>
            <a:fld id="{3BE44F5A-94A7-45D7-B2E0-63E53CE44D80}" type="slidenum">
              <a:rPr lang="fa-IR"/>
              <a:pPr>
                <a:defRPr/>
              </a:pPr>
              <a:t>24</a:t>
            </a:fld>
            <a:endParaRPr lang="en-US"/>
          </a:p>
        </p:txBody>
      </p:sp>
      <p:sp>
        <p:nvSpPr>
          <p:cNvPr id="38916" name="Text Box 3"/>
          <p:cNvSpPr txBox="1">
            <a:spLocks noChangeArrowheads="1"/>
          </p:cNvSpPr>
          <p:nvPr/>
        </p:nvSpPr>
        <p:spPr bwMode="auto">
          <a:xfrm>
            <a:off x="276679" y="1524000"/>
            <a:ext cx="8388350" cy="23083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marL="342900" indent="-342900" algn="r" rtl="1">
              <a:buFont typeface="Arial" panose="020B0604020202020204" pitchFamily="34" charset="0"/>
              <a:buChar char="•"/>
            </a:pPr>
            <a:r>
              <a:rPr lang="fa-IR" sz="2400" b="1" dirty="0">
                <a:solidFill>
                  <a:schemeClr val="accent1"/>
                </a:solidFill>
                <a:cs typeface="B Nazanin" panose="00000400000000000000" pitchFamily="2" charset="-78"/>
              </a:rPr>
              <a:t>درخت جستجو:</a:t>
            </a:r>
          </a:p>
          <a:p>
            <a:pPr marL="342900" indent="-342900" algn="r" rtl="1">
              <a:buFont typeface="Arial" panose="020B0604020202020204" pitchFamily="34" charset="0"/>
              <a:buChar char="•"/>
            </a:pPr>
            <a:r>
              <a:rPr lang="fa-IR" sz="2400" dirty="0">
                <a:cs typeface="B Nazanin" panose="00000400000000000000" pitchFamily="2" charset="-78"/>
              </a:rPr>
              <a:t>ريشه برابر با حالت شروع مسئله است.</a:t>
            </a:r>
          </a:p>
          <a:p>
            <a:pPr marL="342900" indent="-342900" algn="r" rtl="1">
              <a:buFont typeface="Arial" panose="020B0604020202020204" pitchFamily="34" charset="0"/>
              <a:buChar char="•"/>
            </a:pPr>
            <a:r>
              <a:rPr lang="fa-IR" sz="2400" dirty="0">
                <a:cs typeface="B Nazanin" panose="00000400000000000000" pitchFamily="2" charset="-78"/>
              </a:rPr>
              <a:t>فرزندان يک گره متناظر با حالت‌های بعدی آن گره هستند.</a:t>
            </a:r>
          </a:p>
          <a:p>
            <a:pPr marL="342900" indent="-342900" algn="r" rtl="1">
              <a:buFont typeface="Arial" panose="020B0604020202020204" pitchFamily="34" charset="0"/>
              <a:buChar char="•"/>
            </a:pPr>
            <a:r>
              <a:rPr lang="fa-IR" sz="2400" dirty="0">
                <a:cs typeface="B Nazanin" panose="00000400000000000000" pitchFamily="2" charset="-78"/>
              </a:rPr>
              <a:t>گره ها شامل حالت‌های مسئله هستند و مسير رسيدن به آن حالت‌ها را نشان می‌دهند.</a:t>
            </a:r>
          </a:p>
          <a:p>
            <a:pPr marL="342900" indent="-342900" algn="r" rtl="1">
              <a:buFont typeface="Arial" panose="020B0604020202020204" pitchFamily="34" charset="0"/>
              <a:buChar char="•"/>
            </a:pPr>
            <a:r>
              <a:rPr lang="fa-IR" sz="2400" dirty="0">
                <a:cs typeface="B Nazanin" panose="00000400000000000000" pitchFamily="2" charset="-78"/>
              </a:rPr>
              <a:t>در اغلب مسائل، ساختن تمامی درخت غيرممکن است!!!</a:t>
            </a:r>
            <a:endParaRPr lang="en-US" sz="2400" dirty="0">
              <a:cs typeface="B Nazanin" pitchFamily="2" charset="-78"/>
            </a:endParaRPr>
          </a:p>
        </p:txBody>
      </p:sp>
      <p:sp>
        <p:nvSpPr>
          <p:cNvPr id="5" name="Text Box 2"/>
          <p:cNvSpPr txBox="1">
            <a:spLocks noChangeArrowheads="1"/>
          </p:cNvSpPr>
          <p:nvPr/>
        </p:nvSpPr>
        <p:spPr bwMode="auto">
          <a:xfrm>
            <a:off x="1348242" y="304800"/>
            <a:ext cx="7316787" cy="762000"/>
          </a:xfrm>
          <a:prstGeom prst="rect">
            <a:avLst/>
          </a:prstGeom>
          <a:gradFill rotWithShape="0">
            <a:gsLst>
              <a:gs pos="0">
                <a:schemeClr val="bg1"/>
              </a:gs>
              <a:gs pos="100000">
                <a:srgbClr val="CCCCCC"/>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r>
              <a:rPr lang="fa-IR" sz="4400" b="1" dirty="0">
                <a:latin typeface="Times New Roman" pitchFamily="18" charset="0"/>
                <a:cs typeface="Homa" pitchFamily="2" charset="-78"/>
              </a:rPr>
              <a:t>حل مسئله از طريق جستجو</a:t>
            </a:r>
            <a:r>
              <a:rPr lang="fa-IR" sz="3600" b="1" dirty="0">
                <a:latin typeface="Times New Roman" pitchFamily="18" charset="0"/>
              </a:rPr>
              <a:t>	</a:t>
            </a:r>
            <a:endParaRPr lang="en-US" sz="2400" b="1" dirty="0">
              <a:latin typeface="Times New Roman" pitchFamily="18" charset="0"/>
            </a:endParaRPr>
          </a:p>
        </p:txBody>
      </p:sp>
      <p:pic>
        <p:nvPicPr>
          <p:cNvPr id="2" name="Picture 1"/>
          <p:cNvPicPr>
            <a:picLocks noChangeAspect="1"/>
          </p:cNvPicPr>
          <p:nvPr/>
        </p:nvPicPr>
        <p:blipFill>
          <a:blip r:embed="rId2"/>
          <a:stretch>
            <a:fillRect/>
          </a:stretch>
        </p:blipFill>
        <p:spPr>
          <a:xfrm>
            <a:off x="838200" y="4121226"/>
            <a:ext cx="5745480" cy="2146425"/>
          </a:xfrm>
          <a:prstGeom prst="rect">
            <a:avLst/>
          </a:prstGeom>
        </p:spPr>
      </p:pic>
    </p:spTree>
    <p:extLst>
      <p:ext uri="{BB962C8B-B14F-4D97-AF65-F5344CB8AC3E}">
        <p14:creationId xmlns:p14="http://schemas.microsoft.com/office/powerpoint/2010/main" val="178054760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7"/>
          </p:nvPr>
        </p:nvSpPr>
        <p:spPr/>
        <p:txBody>
          <a:bodyPr/>
          <a:lstStyle/>
          <a:p>
            <a:pPr>
              <a:defRPr/>
            </a:pPr>
            <a:fld id="{3BE44F5A-94A7-45D7-B2E0-63E53CE44D80}" type="slidenum">
              <a:rPr lang="fa-IR"/>
              <a:pPr>
                <a:defRPr/>
              </a:pPr>
              <a:t>25</a:t>
            </a:fld>
            <a:endParaRPr lang="en-US"/>
          </a:p>
        </p:txBody>
      </p:sp>
      <p:sp>
        <p:nvSpPr>
          <p:cNvPr id="38916" name="Text Box 3"/>
          <p:cNvSpPr txBox="1">
            <a:spLocks noChangeArrowheads="1"/>
          </p:cNvSpPr>
          <p:nvPr/>
        </p:nvSpPr>
        <p:spPr bwMode="auto">
          <a:xfrm>
            <a:off x="276679" y="1524000"/>
            <a:ext cx="8388350"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marL="342900" indent="-342900" algn="r" rtl="1">
              <a:buFont typeface="Arial" panose="020B0604020202020204" pitchFamily="34" charset="0"/>
              <a:buChar char="•"/>
            </a:pPr>
            <a:r>
              <a:rPr lang="fa-IR" sz="2400" dirty="0">
                <a:cs typeface="B Nazanin" panose="00000400000000000000" pitchFamily="2" charset="-78"/>
              </a:rPr>
              <a:t>گراف فضای حالت و درخت جستجو</a:t>
            </a:r>
          </a:p>
          <a:p>
            <a:pPr marL="342900" indent="-342900" algn="r" rtl="1">
              <a:buFont typeface="Arial" panose="020B0604020202020204" pitchFamily="34" charset="0"/>
              <a:buChar char="•"/>
            </a:pPr>
            <a:r>
              <a:rPr lang="fa-IR" sz="2400" dirty="0">
                <a:cs typeface="B Nazanin" panose="00000400000000000000" pitchFamily="2" charset="-78"/>
              </a:rPr>
              <a:t>توجه: گراف فضای حالت و درخت جستجو دو ساختار کاملاً متفاوت هستند و نبايد با يکديگر اشتباه گرفته شوند.</a:t>
            </a:r>
            <a:endParaRPr lang="en-US" sz="2400" dirty="0">
              <a:cs typeface="B Nazanin" pitchFamily="2" charset="-78"/>
            </a:endParaRPr>
          </a:p>
        </p:txBody>
      </p:sp>
      <p:sp>
        <p:nvSpPr>
          <p:cNvPr id="5" name="Text Box 2"/>
          <p:cNvSpPr txBox="1">
            <a:spLocks noChangeArrowheads="1"/>
          </p:cNvSpPr>
          <p:nvPr/>
        </p:nvSpPr>
        <p:spPr bwMode="auto">
          <a:xfrm>
            <a:off x="1348242" y="304800"/>
            <a:ext cx="7316787" cy="762000"/>
          </a:xfrm>
          <a:prstGeom prst="rect">
            <a:avLst/>
          </a:prstGeom>
          <a:gradFill rotWithShape="0">
            <a:gsLst>
              <a:gs pos="0">
                <a:schemeClr val="bg1"/>
              </a:gs>
              <a:gs pos="100000">
                <a:srgbClr val="CCCCCC"/>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r>
              <a:rPr lang="fa-IR" sz="4400" b="1" dirty="0">
                <a:latin typeface="Times New Roman" pitchFamily="18" charset="0"/>
                <a:cs typeface="Homa" pitchFamily="2" charset="-78"/>
              </a:rPr>
              <a:t>حل مسئله از طريق جستجو</a:t>
            </a:r>
            <a:r>
              <a:rPr lang="fa-IR" sz="3600" b="1" dirty="0">
                <a:latin typeface="Times New Roman" pitchFamily="18" charset="0"/>
              </a:rPr>
              <a:t>	</a:t>
            </a:r>
            <a:endParaRPr lang="en-US" sz="2400" b="1" dirty="0">
              <a:latin typeface="Times New Roman" pitchFamily="18" charset="0"/>
            </a:endParaRPr>
          </a:p>
        </p:txBody>
      </p:sp>
      <p:pic>
        <p:nvPicPr>
          <p:cNvPr id="3" name="Picture 2"/>
          <p:cNvPicPr>
            <a:picLocks noChangeAspect="1"/>
          </p:cNvPicPr>
          <p:nvPr/>
        </p:nvPicPr>
        <p:blipFill>
          <a:blip r:embed="rId2"/>
          <a:stretch>
            <a:fillRect/>
          </a:stretch>
        </p:blipFill>
        <p:spPr>
          <a:xfrm>
            <a:off x="36286" y="2971800"/>
            <a:ext cx="8896350" cy="2266950"/>
          </a:xfrm>
          <a:prstGeom prst="rect">
            <a:avLst/>
          </a:prstGeom>
        </p:spPr>
      </p:pic>
    </p:spTree>
    <p:extLst>
      <p:ext uri="{BB962C8B-B14F-4D97-AF65-F5344CB8AC3E}">
        <p14:creationId xmlns:p14="http://schemas.microsoft.com/office/powerpoint/2010/main" val="138018751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7"/>
          </p:nvPr>
        </p:nvSpPr>
        <p:spPr/>
        <p:txBody>
          <a:bodyPr/>
          <a:lstStyle/>
          <a:p>
            <a:pPr>
              <a:defRPr/>
            </a:pPr>
            <a:fld id="{3BE44F5A-94A7-45D7-B2E0-63E53CE44D80}" type="slidenum">
              <a:rPr lang="fa-IR"/>
              <a:pPr>
                <a:defRPr/>
              </a:pPr>
              <a:t>26</a:t>
            </a:fld>
            <a:endParaRPr lang="en-US"/>
          </a:p>
        </p:txBody>
      </p:sp>
      <p:sp>
        <p:nvSpPr>
          <p:cNvPr id="5" name="Text Box 2"/>
          <p:cNvSpPr txBox="1">
            <a:spLocks noChangeArrowheads="1"/>
          </p:cNvSpPr>
          <p:nvPr/>
        </p:nvSpPr>
        <p:spPr bwMode="auto">
          <a:xfrm>
            <a:off x="1348242" y="304800"/>
            <a:ext cx="7316787" cy="762000"/>
          </a:xfrm>
          <a:prstGeom prst="rect">
            <a:avLst/>
          </a:prstGeom>
          <a:gradFill rotWithShape="0">
            <a:gsLst>
              <a:gs pos="0">
                <a:schemeClr val="bg1"/>
              </a:gs>
              <a:gs pos="100000">
                <a:srgbClr val="CCCCCC"/>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r>
              <a:rPr lang="fa-IR" sz="4400" b="1" dirty="0">
                <a:latin typeface="Times New Roman" pitchFamily="18" charset="0"/>
                <a:cs typeface="Homa" pitchFamily="2" charset="-78"/>
              </a:rPr>
              <a:t>حل مسئله از طريق جستجو</a:t>
            </a:r>
            <a:r>
              <a:rPr lang="fa-IR" sz="3600" b="1" dirty="0">
                <a:latin typeface="Times New Roman" pitchFamily="18" charset="0"/>
              </a:rPr>
              <a:t>	</a:t>
            </a:r>
            <a:endParaRPr lang="en-US" sz="2400" b="1" dirty="0">
              <a:latin typeface="Times New Roman" pitchFamily="18" charset="0"/>
            </a:endParaRPr>
          </a:p>
        </p:txBody>
      </p:sp>
      <p:pic>
        <p:nvPicPr>
          <p:cNvPr id="2" name="Picture 1"/>
          <p:cNvPicPr>
            <a:picLocks noChangeAspect="1"/>
          </p:cNvPicPr>
          <p:nvPr/>
        </p:nvPicPr>
        <p:blipFill>
          <a:blip r:embed="rId2"/>
          <a:stretch>
            <a:fillRect/>
          </a:stretch>
        </p:blipFill>
        <p:spPr>
          <a:xfrm>
            <a:off x="152400" y="1524000"/>
            <a:ext cx="2981325" cy="4391025"/>
          </a:xfrm>
          <a:prstGeom prst="rect">
            <a:avLst/>
          </a:prstGeom>
        </p:spPr>
      </p:pic>
      <p:sp>
        <p:nvSpPr>
          <p:cNvPr id="38916" name="Text Box 3"/>
          <p:cNvSpPr txBox="1">
            <a:spLocks noChangeArrowheads="1"/>
          </p:cNvSpPr>
          <p:nvPr/>
        </p:nvSpPr>
        <p:spPr bwMode="auto">
          <a:xfrm>
            <a:off x="298450" y="1752600"/>
            <a:ext cx="8388350" cy="3416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marL="342900" indent="-342900" algn="r" rtl="1">
              <a:buFont typeface="Arial" panose="020B0604020202020204" pitchFamily="34" charset="0"/>
              <a:buChar char="•"/>
            </a:pPr>
            <a:r>
              <a:rPr lang="fa-IR" sz="2400" dirty="0">
                <a:cs typeface="B Nazanin" panose="00000400000000000000" pitchFamily="2" charset="-78"/>
              </a:rPr>
              <a:t>پرسش کلاسی: گراف فضای حالت و درخت جستجو</a:t>
            </a:r>
          </a:p>
          <a:p>
            <a:pPr marL="342900" indent="-342900" algn="r" rtl="1">
              <a:buFont typeface="Arial" panose="020B0604020202020204" pitchFamily="34" charset="0"/>
              <a:buChar char="•"/>
            </a:pPr>
            <a:endParaRPr lang="fa-IR" sz="2400" dirty="0">
              <a:cs typeface="B Nazanin" panose="00000400000000000000" pitchFamily="2" charset="-78"/>
            </a:endParaRPr>
          </a:p>
          <a:p>
            <a:pPr marL="342900" indent="-342900" algn="r" rtl="1">
              <a:buFont typeface="Arial" panose="020B0604020202020204" pitchFamily="34" charset="0"/>
              <a:buChar char="•"/>
            </a:pPr>
            <a:r>
              <a:rPr lang="fa-IR" sz="2400" dirty="0">
                <a:cs typeface="B Nazanin" panose="00000400000000000000" pitchFamily="2" charset="-78"/>
              </a:rPr>
              <a:t>گراف مقابل با 4 حالت را در نظر بگيريد:</a:t>
            </a:r>
          </a:p>
          <a:p>
            <a:pPr marL="342900" indent="-342900" algn="r" rtl="1">
              <a:buFont typeface="Arial" panose="020B0604020202020204" pitchFamily="34" charset="0"/>
              <a:buChar char="•"/>
            </a:pPr>
            <a:endParaRPr lang="fa-IR" sz="2400" dirty="0">
              <a:cs typeface="B Nazanin" panose="00000400000000000000" pitchFamily="2" charset="-78"/>
            </a:endParaRPr>
          </a:p>
          <a:p>
            <a:pPr marL="342900" indent="-342900" algn="r" rtl="1">
              <a:buFont typeface="Arial" panose="020B0604020202020204" pitchFamily="34" charset="0"/>
              <a:buChar char="•"/>
            </a:pPr>
            <a:endParaRPr lang="fa-IR" sz="2400" dirty="0">
              <a:cs typeface="B Nazanin" panose="00000400000000000000" pitchFamily="2" charset="-78"/>
            </a:endParaRPr>
          </a:p>
          <a:p>
            <a:pPr marL="342900" indent="-342900" algn="r" rtl="1">
              <a:buFont typeface="Arial" panose="020B0604020202020204" pitchFamily="34" charset="0"/>
              <a:buChar char="•"/>
            </a:pPr>
            <a:endParaRPr lang="fa-IR" sz="2400" dirty="0">
              <a:cs typeface="B Nazanin" panose="00000400000000000000" pitchFamily="2" charset="-78"/>
            </a:endParaRPr>
          </a:p>
          <a:p>
            <a:pPr marL="342900" indent="-342900" algn="r" rtl="1">
              <a:buFont typeface="Arial" panose="020B0604020202020204" pitchFamily="34" charset="0"/>
              <a:buChar char="•"/>
            </a:pPr>
            <a:endParaRPr lang="fa-IR" sz="2400" dirty="0">
              <a:cs typeface="B Nazanin" panose="00000400000000000000" pitchFamily="2" charset="-78"/>
            </a:endParaRPr>
          </a:p>
          <a:p>
            <a:pPr marL="342900" indent="-342900" algn="r" rtl="1">
              <a:buFont typeface="Arial" panose="020B0604020202020204" pitchFamily="34" charset="0"/>
              <a:buChar char="•"/>
            </a:pPr>
            <a:endParaRPr lang="fa-IR" sz="2400" dirty="0">
              <a:cs typeface="B Nazanin" panose="00000400000000000000" pitchFamily="2" charset="-78"/>
            </a:endParaRPr>
          </a:p>
          <a:p>
            <a:pPr marL="342900" indent="-342900" algn="r" rtl="1">
              <a:buFont typeface="Arial" panose="020B0604020202020204" pitchFamily="34" charset="0"/>
              <a:buChar char="•"/>
            </a:pPr>
            <a:r>
              <a:rPr lang="fa-IR" sz="2400" dirty="0">
                <a:cs typeface="B Nazanin" panose="00000400000000000000" pitchFamily="2" charset="-78"/>
              </a:rPr>
              <a:t>سوال: اندازه درخت جستجو (با شروع از </a:t>
            </a:r>
            <a:r>
              <a:rPr lang="en-US" sz="2400" b="1" dirty="0">
                <a:cs typeface="B Nazanin" panose="00000400000000000000" pitchFamily="2" charset="-78"/>
              </a:rPr>
              <a:t>s</a:t>
            </a:r>
            <a:r>
              <a:rPr lang="fa-IR" sz="2400" b="1" dirty="0">
                <a:cs typeface="B Nazanin" panose="00000400000000000000" pitchFamily="2" charset="-78"/>
              </a:rPr>
              <a:t>) </a:t>
            </a:r>
            <a:r>
              <a:rPr lang="fa-IR" sz="2400" dirty="0">
                <a:cs typeface="B Nazanin" panose="00000400000000000000" pitchFamily="2" charset="-78"/>
              </a:rPr>
              <a:t>چقدر است؟</a:t>
            </a:r>
            <a:endParaRPr lang="en-US" sz="2400" dirty="0">
              <a:cs typeface="B Nazanin" pitchFamily="2" charset="-78"/>
            </a:endParaRPr>
          </a:p>
        </p:txBody>
      </p:sp>
    </p:spTree>
    <p:extLst>
      <p:ext uri="{BB962C8B-B14F-4D97-AF65-F5344CB8AC3E}">
        <p14:creationId xmlns:p14="http://schemas.microsoft.com/office/powerpoint/2010/main" val="15969357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9954" name="Text Box 2"/>
          <p:cNvSpPr txBox="1">
            <a:spLocks noChangeArrowheads="1"/>
          </p:cNvSpPr>
          <p:nvPr/>
        </p:nvSpPr>
        <p:spPr bwMode="auto">
          <a:xfrm>
            <a:off x="224971" y="1941897"/>
            <a:ext cx="8543926" cy="15881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342900" indent="-342900" algn="just" rtl="1">
              <a:lnSpc>
                <a:spcPct val="135000"/>
              </a:lnSpc>
              <a:buFont typeface="Arial" pitchFamily="34" charset="0"/>
              <a:buChar char="•"/>
            </a:pPr>
            <a:r>
              <a:rPr lang="fa-IR" sz="2400" dirty="0">
                <a:cs typeface="B Nazanin" pitchFamily="2" charset="-78"/>
              </a:rPr>
              <a:t>نیاز به حل مسائل پس از فرموله‌سازی آنها</a:t>
            </a:r>
          </a:p>
          <a:p>
            <a:pPr marL="342900" indent="-342900" algn="just" rtl="1">
              <a:lnSpc>
                <a:spcPct val="135000"/>
              </a:lnSpc>
              <a:buFont typeface="Arial" pitchFamily="34" charset="0"/>
              <a:buChar char="•"/>
            </a:pPr>
            <a:r>
              <a:rPr lang="fa-IR" sz="2400" dirty="0">
                <a:cs typeface="B Nazanin" pitchFamily="2" charset="-78"/>
              </a:rPr>
              <a:t>جستجو در فضای حالت</a:t>
            </a:r>
          </a:p>
          <a:p>
            <a:pPr marL="342900" indent="-342900" algn="just" rtl="1">
              <a:lnSpc>
                <a:spcPct val="135000"/>
              </a:lnSpc>
              <a:buFont typeface="Arial" pitchFamily="34" charset="0"/>
              <a:buChar char="•"/>
            </a:pPr>
            <a:r>
              <a:rPr lang="fa-IR" sz="2400" dirty="0">
                <a:cs typeface="B Nazanin" pitchFamily="2" charset="-78"/>
              </a:rPr>
              <a:t>روش‌های جستجو که درخت جستجو می‌سازند</a:t>
            </a:r>
            <a:endParaRPr lang="en-US" sz="2400" dirty="0">
              <a:cs typeface="B Nazanin" pitchFamily="2" charset="-78"/>
            </a:endParaRPr>
          </a:p>
        </p:txBody>
      </p:sp>
      <p:sp>
        <p:nvSpPr>
          <p:cNvPr id="6" name="Text Box 3"/>
          <p:cNvSpPr txBox="1">
            <a:spLocks noChangeArrowheads="1"/>
          </p:cNvSpPr>
          <p:nvPr/>
        </p:nvSpPr>
        <p:spPr bwMode="auto">
          <a:xfrm>
            <a:off x="2209800" y="1445733"/>
            <a:ext cx="640080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rtl="1">
              <a:spcBef>
                <a:spcPct val="50000"/>
              </a:spcBef>
            </a:pPr>
            <a:r>
              <a:rPr lang="fa-IR" sz="3200" b="1" dirty="0">
                <a:cs typeface="B Nazanin" pitchFamily="2" charset="-78"/>
              </a:rPr>
              <a:t>جستجو برای راه‌حل‌ها</a:t>
            </a:r>
            <a:endParaRPr lang="en-US" sz="3200" b="1" dirty="0">
              <a:cs typeface="B Nazanin" pitchFamily="2" charset="-78"/>
            </a:endParaRPr>
          </a:p>
        </p:txBody>
      </p:sp>
      <p:sp>
        <p:nvSpPr>
          <p:cNvPr id="7" name="Text Box 2"/>
          <p:cNvSpPr txBox="1">
            <a:spLocks noChangeArrowheads="1"/>
          </p:cNvSpPr>
          <p:nvPr/>
        </p:nvSpPr>
        <p:spPr bwMode="auto">
          <a:xfrm>
            <a:off x="1455739" y="208610"/>
            <a:ext cx="7316787" cy="762000"/>
          </a:xfrm>
          <a:prstGeom prst="rect">
            <a:avLst/>
          </a:prstGeom>
          <a:gradFill rotWithShape="0">
            <a:gsLst>
              <a:gs pos="0">
                <a:schemeClr val="bg1"/>
              </a:gs>
              <a:gs pos="100000">
                <a:srgbClr val="CCCCCC"/>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r>
              <a:rPr lang="fa-IR" sz="4400" b="1" dirty="0">
                <a:latin typeface="Times New Roman" pitchFamily="18" charset="0"/>
                <a:cs typeface="Homa" pitchFamily="2" charset="-78"/>
              </a:rPr>
              <a:t>حل مسئله از طريق جستجو</a:t>
            </a:r>
            <a:r>
              <a:rPr lang="fa-IR" sz="3600" b="1" dirty="0">
                <a:latin typeface="Times New Roman" pitchFamily="18" charset="0"/>
              </a:rPr>
              <a:t>	</a:t>
            </a:r>
            <a:endParaRPr lang="en-US" sz="2400" b="1" dirty="0">
              <a:latin typeface="Times New Roman" pitchFamily="18" charset="0"/>
            </a:endParaRPr>
          </a:p>
        </p:txBody>
      </p:sp>
      <p:sp>
        <p:nvSpPr>
          <p:cNvPr id="2" name="Rectangle 1"/>
          <p:cNvSpPr/>
          <p:nvPr/>
        </p:nvSpPr>
        <p:spPr>
          <a:xfrm>
            <a:off x="-830261" y="1923788"/>
            <a:ext cx="4572000" cy="1569660"/>
          </a:xfrm>
          <a:prstGeom prst="rect">
            <a:avLst/>
          </a:prstGeom>
        </p:spPr>
        <p:txBody>
          <a:bodyPr>
            <a:spAutoFit/>
          </a:bodyPr>
          <a:lstStyle/>
          <a:p>
            <a:pPr marL="342900" indent="-342900" algn="r" rtl="1">
              <a:buFont typeface="Arial" panose="020B0604020202020204" pitchFamily="34" charset="0"/>
              <a:buChar char="•"/>
            </a:pPr>
            <a:r>
              <a:rPr lang="fa-IR" sz="2400" dirty="0">
                <a:solidFill>
                  <a:srgbClr val="0070C1"/>
                </a:solidFill>
                <a:cs typeface="B Nazanin" panose="00000400000000000000" pitchFamily="2" charset="-78"/>
              </a:rPr>
              <a:t>جستجو.</a:t>
            </a:r>
          </a:p>
          <a:p>
            <a:pPr marL="739775" indent="-342900" algn="r" rtl="1">
              <a:buFont typeface="Arial" panose="020B0604020202020204" pitchFamily="34" charset="0"/>
              <a:buChar char="•"/>
            </a:pPr>
            <a:r>
              <a:rPr lang="fa-IR" sz="2400" dirty="0">
                <a:solidFill>
                  <a:srgbClr val="000000"/>
                </a:solidFill>
                <a:latin typeface="B Nazanin,Bold"/>
                <a:cs typeface="B Nazanin" panose="00000400000000000000" pitchFamily="2" charset="-78"/>
              </a:rPr>
              <a:t>انتخاب يک گره نامزد</a:t>
            </a:r>
          </a:p>
          <a:p>
            <a:pPr marL="739775" indent="-342900" algn="r" rtl="1">
              <a:buFont typeface="Arial" panose="020B0604020202020204" pitchFamily="34" charset="0"/>
              <a:buChar char="•"/>
            </a:pPr>
            <a:r>
              <a:rPr lang="fa-IR" sz="2400" dirty="0">
                <a:solidFill>
                  <a:srgbClr val="000000"/>
                </a:solidFill>
                <a:latin typeface="B Nazanin,Bold"/>
                <a:cs typeface="B Nazanin" panose="00000400000000000000" pitchFamily="2" charset="-78"/>
              </a:rPr>
              <a:t>آزمايش هدف</a:t>
            </a:r>
          </a:p>
          <a:p>
            <a:pPr marL="739775" indent="-342900" algn="r" rtl="1">
              <a:buFont typeface="Arial" panose="020B0604020202020204" pitchFamily="34" charset="0"/>
              <a:buChar char="•"/>
            </a:pPr>
            <a:r>
              <a:rPr lang="fa-IR" sz="2400" dirty="0">
                <a:solidFill>
                  <a:srgbClr val="000000"/>
                </a:solidFill>
                <a:latin typeface="B Nazanin,Bold"/>
                <a:cs typeface="B Nazanin" panose="00000400000000000000" pitchFamily="2" charset="-78"/>
              </a:rPr>
              <a:t>گسترش گره انتخاب شده</a:t>
            </a:r>
            <a:endParaRPr lang="en-US" sz="2400" dirty="0">
              <a:cs typeface="B Nazanin" panose="00000400000000000000" pitchFamily="2" charset="-78"/>
            </a:endParaRPr>
          </a:p>
        </p:txBody>
      </p:sp>
      <p:pic>
        <p:nvPicPr>
          <p:cNvPr id="3" name="Picture 2"/>
          <p:cNvPicPr>
            <a:picLocks noChangeAspect="1"/>
          </p:cNvPicPr>
          <p:nvPr/>
        </p:nvPicPr>
        <p:blipFill>
          <a:blip r:embed="rId2"/>
          <a:stretch>
            <a:fillRect/>
          </a:stretch>
        </p:blipFill>
        <p:spPr>
          <a:xfrm>
            <a:off x="620259" y="3971503"/>
            <a:ext cx="7753350" cy="2181225"/>
          </a:xfrm>
          <a:prstGeom prst="rect">
            <a:avLst/>
          </a:prstGeom>
        </p:spPr>
      </p:pic>
    </p:spTree>
    <p:extLst>
      <p:ext uri="{BB962C8B-B14F-4D97-AF65-F5344CB8AC3E}">
        <p14:creationId xmlns:p14="http://schemas.microsoft.com/office/powerpoint/2010/main" val="191720774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3"/>
          <p:cNvSpPr txBox="1">
            <a:spLocks noChangeArrowheads="1"/>
          </p:cNvSpPr>
          <p:nvPr/>
        </p:nvSpPr>
        <p:spPr bwMode="auto">
          <a:xfrm>
            <a:off x="2209800" y="1524000"/>
            <a:ext cx="640080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rtl="1">
              <a:spcBef>
                <a:spcPct val="50000"/>
              </a:spcBef>
            </a:pPr>
            <a:r>
              <a:rPr lang="fa-IR" sz="3200" b="1" dirty="0">
                <a:cs typeface="B Nazanin" pitchFamily="2" charset="-78"/>
              </a:rPr>
              <a:t>جستجو برای راه‌حل‌ها</a:t>
            </a:r>
            <a:endParaRPr lang="en-US" sz="3200" b="1" dirty="0">
              <a:cs typeface="B Nazanin" pitchFamily="2" charset="-78"/>
            </a:endParaRPr>
          </a:p>
        </p:txBody>
      </p:sp>
      <p:sp>
        <p:nvSpPr>
          <p:cNvPr id="7" name="Text Box 2"/>
          <p:cNvSpPr txBox="1">
            <a:spLocks noChangeArrowheads="1"/>
          </p:cNvSpPr>
          <p:nvPr/>
        </p:nvSpPr>
        <p:spPr bwMode="auto">
          <a:xfrm>
            <a:off x="1455739" y="208610"/>
            <a:ext cx="7316787" cy="762000"/>
          </a:xfrm>
          <a:prstGeom prst="rect">
            <a:avLst/>
          </a:prstGeom>
          <a:gradFill rotWithShape="0">
            <a:gsLst>
              <a:gs pos="0">
                <a:schemeClr val="bg1"/>
              </a:gs>
              <a:gs pos="100000">
                <a:srgbClr val="CCCCCC"/>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r>
              <a:rPr lang="fa-IR" sz="4400" b="1" dirty="0">
                <a:latin typeface="Times New Roman" pitchFamily="18" charset="0"/>
                <a:cs typeface="Homa" pitchFamily="2" charset="-78"/>
              </a:rPr>
              <a:t>حل مسئله از طريق جستجو</a:t>
            </a:r>
            <a:r>
              <a:rPr lang="fa-IR" sz="3600" b="1" dirty="0">
                <a:latin typeface="Times New Roman" pitchFamily="18" charset="0"/>
              </a:rPr>
              <a:t>	</a:t>
            </a:r>
            <a:endParaRPr lang="en-US" sz="2400" b="1" dirty="0">
              <a:latin typeface="Times New Roman" pitchFamily="18" charset="0"/>
            </a:endParaRPr>
          </a:p>
        </p:txBody>
      </p:sp>
      <p:pic>
        <p:nvPicPr>
          <p:cNvPr id="4" name="Picture 3"/>
          <p:cNvPicPr>
            <a:picLocks noChangeAspect="1"/>
          </p:cNvPicPr>
          <p:nvPr/>
        </p:nvPicPr>
        <p:blipFill>
          <a:blip r:embed="rId2"/>
          <a:stretch>
            <a:fillRect/>
          </a:stretch>
        </p:blipFill>
        <p:spPr>
          <a:xfrm>
            <a:off x="303439" y="2286000"/>
            <a:ext cx="8829675" cy="3848100"/>
          </a:xfrm>
          <a:prstGeom prst="rect">
            <a:avLst/>
          </a:prstGeom>
        </p:spPr>
      </p:pic>
    </p:spTree>
    <p:extLst>
      <p:ext uri="{BB962C8B-B14F-4D97-AF65-F5344CB8AC3E}">
        <p14:creationId xmlns:p14="http://schemas.microsoft.com/office/powerpoint/2010/main" val="56712631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3"/>
          <p:cNvSpPr txBox="1">
            <a:spLocks noChangeArrowheads="1"/>
          </p:cNvSpPr>
          <p:nvPr/>
        </p:nvSpPr>
        <p:spPr bwMode="auto">
          <a:xfrm>
            <a:off x="2209800" y="1600200"/>
            <a:ext cx="640080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rtl="1">
              <a:spcBef>
                <a:spcPct val="50000"/>
              </a:spcBef>
            </a:pPr>
            <a:r>
              <a:rPr lang="fa-IR" sz="3200" b="1" dirty="0">
                <a:cs typeface="B Nazanin" pitchFamily="2" charset="-78"/>
              </a:rPr>
              <a:t>جستجو برای راه‌حل‌ها</a:t>
            </a:r>
            <a:endParaRPr lang="en-US" sz="3200" b="1" dirty="0">
              <a:cs typeface="B Nazanin" pitchFamily="2" charset="-78"/>
            </a:endParaRPr>
          </a:p>
        </p:txBody>
      </p:sp>
      <p:sp>
        <p:nvSpPr>
          <p:cNvPr id="7" name="Text Box 2"/>
          <p:cNvSpPr txBox="1">
            <a:spLocks noChangeArrowheads="1"/>
          </p:cNvSpPr>
          <p:nvPr/>
        </p:nvSpPr>
        <p:spPr bwMode="auto">
          <a:xfrm>
            <a:off x="1455739" y="208610"/>
            <a:ext cx="7316787" cy="762000"/>
          </a:xfrm>
          <a:prstGeom prst="rect">
            <a:avLst/>
          </a:prstGeom>
          <a:gradFill rotWithShape="0">
            <a:gsLst>
              <a:gs pos="0">
                <a:schemeClr val="bg1"/>
              </a:gs>
              <a:gs pos="100000">
                <a:srgbClr val="CCCCCC"/>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r>
              <a:rPr lang="fa-IR" sz="4400" b="1" dirty="0">
                <a:latin typeface="Times New Roman" pitchFamily="18" charset="0"/>
                <a:cs typeface="Homa" pitchFamily="2" charset="-78"/>
              </a:rPr>
              <a:t>حل مسئله از طريق جستجو</a:t>
            </a:r>
            <a:r>
              <a:rPr lang="fa-IR" sz="3600" b="1" dirty="0">
                <a:latin typeface="Times New Roman" pitchFamily="18" charset="0"/>
              </a:rPr>
              <a:t>	</a:t>
            </a:r>
            <a:endParaRPr lang="en-US" sz="2400" b="1" dirty="0">
              <a:latin typeface="Times New Roman" pitchFamily="18" charset="0"/>
            </a:endParaRPr>
          </a:p>
        </p:txBody>
      </p:sp>
      <p:pic>
        <p:nvPicPr>
          <p:cNvPr id="2" name="Picture 1"/>
          <p:cNvPicPr>
            <a:picLocks noChangeAspect="1"/>
          </p:cNvPicPr>
          <p:nvPr/>
        </p:nvPicPr>
        <p:blipFill>
          <a:blip r:embed="rId2"/>
          <a:stretch>
            <a:fillRect/>
          </a:stretch>
        </p:blipFill>
        <p:spPr>
          <a:xfrm>
            <a:off x="152400" y="2362200"/>
            <a:ext cx="8839200" cy="3810000"/>
          </a:xfrm>
          <a:prstGeom prst="rect">
            <a:avLst/>
          </a:prstGeom>
        </p:spPr>
      </p:pic>
    </p:spTree>
    <p:extLst>
      <p:ext uri="{BB962C8B-B14F-4D97-AF65-F5344CB8AC3E}">
        <p14:creationId xmlns:p14="http://schemas.microsoft.com/office/powerpoint/2010/main" val="2638839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5"/>
          <p:cNvSpPr>
            <a:spLocks noGrp="1"/>
          </p:cNvSpPr>
          <p:nvPr>
            <p:ph type="sldNum" sz="quarter" idx="7"/>
          </p:nvPr>
        </p:nvSpPr>
        <p:spPr/>
        <p:txBody>
          <a:bodyPr/>
          <a:lstStyle/>
          <a:p>
            <a:pPr>
              <a:defRPr/>
            </a:pPr>
            <a:fld id="{7C81CBC3-A6CB-479A-800F-57725BD3DA94}" type="slidenum">
              <a:rPr lang="fa-IR"/>
              <a:pPr>
                <a:defRPr/>
              </a:pPr>
              <a:t>3</a:t>
            </a:fld>
            <a:endParaRPr lang="en-US" dirty="0"/>
          </a:p>
        </p:txBody>
      </p:sp>
      <p:sp>
        <p:nvSpPr>
          <p:cNvPr id="33795" name="Text Box 2"/>
          <p:cNvSpPr txBox="1">
            <a:spLocks noChangeArrowheads="1"/>
          </p:cNvSpPr>
          <p:nvPr/>
        </p:nvSpPr>
        <p:spPr bwMode="auto">
          <a:xfrm>
            <a:off x="1370013" y="304800"/>
            <a:ext cx="7316787" cy="762000"/>
          </a:xfrm>
          <a:prstGeom prst="rect">
            <a:avLst/>
          </a:prstGeom>
          <a:gradFill rotWithShape="0">
            <a:gsLst>
              <a:gs pos="0">
                <a:schemeClr val="bg1"/>
              </a:gs>
              <a:gs pos="100000">
                <a:srgbClr val="CCCCCC"/>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r>
              <a:rPr lang="fa-IR" sz="4400" b="1" dirty="0">
                <a:latin typeface="Times New Roman" pitchFamily="18" charset="0"/>
                <a:cs typeface="Homa" pitchFamily="2" charset="-78"/>
              </a:rPr>
              <a:t>حل مسئله از طريق جستجو</a:t>
            </a:r>
            <a:r>
              <a:rPr lang="fa-IR" sz="3600" b="1" dirty="0">
                <a:latin typeface="Times New Roman" pitchFamily="18" charset="0"/>
              </a:rPr>
              <a:t>	</a:t>
            </a:r>
            <a:endParaRPr lang="en-US" sz="2400" b="1" dirty="0">
              <a:latin typeface="Times New Roman" pitchFamily="18" charset="0"/>
            </a:endParaRPr>
          </a:p>
        </p:txBody>
      </p:sp>
      <p:sp>
        <p:nvSpPr>
          <p:cNvPr id="33797" name="Text Box 4"/>
          <p:cNvSpPr txBox="1">
            <a:spLocks noChangeArrowheads="1"/>
          </p:cNvSpPr>
          <p:nvPr/>
        </p:nvSpPr>
        <p:spPr bwMode="auto">
          <a:xfrm>
            <a:off x="1619250" y="3357563"/>
            <a:ext cx="6192838" cy="823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ctr">
              <a:spcBef>
                <a:spcPct val="50000"/>
              </a:spcBef>
            </a:pPr>
            <a:endParaRPr lang="en-US" sz="4800" dirty="0">
              <a:solidFill>
                <a:schemeClr val="accent2"/>
              </a:solidFill>
              <a:latin typeface="Akram" pitchFamily="2" charset="2"/>
            </a:endParaRPr>
          </a:p>
        </p:txBody>
      </p:sp>
      <p:sp>
        <p:nvSpPr>
          <p:cNvPr id="33798" name="Text Box 5"/>
          <p:cNvSpPr txBox="1">
            <a:spLocks noChangeArrowheads="1"/>
          </p:cNvSpPr>
          <p:nvPr/>
        </p:nvSpPr>
        <p:spPr bwMode="auto">
          <a:xfrm>
            <a:off x="395288" y="1714909"/>
            <a:ext cx="8291512" cy="2169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marL="342900" indent="-342900" algn="r" rtl="1">
              <a:spcBef>
                <a:spcPct val="10000"/>
              </a:spcBef>
              <a:buFont typeface="Arial" pitchFamily="34" charset="0"/>
              <a:buChar char="•"/>
            </a:pPr>
            <a:r>
              <a:rPr lang="fa-IR" sz="2500" dirty="0">
                <a:cs typeface="B Nazanin" pitchFamily="2" charset="-78"/>
              </a:rPr>
              <a:t>طراحی و پیاده‌سازی نوعی عامل هدف‌گرا به نام </a:t>
            </a:r>
            <a:r>
              <a:rPr lang="fa-IR" sz="2500" b="1" dirty="0">
                <a:cs typeface="B Nazanin" pitchFamily="2" charset="-78"/>
              </a:rPr>
              <a:t>عامل حل مسئله</a:t>
            </a:r>
          </a:p>
          <a:p>
            <a:pPr marL="342900" indent="-342900" algn="r" rtl="1">
              <a:spcBef>
                <a:spcPct val="10000"/>
              </a:spcBef>
              <a:buFont typeface="Arial" pitchFamily="34" charset="0"/>
              <a:buChar char="•"/>
            </a:pPr>
            <a:r>
              <a:rPr lang="fa-IR" sz="2500" dirty="0">
                <a:cs typeface="B Nazanin" pitchFamily="2" charset="-78"/>
              </a:rPr>
              <a:t>هدف عامل‌های حل مسئله: یافتن دنباله‌ای از عملیات که هدف منجر می‌شود</a:t>
            </a:r>
            <a:endParaRPr lang="en-US" sz="2500" dirty="0">
              <a:cs typeface="B Nazanin" pitchFamily="2" charset="-78"/>
            </a:endParaRPr>
          </a:p>
          <a:p>
            <a:pPr marL="342900" indent="-342900" algn="r" rtl="1">
              <a:spcBef>
                <a:spcPct val="10000"/>
              </a:spcBef>
              <a:buFont typeface="Arial" pitchFamily="34" charset="0"/>
              <a:buChar char="•"/>
            </a:pPr>
            <a:r>
              <a:rPr lang="fa-IR" sz="2500" dirty="0">
                <a:cs typeface="B Nazanin" pitchFamily="2" charset="-78"/>
              </a:rPr>
              <a:t> یافتن راه‌حل توسط عامل مبتنی بر استراتژی‌های جستجو</a:t>
            </a:r>
          </a:p>
          <a:p>
            <a:pPr marL="342900" indent="-342900" algn="r" rtl="1">
              <a:spcBef>
                <a:spcPct val="10000"/>
              </a:spcBef>
              <a:buFont typeface="Arial" pitchFamily="34" charset="0"/>
              <a:buChar char="•"/>
            </a:pPr>
            <a:r>
              <a:rPr lang="fa-IR" sz="2500" dirty="0">
                <a:cs typeface="B Nazanin" pitchFamily="2" charset="-78"/>
              </a:rPr>
              <a:t>استراتژی‌های جستجوی ناآگاهانه یا آگاهانه</a:t>
            </a:r>
          </a:p>
          <a:p>
            <a:pPr marL="342900" indent="-342900" algn="r" rtl="1">
              <a:spcBef>
                <a:spcPct val="10000"/>
              </a:spcBef>
              <a:buFont typeface="Arial" pitchFamily="34" charset="0"/>
              <a:buChar char="•"/>
            </a:pPr>
            <a:endParaRPr lang="fa-IR" sz="2500" dirty="0">
              <a:cs typeface="B Nazanin" pitchFamily="2" charset="-78"/>
            </a:endParaRPr>
          </a:p>
        </p:txBody>
      </p:sp>
      <p:pic>
        <p:nvPicPr>
          <p:cNvPr id="2" name="Picture 1"/>
          <p:cNvPicPr>
            <a:picLocks noChangeAspect="1"/>
          </p:cNvPicPr>
          <p:nvPr/>
        </p:nvPicPr>
        <p:blipFill>
          <a:blip r:embed="rId2"/>
          <a:stretch>
            <a:fillRect/>
          </a:stretch>
        </p:blipFill>
        <p:spPr>
          <a:xfrm>
            <a:off x="1955007" y="3444576"/>
            <a:ext cx="4826794" cy="3413423"/>
          </a:xfrm>
          <a:prstGeom prst="rect">
            <a:avLst/>
          </a:prstGeom>
        </p:spPr>
      </p:pic>
    </p:spTree>
    <p:extLst>
      <p:ext uri="{BB962C8B-B14F-4D97-AF65-F5344CB8AC3E}">
        <p14:creationId xmlns:p14="http://schemas.microsoft.com/office/powerpoint/2010/main" val="64945188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3"/>
          <p:cNvSpPr txBox="1">
            <a:spLocks noChangeArrowheads="1"/>
          </p:cNvSpPr>
          <p:nvPr/>
        </p:nvSpPr>
        <p:spPr bwMode="auto">
          <a:xfrm>
            <a:off x="2209800" y="1600200"/>
            <a:ext cx="640080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rtl="1">
              <a:spcBef>
                <a:spcPct val="50000"/>
              </a:spcBef>
            </a:pPr>
            <a:r>
              <a:rPr lang="fa-IR" sz="3200" b="1" dirty="0">
                <a:cs typeface="B Nazanin" pitchFamily="2" charset="-78"/>
              </a:rPr>
              <a:t>جستجو برای راه‌حل‌ها</a:t>
            </a:r>
            <a:endParaRPr lang="en-US" sz="3200" b="1" dirty="0">
              <a:cs typeface="B Nazanin" pitchFamily="2" charset="-78"/>
            </a:endParaRPr>
          </a:p>
        </p:txBody>
      </p:sp>
      <p:sp>
        <p:nvSpPr>
          <p:cNvPr id="7" name="Text Box 2"/>
          <p:cNvSpPr txBox="1">
            <a:spLocks noChangeArrowheads="1"/>
          </p:cNvSpPr>
          <p:nvPr/>
        </p:nvSpPr>
        <p:spPr bwMode="auto">
          <a:xfrm>
            <a:off x="1455739" y="208610"/>
            <a:ext cx="7316787" cy="762000"/>
          </a:xfrm>
          <a:prstGeom prst="rect">
            <a:avLst/>
          </a:prstGeom>
          <a:gradFill rotWithShape="0">
            <a:gsLst>
              <a:gs pos="0">
                <a:schemeClr val="bg1"/>
              </a:gs>
              <a:gs pos="100000">
                <a:srgbClr val="CCCCCC"/>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r>
              <a:rPr lang="fa-IR" sz="4400" b="1" dirty="0">
                <a:latin typeface="Times New Roman" pitchFamily="18" charset="0"/>
                <a:cs typeface="Homa" pitchFamily="2" charset="-78"/>
              </a:rPr>
              <a:t>حل مسئله از طريق جستجو</a:t>
            </a:r>
            <a:r>
              <a:rPr lang="fa-IR" sz="3600" b="1" dirty="0">
                <a:latin typeface="Times New Roman" pitchFamily="18" charset="0"/>
              </a:rPr>
              <a:t>	</a:t>
            </a:r>
            <a:endParaRPr lang="en-US" sz="2400" b="1" dirty="0">
              <a:latin typeface="Times New Roman" pitchFamily="18" charset="0"/>
            </a:endParaRPr>
          </a:p>
        </p:txBody>
      </p:sp>
      <p:pic>
        <p:nvPicPr>
          <p:cNvPr id="2" name="Picture 1"/>
          <p:cNvPicPr>
            <a:picLocks noChangeAspect="1"/>
          </p:cNvPicPr>
          <p:nvPr/>
        </p:nvPicPr>
        <p:blipFill>
          <a:blip r:embed="rId2"/>
          <a:stretch>
            <a:fillRect/>
          </a:stretch>
        </p:blipFill>
        <p:spPr>
          <a:xfrm>
            <a:off x="268514" y="2148689"/>
            <a:ext cx="8839200" cy="3810000"/>
          </a:xfrm>
          <a:prstGeom prst="rect">
            <a:avLst/>
          </a:prstGeom>
        </p:spPr>
      </p:pic>
      <p:pic>
        <p:nvPicPr>
          <p:cNvPr id="5" name="Picture 4"/>
          <p:cNvPicPr>
            <a:picLocks noChangeAspect="1"/>
          </p:cNvPicPr>
          <p:nvPr/>
        </p:nvPicPr>
        <p:blipFill>
          <a:blip r:embed="rId3">
            <a:extLst>
              <a:ext uri="{BEBA8EAE-BF5A-486C-A8C5-ECC9F3942E4B}">
                <a14:imgProps xmlns:a14="http://schemas.microsoft.com/office/drawing/2010/main">
                  <a14:imgLayer r:embed="rId4">
                    <a14:imgEffect>
                      <a14:sharpenSoften amount="50000"/>
                    </a14:imgEffect>
                  </a14:imgLayer>
                </a14:imgProps>
              </a:ext>
            </a:extLst>
          </a:blip>
          <a:stretch>
            <a:fillRect/>
          </a:stretch>
        </p:blipFill>
        <p:spPr>
          <a:xfrm>
            <a:off x="268514" y="4495801"/>
            <a:ext cx="6303516" cy="2011378"/>
          </a:xfrm>
          <a:prstGeom prst="rect">
            <a:avLst/>
          </a:prstGeom>
        </p:spPr>
      </p:pic>
    </p:spTree>
    <p:extLst>
      <p:ext uri="{BB962C8B-B14F-4D97-AF65-F5344CB8AC3E}">
        <p14:creationId xmlns:p14="http://schemas.microsoft.com/office/powerpoint/2010/main" val="36786663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3"/>
          <p:cNvSpPr txBox="1">
            <a:spLocks noChangeArrowheads="1"/>
          </p:cNvSpPr>
          <p:nvPr/>
        </p:nvSpPr>
        <p:spPr bwMode="auto">
          <a:xfrm>
            <a:off x="2210593" y="1447800"/>
            <a:ext cx="6400800" cy="11387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rtl="1">
              <a:spcBef>
                <a:spcPct val="50000"/>
              </a:spcBef>
            </a:pPr>
            <a:r>
              <a:rPr lang="fa-IR" sz="3200" b="1" dirty="0">
                <a:cs typeface="B Nazanin" pitchFamily="2" charset="-78"/>
              </a:rPr>
              <a:t>جستجو برای راه‌حل‌ها</a:t>
            </a:r>
          </a:p>
          <a:p>
            <a:pPr algn="r" rtl="1">
              <a:spcBef>
                <a:spcPct val="50000"/>
              </a:spcBef>
            </a:pPr>
            <a:r>
              <a:rPr lang="fa-IR" sz="2400" b="1" dirty="0">
                <a:cs typeface="B Nazanin" pitchFamily="2" charset="-78"/>
              </a:rPr>
              <a:t>الگوریتم عمومی جستجوی درخت</a:t>
            </a:r>
            <a:endParaRPr lang="en-US" sz="2400" b="1" dirty="0">
              <a:cs typeface="B Nazanin" pitchFamily="2" charset="-78"/>
            </a:endParaRPr>
          </a:p>
        </p:txBody>
      </p:sp>
      <p:sp>
        <p:nvSpPr>
          <p:cNvPr id="7" name="Text Box 2"/>
          <p:cNvSpPr txBox="1">
            <a:spLocks noChangeArrowheads="1"/>
          </p:cNvSpPr>
          <p:nvPr/>
        </p:nvSpPr>
        <p:spPr bwMode="auto">
          <a:xfrm>
            <a:off x="1294606" y="304800"/>
            <a:ext cx="7316787" cy="762000"/>
          </a:xfrm>
          <a:prstGeom prst="rect">
            <a:avLst/>
          </a:prstGeom>
          <a:gradFill rotWithShape="0">
            <a:gsLst>
              <a:gs pos="0">
                <a:schemeClr val="bg1"/>
              </a:gs>
              <a:gs pos="100000">
                <a:srgbClr val="CCCCCC"/>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r>
              <a:rPr lang="fa-IR" sz="4400" b="1" dirty="0">
                <a:latin typeface="Times New Roman" pitchFamily="18" charset="0"/>
                <a:cs typeface="Homa" pitchFamily="2" charset="-78"/>
              </a:rPr>
              <a:t>حل مسئله از طريق جستجو</a:t>
            </a:r>
            <a:r>
              <a:rPr lang="fa-IR" sz="3600" b="1" dirty="0">
                <a:latin typeface="Times New Roman" pitchFamily="18" charset="0"/>
              </a:rPr>
              <a:t>	</a:t>
            </a:r>
            <a:endParaRPr lang="en-US" sz="2400" b="1" dirty="0">
              <a:latin typeface="Times New Roman" pitchFamily="18" charset="0"/>
            </a:endParaRPr>
          </a:p>
        </p:txBody>
      </p:sp>
      <p:pic>
        <p:nvPicPr>
          <p:cNvPr id="2" name="Picture 1"/>
          <p:cNvPicPr>
            <a:picLocks noChangeAspect="1"/>
          </p:cNvPicPr>
          <p:nvPr/>
        </p:nvPicPr>
        <p:blipFill>
          <a:blip r:embed="rId2"/>
          <a:stretch>
            <a:fillRect/>
          </a:stretch>
        </p:blipFill>
        <p:spPr>
          <a:xfrm>
            <a:off x="152400" y="2586573"/>
            <a:ext cx="8596993" cy="2743200"/>
          </a:xfrm>
          <a:prstGeom prst="rect">
            <a:avLst/>
          </a:prstGeom>
        </p:spPr>
      </p:pic>
      <p:pic>
        <p:nvPicPr>
          <p:cNvPr id="3" name="Picture 2"/>
          <p:cNvPicPr>
            <a:picLocks noChangeAspect="1"/>
          </p:cNvPicPr>
          <p:nvPr/>
        </p:nvPicPr>
        <p:blipFill>
          <a:blip r:embed="rId3">
            <a:extLst>
              <a:ext uri="{BEBA8EAE-BF5A-486C-A8C5-ECC9F3942E4B}">
                <a14:imgProps xmlns:a14="http://schemas.microsoft.com/office/drawing/2010/main">
                  <a14:imgLayer r:embed="rId4">
                    <a14:imgEffect>
                      <a14:brightnessContrast contrast="40000"/>
                    </a14:imgEffect>
                  </a14:imgLayer>
                </a14:imgProps>
              </a:ext>
            </a:extLst>
          </a:blip>
          <a:stretch>
            <a:fillRect/>
          </a:stretch>
        </p:blipFill>
        <p:spPr>
          <a:xfrm>
            <a:off x="6168118" y="5239821"/>
            <a:ext cx="2581275" cy="1609725"/>
          </a:xfrm>
          <a:prstGeom prst="rect">
            <a:avLst/>
          </a:prstGeom>
        </p:spPr>
      </p:pic>
    </p:spTree>
    <p:extLst>
      <p:ext uri="{BB962C8B-B14F-4D97-AF65-F5344CB8AC3E}">
        <p14:creationId xmlns:p14="http://schemas.microsoft.com/office/powerpoint/2010/main" val="193393996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3"/>
          <p:cNvSpPr txBox="1">
            <a:spLocks noChangeArrowheads="1"/>
          </p:cNvSpPr>
          <p:nvPr/>
        </p:nvSpPr>
        <p:spPr bwMode="auto">
          <a:xfrm>
            <a:off x="2210593" y="1447800"/>
            <a:ext cx="6400800" cy="11387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rtl="1">
              <a:spcBef>
                <a:spcPct val="50000"/>
              </a:spcBef>
            </a:pPr>
            <a:r>
              <a:rPr lang="fa-IR" sz="3200" b="1" dirty="0">
                <a:cs typeface="B Nazanin" pitchFamily="2" charset="-78"/>
              </a:rPr>
              <a:t>جستجو برای راه‌حل‌ها</a:t>
            </a:r>
          </a:p>
          <a:p>
            <a:pPr algn="r" rtl="1">
              <a:spcBef>
                <a:spcPct val="50000"/>
              </a:spcBef>
            </a:pPr>
            <a:r>
              <a:rPr lang="fa-IR" sz="2400" b="1" dirty="0">
                <a:cs typeface="B Nazanin" pitchFamily="2" charset="-78"/>
              </a:rPr>
              <a:t>الگوریتم عمومی جستجوی درخت</a:t>
            </a:r>
            <a:endParaRPr lang="en-US" sz="2400" b="1" dirty="0">
              <a:cs typeface="B Nazanin" pitchFamily="2" charset="-78"/>
            </a:endParaRPr>
          </a:p>
        </p:txBody>
      </p:sp>
      <p:sp>
        <p:nvSpPr>
          <p:cNvPr id="7" name="Text Box 2"/>
          <p:cNvSpPr txBox="1">
            <a:spLocks noChangeArrowheads="1"/>
          </p:cNvSpPr>
          <p:nvPr/>
        </p:nvSpPr>
        <p:spPr bwMode="auto">
          <a:xfrm>
            <a:off x="1294606" y="304800"/>
            <a:ext cx="7316787" cy="762000"/>
          </a:xfrm>
          <a:prstGeom prst="rect">
            <a:avLst/>
          </a:prstGeom>
          <a:gradFill rotWithShape="0">
            <a:gsLst>
              <a:gs pos="0">
                <a:schemeClr val="bg1"/>
              </a:gs>
              <a:gs pos="100000">
                <a:srgbClr val="CCCCCC"/>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r>
              <a:rPr lang="fa-IR" sz="4400" b="1" dirty="0">
                <a:latin typeface="Times New Roman" pitchFamily="18" charset="0"/>
                <a:cs typeface="Homa" pitchFamily="2" charset="-78"/>
              </a:rPr>
              <a:t>حل مسئله از طريق جستجو</a:t>
            </a:r>
            <a:r>
              <a:rPr lang="fa-IR" sz="3600" b="1" dirty="0">
                <a:latin typeface="Times New Roman" pitchFamily="18" charset="0"/>
              </a:rPr>
              <a:t>	</a:t>
            </a:r>
            <a:endParaRPr lang="en-US" sz="2400" b="1" dirty="0">
              <a:latin typeface="Times New Roman" pitchFamily="18" charset="0"/>
            </a:endParaRPr>
          </a:p>
        </p:txBody>
      </p:sp>
      <p:pic>
        <p:nvPicPr>
          <p:cNvPr id="3" name="Picture 2"/>
          <p:cNvPicPr>
            <a:picLocks noChangeAspect="1"/>
          </p:cNvPicPr>
          <p:nvPr/>
        </p:nvPicPr>
        <p:blipFill>
          <a:blip r:embed="rId2">
            <a:extLst>
              <a:ext uri="{BEBA8EAE-BF5A-486C-A8C5-ECC9F3942E4B}">
                <a14:imgProps xmlns:a14="http://schemas.microsoft.com/office/drawing/2010/main">
                  <a14:imgLayer r:embed="rId3">
                    <a14:imgEffect>
                      <a14:brightnessContrast contrast="40000"/>
                    </a14:imgEffect>
                  </a14:imgLayer>
                </a14:imgProps>
              </a:ext>
            </a:extLst>
          </a:blip>
          <a:stretch>
            <a:fillRect/>
          </a:stretch>
        </p:blipFill>
        <p:spPr>
          <a:xfrm>
            <a:off x="6168118" y="5239821"/>
            <a:ext cx="2581275" cy="1609725"/>
          </a:xfrm>
          <a:prstGeom prst="rect">
            <a:avLst/>
          </a:prstGeom>
        </p:spPr>
      </p:pic>
      <p:pic>
        <p:nvPicPr>
          <p:cNvPr id="4" name="Picture 3"/>
          <p:cNvPicPr>
            <a:picLocks noChangeAspect="1"/>
          </p:cNvPicPr>
          <p:nvPr/>
        </p:nvPicPr>
        <p:blipFill>
          <a:blip r:embed="rId4"/>
          <a:stretch>
            <a:fillRect/>
          </a:stretch>
        </p:blipFill>
        <p:spPr>
          <a:xfrm>
            <a:off x="663319" y="2604571"/>
            <a:ext cx="8086074" cy="2609850"/>
          </a:xfrm>
          <a:prstGeom prst="rect">
            <a:avLst/>
          </a:prstGeom>
        </p:spPr>
      </p:pic>
    </p:spTree>
    <p:extLst>
      <p:ext uri="{BB962C8B-B14F-4D97-AF65-F5344CB8AC3E}">
        <p14:creationId xmlns:p14="http://schemas.microsoft.com/office/powerpoint/2010/main" val="196169789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2"/>
          <p:cNvSpPr txBox="1">
            <a:spLocks noChangeArrowheads="1"/>
          </p:cNvSpPr>
          <p:nvPr/>
        </p:nvSpPr>
        <p:spPr bwMode="auto">
          <a:xfrm>
            <a:off x="1264784" y="304800"/>
            <a:ext cx="7316787" cy="762000"/>
          </a:xfrm>
          <a:prstGeom prst="rect">
            <a:avLst/>
          </a:prstGeom>
          <a:gradFill rotWithShape="0">
            <a:gsLst>
              <a:gs pos="0">
                <a:schemeClr val="bg1"/>
              </a:gs>
              <a:gs pos="100000">
                <a:srgbClr val="CCCCCC"/>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r>
              <a:rPr lang="fa-IR" sz="4400" b="1" dirty="0">
                <a:latin typeface="Times New Roman" pitchFamily="18" charset="0"/>
                <a:cs typeface="Homa" pitchFamily="2" charset="-78"/>
              </a:rPr>
              <a:t>حل مسئله از طريق جستجو</a:t>
            </a:r>
            <a:r>
              <a:rPr lang="fa-IR" sz="3600" b="1" dirty="0">
                <a:latin typeface="Times New Roman" pitchFamily="18" charset="0"/>
              </a:rPr>
              <a:t>	</a:t>
            </a:r>
            <a:endParaRPr lang="en-US" sz="2400" b="1" dirty="0">
              <a:latin typeface="Times New Roman" pitchFamily="18" charset="0"/>
            </a:endParaRPr>
          </a:p>
        </p:txBody>
      </p:sp>
      <p:sp>
        <p:nvSpPr>
          <p:cNvPr id="8" name="Text Box 2"/>
          <p:cNvSpPr txBox="1">
            <a:spLocks noChangeArrowheads="1"/>
          </p:cNvSpPr>
          <p:nvPr/>
        </p:nvSpPr>
        <p:spPr bwMode="auto">
          <a:xfrm>
            <a:off x="762000" y="1523999"/>
            <a:ext cx="8001000" cy="40811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342900" indent="-342900" algn="just" rtl="1">
              <a:lnSpc>
                <a:spcPct val="135000"/>
              </a:lnSpc>
              <a:buFont typeface="Arial" pitchFamily="34" charset="0"/>
              <a:buChar char="•"/>
            </a:pPr>
            <a:r>
              <a:rPr lang="fa-IR" sz="2400" dirty="0">
                <a:cs typeface="B Nazanin" pitchFamily="2" charset="-78"/>
              </a:rPr>
              <a:t>راه‌های مختلفی برای نمایش گره‌های درخت جستجو وجود دارد</a:t>
            </a:r>
          </a:p>
          <a:p>
            <a:pPr marL="342900" indent="-342900" algn="just" rtl="1">
              <a:lnSpc>
                <a:spcPct val="135000"/>
              </a:lnSpc>
              <a:buFont typeface="Arial" pitchFamily="34" charset="0"/>
              <a:buChar char="•"/>
            </a:pPr>
            <a:r>
              <a:rPr lang="fa-IR" sz="2400" dirty="0">
                <a:cs typeface="B Nazanin" pitchFamily="2" charset="-78"/>
              </a:rPr>
              <a:t>فرض: یک گره ساختار داده‌ای با پنج مولفه است:</a:t>
            </a:r>
          </a:p>
          <a:p>
            <a:pPr marL="917575" indent="-342900" algn="just" rtl="1">
              <a:lnSpc>
                <a:spcPct val="135000"/>
              </a:lnSpc>
              <a:buFont typeface="Arial" pitchFamily="34" charset="0"/>
              <a:buChar char="•"/>
            </a:pPr>
            <a:r>
              <a:rPr lang="fa-IR" sz="2400" b="1" u="sng" dirty="0">
                <a:cs typeface="B Nazanin" pitchFamily="2" charset="-78"/>
              </a:rPr>
              <a:t>حالت: </a:t>
            </a:r>
            <a:r>
              <a:rPr lang="fa-IR" sz="2400" dirty="0">
                <a:cs typeface="B Nazanin" pitchFamily="2" charset="-78"/>
              </a:rPr>
              <a:t>حالت در فضای حالت که گره به آن وابسته است</a:t>
            </a:r>
          </a:p>
          <a:p>
            <a:pPr marL="917575" indent="-342900" algn="just" rtl="1">
              <a:lnSpc>
                <a:spcPct val="135000"/>
              </a:lnSpc>
              <a:buFont typeface="Arial" pitchFamily="34" charset="0"/>
              <a:buChar char="•"/>
            </a:pPr>
            <a:r>
              <a:rPr lang="fa-IR" sz="2400" b="1" u="sng" dirty="0">
                <a:cs typeface="B Nazanin" pitchFamily="2" charset="-78"/>
              </a:rPr>
              <a:t>گره‌ی والد: </a:t>
            </a:r>
            <a:r>
              <a:rPr lang="fa-IR" sz="2400" dirty="0">
                <a:cs typeface="B Nazanin" pitchFamily="2" charset="-78"/>
              </a:rPr>
              <a:t>گره‌ در درخت جستجو که این گره را تولید کرده است</a:t>
            </a:r>
          </a:p>
          <a:p>
            <a:pPr marL="917575" indent="-342900" algn="just" rtl="1">
              <a:lnSpc>
                <a:spcPct val="135000"/>
              </a:lnSpc>
              <a:buFont typeface="Arial" pitchFamily="34" charset="0"/>
              <a:buChar char="•"/>
            </a:pPr>
            <a:r>
              <a:rPr lang="fa-IR" sz="2400" b="1" u="sng" dirty="0">
                <a:cs typeface="B Nazanin" pitchFamily="2" charset="-78"/>
              </a:rPr>
              <a:t>عمل: </a:t>
            </a:r>
            <a:r>
              <a:rPr lang="fa-IR" sz="2400" dirty="0">
                <a:cs typeface="B Nazanin" pitchFamily="2" charset="-78"/>
              </a:rPr>
              <a:t>عملی که به والد اعمال شده تا گره تولید شود</a:t>
            </a:r>
            <a:endParaRPr lang="en-US" sz="2400" dirty="0">
              <a:cs typeface="B Nazanin" pitchFamily="2" charset="-78"/>
            </a:endParaRPr>
          </a:p>
          <a:p>
            <a:pPr marL="917575" indent="-342900" algn="just" rtl="1">
              <a:lnSpc>
                <a:spcPct val="135000"/>
              </a:lnSpc>
              <a:buFont typeface="Arial" pitchFamily="34" charset="0"/>
              <a:buChar char="•"/>
            </a:pPr>
            <a:r>
              <a:rPr lang="fa-IR" sz="2400" b="1" u="sng" dirty="0">
                <a:cs typeface="B Nazanin" pitchFamily="2" charset="-78"/>
              </a:rPr>
              <a:t>هزینه‌ی مسیر: </a:t>
            </a:r>
            <a:r>
              <a:rPr lang="fa-IR" sz="2400" dirty="0">
                <a:cs typeface="B Nazanin" pitchFamily="2" charset="-78"/>
              </a:rPr>
              <a:t>هزینه مسیر از گره‌ آغازین تا گره جاری است </a:t>
            </a:r>
          </a:p>
          <a:p>
            <a:pPr marL="917575" indent="-342900" algn="just" rtl="1">
              <a:lnSpc>
                <a:spcPct val="135000"/>
              </a:lnSpc>
              <a:buFont typeface="Arial" pitchFamily="34" charset="0"/>
              <a:buChar char="•"/>
            </a:pPr>
            <a:r>
              <a:rPr lang="fa-IR" sz="2400" b="1" u="sng" dirty="0">
                <a:cs typeface="B Nazanin" pitchFamily="2" charset="-78"/>
              </a:rPr>
              <a:t>عمق: </a:t>
            </a:r>
            <a:r>
              <a:rPr lang="fa-IR" sz="2400" dirty="0">
                <a:cs typeface="B Nazanin" pitchFamily="2" charset="-78"/>
              </a:rPr>
              <a:t>تعداد مراحل در طول مسیر از حالت آغازین</a:t>
            </a:r>
          </a:p>
          <a:p>
            <a:pPr marL="917575" indent="-342900" algn="just" rtl="1">
              <a:lnSpc>
                <a:spcPct val="135000"/>
              </a:lnSpc>
              <a:buFont typeface="Arial" pitchFamily="34" charset="0"/>
              <a:buChar char="•"/>
            </a:pPr>
            <a:endParaRPr lang="fa-IR" sz="2400" dirty="0">
              <a:cs typeface="B Nazanin" pitchFamily="2" charset="-78"/>
            </a:endParaRPr>
          </a:p>
        </p:txBody>
      </p:sp>
      <p:sp>
        <p:nvSpPr>
          <p:cNvPr id="5" name="Text Box 2"/>
          <p:cNvSpPr txBox="1">
            <a:spLocks noChangeArrowheads="1"/>
          </p:cNvSpPr>
          <p:nvPr/>
        </p:nvSpPr>
        <p:spPr bwMode="auto">
          <a:xfrm>
            <a:off x="762000" y="4561753"/>
            <a:ext cx="8001000" cy="2086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rtl="1">
              <a:lnSpc>
                <a:spcPct val="135000"/>
              </a:lnSpc>
            </a:pPr>
            <a:endParaRPr lang="en-US" sz="2400" dirty="0">
              <a:cs typeface="B Nazanin" pitchFamily="2" charset="-78"/>
            </a:endParaRPr>
          </a:p>
          <a:p>
            <a:pPr marL="342900" indent="-342900" algn="just" rtl="1">
              <a:lnSpc>
                <a:spcPct val="135000"/>
              </a:lnSpc>
              <a:buFont typeface="Arial" pitchFamily="34" charset="0"/>
              <a:buChar char="•"/>
            </a:pPr>
            <a:r>
              <a:rPr lang="fa-IR" sz="2400" dirty="0">
                <a:cs typeface="B Nazanin" pitchFamily="2" charset="-78"/>
              </a:rPr>
              <a:t>توجه به تفاوت میان گره‌ها و حالات:</a:t>
            </a:r>
          </a:p>
          <a:p>
            <a:pPr marL="917575" indent="-342900" algn="just" rtl="1">
              <a:lnSpc>
                <a:spcPct val="135000"/>
              </a:lnSpc>
              <a:buFont typeface="Wingdings" pitchFamily="2" charset="2"/>
              <a:buChar char="v"/>
            </a:pPr>
            <a:r>
              <a:rPr lang="fa-IR" sz="2400" dirty="0">
                <a:cs typeface="B Nazanin" pitchFamily="2" charset="-78"/>
              </a:rPr>
              <a:t>یک گره ساختار داده‌ای برای بازنمایی درخت جستجو است</a:t>
            </a:r>
          </a:p>
          <a:p>
            <a:pPr marL="917575" indent="-342900" algn="just" rtl="1">
              <a:lnSpc>
                <a:spcPct val="135000"/>
              </a:lnSpc>
              <a:buFont typeface="Wingdings" pitchFamily="2" charset="2"/>
              <a:buChar char="v"/>
            </a:pPr>
            <a:r>
              <a:rPr lang="fa-IR" sz="2400" dirty="0">
                <a:cs typeface="B Nazanin" pitchFamily="2" charset="-78"/>
              </a:rPr>
              <a:t>یک حالت وابسته به چیدمان دنیاست</a:t>
            </a:r>
          </a:p>
        </p:txBody>
      </p:sp>
    </p:spTree>
    <p:extLst>
      <p:ext uri="{BB962C8B-B14F-4D97-AF65-F5344CB8AC3E}">
        <p14:creationId xmlns:p14="http://schemas.microsoft.com/office/powerpoint/2010/main" val="394590555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2"/>
          <p:cNvSpPr txBox="1">
            <a:spLocks noChangeArrowheads="1"/>
          </p:cNvSpPr>
          <p:nvPr/>
        </p:nvSpPr>
        <p:spPr bwMode="auto">
          <a:xfrm>
            <a:off x="1264784" y="304800"/>
            <a:ext cx="7316787" cy="762000"/>
          </a:xfrm>
          <a:prstGeom prst="rect">
            <a:avLst/>
          </a:prstGeom>
          <a:gradFill rotWithShape="0">
            <a:gsLst>
              <a:gs pos="0">
                <a:schemeClr val="bg1"/>
              </a:gs>
              <a:gs pos="100000">
                <a:srgbClr val="CCCCCC"/>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r>
              <a:rPr lang="fa-IR" sz="4400" b="1" dirty="0">
                <a:latin typeface="Times New Roman" pitchFamily="18" charset="0"/>
                <a:cs typeface="Homa" pitchFamily="2" charset="-78"/>
              </a:rPr>
              <a:t>حل مسئله از طريق جستجو</a:t>
            </a:r>
            <a:r>
              <a:rPr lang="fa-IR" sz="3600" b="1" dirty="0">
                <a:latin typeface="Times New Roman" pitchFamily="18" charset="0"/>
              </a:rPr>
              <a:t>	</a:t>
            </a:r>
            <a:endParaRPr lang="en-US" sz="2400" b="1" dirty="0">
              <a:latin typeface="Times New Roman" pitchFamily="18" charset="0"/>
            </a:endParaRPr>
          </a:p>
        </p:txBody>
      </p:sp>
      <p:sp>
        <p:nvSpPr>
          <p:cNvPr id="8" name="Text Box 2"/>
          <p:cNvSpPr txBox="1">
            <a:spLocks noChangeArrowheads="1"/>
          </p:cNvSpPr>
          <p:nvPr/>
        </p:nvSpPr>
        <p:spPr bwMode="auto">
          <a:xfrm>
            <a:off x="685800" y="1676400"/>
            <a:ext cx="8001000" cy="52629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342900" indent="-342900" algn="r" rtl="1">
              <a:buFont typeface="Arial" panose="020B0604020202020204" pitchFamily="34" charset="0"/>
              <a:buChar char="•"/>
            </a:pPr>
            <a:r>
              <a:rPr lang="fa-IR" sz="2400" b="1" dirty="0">
                <a:solidFill>
                  <a:schemeClr val="accent1"/>
                </a:solidFill>
                <a:cs typeface="B Nazanin" panose="00000400000000000000" pitchFamily="2" charset="-78"/>
              </a:rPr>
              <a:t>استراتژی جستجو: </a:t>
            </a:r>
            <a:r>
              <a:rPr lang="fa-IR" sz="2400" dirty="0">
                <a:cs typeface="B Nazanin" panose="00000400000000000000" pitchFamily="2" charset="-78"/>
              </a:rPr>
              <a:t>ترتيب گسترش دادن گره‌ها.</a:t>
            </a:r>
          </a:p>
          <a:p>
            <a:pPr marL="342900" indent="-342900" algn="r" rtl="1">
              <a:buFont typeface="Arial" panose="020B0604020202020204" pitchFamily="34" charset="0"/>
              <a:buChar char="•"/>
            </a:pPr>
            <a:r>
              <a:rPr lang="fa-IR" sz="2400" b="1" dirty="0">
                <a:solidFill>
                  <a:schemeClr val="accent1"/>
                </a:solidFill>
                <a:cs typeface="B Nazanin" panose="00000400000000000000" pitchFamily="2" charset="-78"/>
              </a:rPr>
              <a:t>ارزيابی يک استراتژی:</a:t>
            </a:r>
          </a:p>
          <a:p>
            <a:pPr marL="973138" indent="-342900" algn="r" rtl="1">
              <a:buFont typeface="Courier New" panose="02070309020205020404" pitchFamily="49" charset="0"/>
              <a:buChar char="o"/>
            </a:pPr>
            <a:r>
              <a:rPr lang="fa-IR" sz="2400" dirty="0">
                <a:solidFill>
                  <a:schemeClr val="accent1"/>
                </a:solidFill>
                <a:cs typeface="B Nazanin" panose="00000400000000000000" pitchFamily="2" charset="-78"/>
              </a:rPr>
              <a:t>کامل بودن</a:t>
            </a:r>
            <a:r>
              <a:rPr lang="fa-IR" sz="2400" dirty="0">
                <a:cs typeface="B Nazanin" panose="00000400000000000000" pitchFamily="2" charset="-78"/>
              </a:rPr>
              <a:t>: آيا الگوريتم در صورت وجود راه حل، يافتن راه حل را تضمين می‌کند؟</a:t>
            </a:r>
          </a:p>
          <a:p>
            <a:pPr marL="973138" indent="-342900" algn="r" rtl="1">
              <a:buFont typeface="Courier New" panose="02070309020205020404" pitchFamily="49" charset="0"/>
              <a:buChar char="o"/>
            </a:pPr>
            <a:r>
              <a:rPr lang="fa-IR" sz="2400" dirty="0">
                <a:solidFill>
                  <a:schemeClr val="accent1"/>
                </a:solidFill>
                <a:cs typeface="B Nazanin" panose="00000400000000000000" pitchFamily="2" charset="-78"/>
              </a:rPr>
              <a:t>بهينه بودن</a:t>
            </a:r>
            <a:r>
              <a:rPr lang="fa-IR" sz="2400" dirty="0">
                <a:cs typeface="B Nazanin" panose="00000400000000000000" pitchFamily="2" charset="-78"/>
              </a:rPr>
              <a:t>: آيا الگوريتم همواره کم هزينه‌ترين راه حل (راه حل بهينه) را پيدا می‌کند؟</a:t>
            </a:r>
          </a:p>
          <a:p>
            <a:pPr marL="973138" indent="-342900" algn="r" rtl="1">
              <a:buFont typeface="Courier New" panose="02070309020205020404" pitchFamily="49" charset="0"/>
              <a:buChar char="o"/>
            </a:pPr>
            <a:r>
              <a:rPr lang="fa-IR" sz="2400" dirty="0">
                <a:solidFill>
                  <a:schemeClr val="accent1"/>
                </a:solidFill>
                <a:cs typeface="B Nazanin" panose="00000400000000000000" pitchFamily="2" charset="-78"/>
              </a:rPr>
              <a:t>پيچيدگی زمانی: </a:t>
            </a:r>
            <a:r>
              <a:rPr lang="fa-IR" sz="2400" dirty="0">
                <a:cs typeface="B Nazanin" panose="00000400000000000000" pitchFamily="2" charset="-78"/>
              </a:rPr>
              <a:t>يافتن راه حل به چه ميزان زمان نياز دارد؟</a:t>
            </a:r>
          </a:p>
          <a:p>
            <a:pPr marL="1828800" lvl="2" indent="-173038" algn="r" rtl="1">
              <a:buFont typeface="Arial" panose="020B0604020202020204" pitchFamily="34" charset="0"/>
              <a:buChar char="•"/>
            </a:pPr>
            <a:r>
              <a:rPr lang="fa-IR" sz="2400" dirty="0">
                <a:cs typeface="B Nazanin" panose="00000400000000000000" pitchFamily="2" charset="-78"/>
              </a:rPr>
              <a:t>تعداد گره‌های توليد شده در حین جستجو</a:t>
            </a:r>
          </a:p>
          <a:p>
            <a:pPr marL="973138" indent="-342900" algn="r" rtl="1">
              <a:buFont typeface="Courier New" panose="02070309020205020404" pitchFamily="49" charset="0"/>
              <a:buChar char="o"/>
            </a:pPr>
            <a:r>
              <a:rPr lang="fa-IR" sz="2400" dirty="0">
                <a:solidFill>
                  <a:schemeClr val="accent1"/>
                </a:solidFill>
                <a:cs typeface="B Nazanin" panose="00000400000000000000" pitchFamily="2" charset="-78"/>
              </a:rPr>
              <a:t>پيچيدگی حافظه: </a:t>
            </a:r>
            <a:r>
              <a:rPr lang="fa-IR" sz="2400" dirty="0">
                <a:cs typeface="B Nazanin" panose="00000400000000000000" pitchFamily="2" charset="-78"/>
              </a:rPr>
              <a:t>برای انجام جستجو به چه ميزان حافظه نياز است؟</a:t>
            </a:r>
          </a:p>
          <a:p>
            <a:pPr marL="1828800" lvl="2" indent="-231775" algn="r" rtl="1">
              <a:buFont typeface="Arial" panose="020B0604020202020204" pitchFamily="34" charset="0"/>
              <a:buChar char="•"/>
            </a:pPr>
            <a:r>
              <a:rPr lang="fa-IR" sz="2400" dirty="0">
                <a:cs typeface="B Nazanin" panose="00000400000000000000" pitchFamily="2" charset="-78"/>
              </a:rPr>
              <a:t>حداکثر تعداد گره‌های ذخيره شده در حافظه</a:t>
            </a:r>
          </a:p>
          <a:p>
            <a:pPr marL="342900" indent="-342900" algn="r" rtl="1">
              <a:buFont typeface="Arial" panose="020B0604020202020204" pitchFamily="34" charset="0"/>
              <a:buChar char="•"/>
            </a:pPr>
            <a:r>
              <a:rPr lang="fa-IR" sz="2400" dirty="0">
                <a:cs typeface="B Nazanin" panose="00000400000000000000" pitchFamily="2" charset="-78"/>
              </a:rPr>
              <a:t>پارامترهای مهم:</a:t>
            </a:r>
          </a:p>
          <a:p>
            <a:pPr marL="342900" indent="-342900" algn="r" rtl="1">
              <a:buFont typeface="Arial" panose="020B0604020202020204" pitchFamily="34" charset="0"/>
              <a:buChar char="•"/>
            </a:pPr>
            <a:r>
              <a:rPr lang="en-US" sz="2400" b="1" dirty="0">
                <a:cs typeface="B Nazanin" panose="00000400000000000000" pitchFamily="2" charset="-78"/>
              </a:rPr>
              <a:t>b </a:t>
            </a:r>
            <a:r>
              <a:rPr lang="fa-IR" sz="2400" dirty="0">
                <a:cs typeface="B Nazanin" panose="00000400000000000000" pitchFamily="2" charset="-78"/>
              </a:rPr>
              <a:t>: حداکثر تعداد فرزندان يک گره در درخت جستجو</a:t>
            </a:r>
          </a:p>
          <a:p>
            <a:pPr marL="342900" indent="-342900" algn="r" rtl="1">
              <a:buFont typeface="Arial" panose="020B0604020202020204" pitchFamily="34" charset="0"/>
              <a:buChar char="•"/>
            </a:pPr>
            <a:r>
              <a:rPr lang="en-US" sz="2400" b="1" dirty="0">
                <a:cs typeface="B Nazanin" panose="00000400000000000000" pitchFamily="2" charset="-78"/>
              </a:rPr>
              <a:t>d </a:t>
            </a:r>
            <a:r>
              <a:rPr lang="fa-IR" sz="2400" dirty="0">
                <a:cs typeface="B Nazanin" panose="00000400000000000000" pitchFamily="2" charset="-78"/>
              </a:rPr>
              <a:t>: عمق کم عمقترين گره هدف در درخت جستجو</a:t>
            </a:r>
          </a:p>
          <a:p>
            <a:pPr marL="342900" indent="-342900" algn="r" rtl="1">
              <a:buFont typeface="Arial" panose="020B0604020202020204" pitchFamily="34" charset="0"/>
              <a:buChar char="•"/>
            </a:pPr>
            <a:r>
              <a:rPr lang="en-US" sz="2400" b="1" dirty="0">
                <a:cs typeface="B Nazanin" panose="00000400000000000000" pitchFamily="2" charset="-78"/>
              </a:rPr>
              <a:t>m </a:t>
            </a:r>
            <a:r>
              <a:rPr lang="fa-IR" sz="2400" dirty="0">
                <a:cs typeface="B Nazanin" panose="00000400000000000000" pitchFamily="2" charset="-78"/>
              </a:rPr>
              <a:t>: ارتفاع درخت جستجو</a:t>
            </a:r>
          </a:p>
        </p:txBody>
      </p:sp>
    </p:spTree>
    <p:extLst>
      <p:ext uri="{BB962C8B-B14F-4D97-AF65-F5344CB8AC3E}">
        <p14:creationId xmlns:p14="http://schemas.microsoft.com/office/powerpoint/2010/main" val="287370070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2"/>
          <p:cNvSpPr txBox="1">
            <a:spLocks noChangeArrowheads="1"/>
          </p:cNvSpPr>
          <p:nvPr/>
        </p:nvSpPr>
        <p:spPr bwMode="auto">
          <a:xfrm>
            <a:off x="1264784" y="304800"/>
            <a:ext cx="7316787" cy="762000"/>
          </a:xfrm>
          <a:prstGeom prst="rect">
            <a:avLst/>
          </a:prstGeom>
          <a:gradFill rotWithShape="0">
            <a:gsLst>
              <a:gs pos="0">
                <a:schemeClr val="bg1"/>
              </a:gs>
              <a:gs pos="100000">
                <a:srgbClr val="CCCCCC"/>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r>
              <a:rPr lang="fa-IR" sz="4400" b="1" dirty="0">
                <a:latin typeface="Times New Roman" pitchFamily="18" charset="0"/>
                <a:cs typeface="Homa" pitchFamily="2" charset="-78"/>
              </a:rPr>
              <a:t>حل مسئله از طريق جستجو</a:t>
            </a:r>
            <a:r>
              <a:rPr lang="fa-IR" sz="3600" b="1" dirty="0">
                <a:latin typeface="Times New Roman" pitchFamily="18" charset="0"/>
              </a:rPr>
              <a:t>	</a:t>
            </a:r>
            <a:endParaRPr lang="en-US" sz="2400" b="1" dirty="0">
              <a:latin typeface="Times New Roman" pitchFamily="18" charset="0"/>
            </a:endParaRPr>
          </a:p>
        </p:txBody>
      </p:sp>
      <p:sp>
        <p:nvSpPr>
          <p:cNvPr id="8" name="Text Box 2"/>
          <p:cNvSpPr txBox="1">
            <a:spLocks noChangeArrowheads="1"/>
          </p:cNvSpPr>
          <p:nvPr/>
        </p:nvSpPr>
        <p:spPr bwMode="auto">
          <a:xfrm>
            <a:off x="685800" y="1676400"/>
            <a:ext cx="8001000" cy="41549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342900" indent="-342900" algn="r" rtl="1">
              <a:buFont typeface="Arial" panose="020B0604020202020204" pitchFamily="34" charset="0"/>
              <a:buChar char="•"/>
            </a:pPr>
            <a:r>
              <a:rPr lang="fa-IR" sz="2400" b="1" dirty="0">
                <a:solidFill>
                  <a:schemeClr val="accent1"/>
                </a:solidFill>
                <a:cs typeface="B Nazanin" panose="00000400000000000000" pitchFamily="2" charset="-78"/>
              </a:rPr>
              <a:t>استراتژی ناآگاهانه (کور):</a:t>
            </a:r>
          </a:p>
          <a:p>
            <a:pPr marL="1030288" indent="-342900" algn="r" rtl="1">
              <a:buFont typeface="Courier New" panose="02070309020205020404" pitchFamily="49" charset="0"/>
              <a:buChar char="o"/>
            </a:pPr>
            <a:r>
              <a:rPr lang="fa-IR" sz="2400" dirty="0">
                <a:cs typeface="B Nazanin" panose="00000400000000000000" pitchFamily="2" charset="-78"/>
              </a:rPr>
              <a:t>تنها از اطلاعات موجود در تعریف مسئله برای جستجو استفاده می کند.</a:t>
            </a:r>
          </a:p>
          <a:p>
            <a:pPr marL="1030288" indent="-342900" algn="r" rtl="1">
              <a:buFont typeface="Courier New" panose="02070309020205020404" pitchFamily="49" charset="0"/>
              <a:buChar char="o"/>
            </a:pPr>
            <a:r>
              <a:rPr lang="fa-IR" sz="2400" dirty="0">
                <a:cs typeface="B Nazanin" panose="00000400000000000000" pitchFamily="2" charset="-78"/>
              </a:rPr>
              <a:t>تنها می تواند حالت‌های هدف را از حالت‌های غير هدف تشخيص دهد.</a:t>
            </a:r>
          </a:p>
          <a:p>
            <a:pPr marL="342900" indent="-342900" algn="r" rtl="1">
              <a:buFont typeface="Arial" panose="020B0604020202020204" pitchFamily="34" charset="0"/>
              <a:buChar char="•"/>
            </a:pPr>
            <a:endParaRPr lang="fa-IR" sz="2400" b="1" dirty="0">
              <a:solidFill>
                <a:schemeClr val="accent1"/>
              </a:solidFill>
              <a:cs typeface="B Nazanin" panose="00000400000000000000" pitchFamily="2" charset="-78"/>
            </a:endParaRPr>
          </a:p>
          <a:p>
            <a:pPr marL="342900" indent="-342900" algn="r" rtl="1">
              <a:buFont typeface="Arial" panose="020B0604020202020204" pitchFamily="34" charset="0"/>
              <a:buChar char="•"/>
            </a:pPr>
            <a:endParaRPr lang="fa-IR" sz="2400" b="1" dirty="0">
              <a:solidFill>
                <a:schemeClr val="accent1"/>
              </a:solidFill>
              <a:cs typeface="B Nazanin" panose="00000400000000000000" pitchFamily="2" charset="-78"/>
            </a:endParaRPr>
          </a:p>
          <a:p>
            <a:pPr marL="342900" indent="-342900" algn="r" rtl="1">
              <a:buFont typeface="Arial" panose="020B0604020202020204" pitchFamily="34" charset="0"/>
              <a:buChar char="•"/>
            </a:pPr>
            <a:r>
              <a:rPr lang="fa-IR" sz="2400" b="1" dirty="0">
                <a:solidFill>
                  <a:schemeClr val="accent1"/>
                </a:solidFill>
                <a:cs typeface="B Nazanin" panose="00000400000000000000" pitchFamily="2" charset="-78"/>
              </a:rPr>
              <a:t>انواع استراتژی های ناآگاهانه:</a:t>
            </a:r>
          </a:p>
          <a:p>
            <a:pPr marL="966788" indent="-342900" algn="r" rtl="1">
              <a:buFont typeface="Courier New" panose="02070309020205020404" pitchFamily="49" charset="0"/>
              <a:buChar char="o"/>
            </a:pPr>
            <a:r>
              <a:rPr lang="fa-IR" sz="2400" dirty="0">
                <a:cs typeface="B Nazanin" panose="00000400000000000000" pitchFamily="2" charset="-78"/>
              </a:rPr>
              <a:t>جستجوی سطحی</a:t>
            </a:r>
          </a:p>
          <a:p>
            <a:pPr marL="966788" indent="-342900" algn="r" rtl="1">
              <a:buFont typeface="Courier New" panose="02070309020205020404" pitchFamily="49" charset="0"/>
              <a:buChar char="o"/>
            </a:pPr>
            <a:r>
              <a:rPr lang="fa-IR" sz="2400" dirty="0">
                <a:cs typeface="B Nazanin" panose="00000400000000000000" pitchFamily="2" charset="-78"/>
              </a:rPr>
              <a:t>جستجوی هزینه یکنواخت</a:t>
            </a:r>
          </a:p>
          <a:p>
            <a:pPr marL="966788" indent="-342900" algn="r" rtl="1">
              <a:buFont typeface="Courier New" panose="02070309020205020404" pitchFamily="49" charset="0"/>
              <a:buChar char="o"/>
            </a:pPr>
            <a:r>
              <a:rPr lang="fa-IR" sz="2400" dirty="0">
                <a:cs typeface="B Nazanin" panose="00000400000000000000" pitchFamily="2" charset="-78"/>
              </a:rPr>
              <a:t>جستجوی عمقی</a:t>
            </a:r>
          </a:p>
          <a:p>
            <a:pPr marL="966788" indent="-342900" algn="r" rtl="1">
              <a:buFont typeface="Courier New" panose="02070309020205020404" pitchFamily="49" charset="0"/>
              <a:buChar char="o"/>
            </a:pPr>
            <a:r>
              <a:rPr lang="fa-IR" sz="2400" dirty="0">
                <a:cs typeface="B Nazanin" panose="00000400000000000000" pitchFamily="2" charset="-78"/>
              </a:rPr>
              <a:t>جستجوی عمقی محدود</a:t>
            </a:r>
          </a:p>
          <a:p>
            <a:pPr marL="966788" indent="-342900" algn="r" rtl="1">
              <a:buFont typeface="Courier New" panose="02070309020205020404" pitchFamily="49" charset="0"/>
              <a:buChar char="o"/>
            </a:pPr>
            <a:r>
              <a:rPr lang="fa-IR" sz="2400" dirty="0">
                <a:cs typeface="B Nazanin" panose="00000400000000000000" pitchFamily="2" charset="-78"/>
              </a:rPr>
              <a:t>جستجوی عميق کننده تکراری</a:t>
            </a:r>
          </a:p>
        </p:txBody>
      </p:sp>
    </p:spTree>
    <p:extLst>
      <p:ext uri="{BB962C8B-B14F-4D97-AF65-F5344CB8AC3E}">
        <p14:creationId xmlns:p14="http://schemas.microsoft.com/office/powerpoint/2010/main" val="2369016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2"/>
          <p:cNvSpPr txBox="1">
            <a:spLocks noChangeArrowheads="1"/>
          </p:cNvSpPr>
          <p:nvPr/>
        </p:nvSpPr>
        <p:spPr bwMode="auto">
          <a:xfrm>
            <a:off x="1680029" y="267174"/>
            <a:ext cx="7316787" cy="762000"/>
          </a:xfrm>
          <a:prstGeom prst="rect">
            <a:avLst/>
          </a:prstGeom>
          <a:gradFill rotWithShape="0">
            <a:gsLst>
              <a:gs pos="0">
                <a:schemeClr val="bg1"/>
              </a:gs>
              <a:gs pos="100000">
                <a:srgbClr val="CCCCCC"/>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r>
              <a:rPr lang="fa-IR" sz="4400" b="1" dirty="0">
                <a:latin typeface="Times New Roman" pitchFamily="18" charset="0"/>
                <a:cs typeface="Homa" pitchFamily="2" charset="-78"/>
              </a:rPr>
              <a:t>حل مسئله از طريق جستجو</a:t>
            </a:r>
            <a:r>
              <a:rPr lang="fa-IR" sz="3600" b="1" dirty="0">
                <a:latin typeface="Times New Roman" pitchFamily="18" charset="0"/>
              </a:rPr>
              <a:t>	</a:t>
            </a:r>
            <a:endParaRPr lang="en-US" sz="2400" b="1" dirty="0">
              <a:latin typeface="Times New Roman" pitchFamily="18" charset="0"/>
            </a:endParaRPr>
          </a:p>
        </p:txBody>
      </p:sp>
      <p:sp>
        <p:nvSpPr>
          <p:cNvPr id="8" name="Text Box 2"/>
          <p:cNvSpPr txBox="1">
            <a:spLocks noChangeArrowheads="1"/>
          </p:cNvSpPr>
          <p:nvPr/>
        </p:nvSpPr>
        <p:spPr bwMode="auto">
          <a:xfrm>
            <a:off x="2209800" y="1676400"/>
            <a:ext cx="6477000" cy="41549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342900" indent="-342900" algn="r" rtl="1">
              <a:buFont typeface="Arial" panose="020B0604020202020204" pitchFamily="34" charset="0"/>
              <a:buChar char="•"/>
            </a:pPr>
            <a:r>
              <a:rPr lang="fa-IR" sz="2400" b="1" dirty="0">
                <a:solidFill>
                  <a:schemeClr val="accent1"/>
                </a:solidFill>
                <a:cs typeface="B Nazanin" panose="00000400000000000000" pitchFamily="2" charset="-78"/>
              </a:rPr>
              <a:t>جستجوی سطحی:</a:t>
            </a:r>
          </a:p>
          <a:p>
            <a:pPr marL="739775" indent="-342900" algn="r" rtl="1">
              <a:buFont typeface="Courier New" panose="02070309020205020404" pitchFamily="49" charset="0"/>
              <a:buChar char="o"/>
            </a:pPr>
            <a:r>
              <a:rPr lang="fa-IR" sz="2400" dirty="0">
                <a:cs typeface="B Nazanin" panose="00000400000000000000" pitchFamily="2" charset="-78"/>
              </a:rPr>
              <a:t>هر بار سطحی‌ترین گره گسترش نيافته را گسترش می‌دهد.</a:t>
            </a:r>
          </a:p>
          <a:p>
            <a:pPr marL="342900" indent="-342900" algn="r" rtl="1">
              <a:buFont typeface="Arial" panose="020B0604020202020204" pitchFamily="34" charset="0"/>
              <a:buChar char="•"/>
            </a:pPr>
            <a:endParaRPr lang="fa-IR" sz="2400" dirty="0">
              <a:cs typeface="B Nazanin" panose="00000400000000000000" pitchFamily="2" charset="-78"/>
            </a:endParaRPr>
          </a:p>
          <a:p>
            <a:pPr marL="342900" indent="-342900" algn="r" rtl="1">
              <a:buFont typeface="Arial" panose="020B0604020202020204" pitchFamily="34" charset="0"/>
              <a:buChar char="•"/>
            </a:pPr>
            <a:endParaRPr lang="fa-IR" sz="2400" dirty="0">
              <a:cs typeface="B Nazanin" panose="00000400000000000000" pitchFamily="2" charset="-78"/>
            </a:endParaRPr>
          </a:p>
          <a:p>
            <a:pPr marL="342900" indent="-342900" algn="r" rtl="1">
              <a:buFont typeface="Arial" panose="020B0604020202020204" pitchFamily="34" charset="0"/>
              <a:buChar char="•"/>
            </a:pPr>
            <a:endParaRPr lang="fa-IR" sz="2400" dirty="0">
              <a:cs typeface="B Nazanin" panose="00000400000000000000" pitchFamily="2" charset="-78"/>
            </a:endParaRPr>
          </a:p>
          <a:p>
            <a:pPr marL="342900" indent="-342900" algn="r" rtl="1">
              <a:buFont typeface="Arial" panose="020B0604020202020204" pitchFamily="34" charset="0"/>
              <a:buChar char="•"/>
            </a:pPr>
            <a:endParaRPr lang="fa-IR" sz="2400" dirty="0">
              <a:cs typeface="B Nazanin" panose="00000400000000000000" pitchFamily="2" charset="-78"/>
            </a:endParaRPr>
          </a:p>
          <a:p>
            <a:pPr marL="342900" indent="-342900" algn="r" rtl="1">
              <a:buFont typeface="Arial" panose="020B0604020202020204" pitchFamily="34" charset="0"/>
              <a:buChar char="•"/>
            </a:pPr>
            <a:r>
              <a:rPr lang="fa-IR" sz="2400" dirty="0">
                <a:cs typeface="B Nazanin" panose="00000400000000000000" pitchFamily="2" charset="-78"/>
              </a:rPr>
              <a:t>پياده‌سازی:</a:t>
            </a:r>
          </a:p>
          <a:p>
            <a:pPr marL="739775" indent="-342900" algn="r" rtl="1">
              <a:buFont typeface="Courier New" panose="02070309020205020404" pitchFamily="49" charset="0"/>
              <a:buChar char="o"/>
            </a:pPr>
            <a:r>
              <a:rPr lang="en-US" sz="2400" b="1" dirty="0">
                <a:cs typeface="B Nazanin" panose="00000400000000000000" pitchFamily="2" charset="-78"/>
              </a:rPr>
              <a:t>fringe </a:t>
            </a:r>
            <a:r>
              <a:rPr lang="fa-IR" sz="2400" b="1" dirty="0">
                <a:cs typeface="B Nazanin" panose="00000400000000000000" pitchFamily="2" charset="-78"/>
              </a:rPr>
              <a:t> </a:t>
            </a:r>
            <a:r>
              <a:rPr lang="fa-IR" sz="2400" dirty="0">
                <a:cs typeface="B Nazanin" panose="00000400000000000000" pitchFamily="2" charset="-78"/>
              </a:rPr>
              <a:t>یک صف </a:t>
            </a:r>
            <a:r>
              <a:rPr lang="en-US" sz="2400" b="1" dirty="0">
                <a:cs typeface="B Nazanin" panose="00000400000000000000" pitchFamily="2" charset="-78"/>
              </a:rPr>
              <a:t>FIFO</a:t>
            </a:r>
            <a:r>
              <a:rPr lang="fa-IR" sz="2400" b="1" dirty="0">
                <a:cs typeface="B Nazanin" panose="00000400000000000000" pitchFamily="2" charset="-78"/>
              </a:rPr>
              <a:t> </a:t>
            </a:r>
            <a:r>
              <a:rPr lang="fa-IR" sz="2400" dirty="0">
                <a:cs typeface="B Nazanin" panose="00000400000000000000" pitchFamily="2" charset="-78"/>
              </a:rPr>
              <a:t>است.</a:t>
            </a:r>
          </a:p>
          <a:p>
            <a:pPr marL="739775" indent="-342900" algn="r" rtl="1">
              <a:buFont typeface="Courier New" panose="02070309020205020404" pitchFamily="49" charset="0"/>
              <a:buChar char="o"/>
            </a:pPr>
            <a:r>
              <a:rPr lang="fa-IR" sz="2400" dirty="0">
                <a:cs typeface="B Nazanin" panose="00000400000000000000" pitchFamily="2" charset="-78"/>
              </a:rPr>
              <a:t>فرزندان جدید به انتهای صف اضافه می شوند.</a:t>
            </a:r>
          </a:p>
          <a:p>
            <a:pPr marL="739775" indent="-342900" algn="r" rtl="1">
              <a:buFont typeface="Courier New" panose="02070309020205020404" pitchFamily="49" charset="0"/>
              <a:buChar char="o"/>
            </a:pPr>
            <a:r>
              <a:rPr lang="fa-IR" sz="2400" dirty="0">
                <a:cs typeface="B Nazanin" panose="00000400000000000000" pitchFamily="2" charset="-78"/>
              </a:rPr>
              <a:t>پس گره‌های کم عمق‌تر زودتر از گره‌های عمیق‌تر بسط داده می‌شوند</a:t>
            </a:r>
          </a:p>
        </p:txBody>
      </p:sp>
      <p:pic>
        <p:nvPicPr>
          <p:cNvPr id="2" name="Picture 1"/>
          <p:cNvPicPr>
            <a:picLocks noChangeAspect="1"/>
          </p:cNvPicPr>
          <p:nvPr/>
        </p:nvPicPr>
        <p:blipFill>
          <a:blip r:embed="rId2"/>
          <a:stretch>
            <a:fillRect/>
          </a:stretch>
        </p:blipFill>
        <p:spPr>
          <a:xfrm>
            <a:off x="0" y="232229"/>
            <a:ext cx="3818187" cy="1852065"/>
          </a:xfrm>
          <a:prstGeom prst="rect">
            <a:avLst/>
          </a:prstGeom>
        </p:spPr>
      </p:pic>
      <p:pic>
        <p:nvPicPr>
          <p:cNvPr id="3" name="Picture 2"/>
          <p:cNvPicPr>
            <a:picLocks noChangeAspect="1"/>
          </p:cNvPicPr>
          <p:nvPr/>
        </p:nvPicPr>
        <p:blipFill>
          <a:blip r:embed="rId3"/>
          <a:stretch>
            <a:fillRect/>
          </a:stretch>
        </p:blipFill>
        <p:spPr>
          <a:xfrm>
            <a:off x="76200" y="3505200"/>
            <a:ext cx="3200400" cy="3000375"/>
          </a:xfrm>
          <a:prstGeom prst="rect">
            <a:avLst/>
          </a:prstGeom>
        </p:spPr>
      </p:pic>
    </p:spTree>
    <p:extLst>
      <p:ext uri="{BB962C8B-B14F-4D97-AF65-F5344CB8AC3E}">
        <p14:creationId xmlns:p14="http://schemas.microsoft.com/office/powerpoint/2010/main" val="383164424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2"/>
          <p:cNvSpPr txBox="1">
            <a:spLocks noChangeArrowheads="1"/>
          </p:cNvSpPr>
          <p:nvPr/>
        </p:nvSpPr>
        <p:spPr bwMode="auto">
          <a:xfrm>
            <a:off x="1680029" y="267174"/>
            <a:ext cx="7316787" cy="762000"/>
          </a:xfrm>
          <a:prstGeom prst="rect">
            <a:avLst/>
          </a:prstGeom>
          <a:gradFill rotWithShape="0">
            <a:gsLst>
              <a:gs pos="0">
                <a:schemeClr val="bg1"/>
              </a:gs>
              <a:gs pos="100000">
                <a:srgbClr val="CCCCCC"/>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r>
              <a:rPr lang="fa-IR" sz="4400" b="1" dirty="0">
                <a:latin typeface="Times New Roman" pitchFamily="18" charset="0"/>
                <a:cs typeface="Homa" pitchFamily="2" charset="-78"/>
              </a:rPr>
              <a:t>حل مسئله از طريق جستجو</a:t>
            </a:r>
            <a:r>
              <a:rPr lang="fa-IR" sz="3600" b="1" dirty="0">
                <a:latin typeface="Times New Roman" pitchFamily="18" charset="0"/>
              </a:rPr>
              <a:t>	</a:t>
            </a:r>
            <a:endParaRPr lang="en-US" sz="2400" b="1" dirty="0">
              <a:latin typeface="Times New Roman" pitchFamily="18" charset="0"/>
            </a:endParaRPr>
          </a:p>
        </p:txBody>
      </p:sp>
      <p:sp>
        <p:nvSpPr>
          <p:cNvPr id="8" name="Text Box 2"/>
          <p:cNvSpPr txBox="1">
            <a:spLocks noChangeArrowheads="1"/>
          </p:cNvSpPr>
          <p:nvPr/>
        </p:nvSpPr>
        <p:spPr bwMode="auto">
          <a:xfrm>
            <a:off x="685800" y="1676400"/>
            <a:ext cx="8001000" cy="3416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342900" indent="-342900" algn="r" rtl="1">
              <a:buFont typeface="Arial" panose="020B0604020202020204" pitchFamily="34" charset="0"/>
              <a:buChar char="•"/>
            </a:pPr>
            <a:r>
              <a:rPr lang="fa-IR" sz="2400" b="1" dirty="0">
                <a:solidFill>
                  <a:schemeClr val="accent1"/>
                </a:solidFill>
                <a:cs typeface="B Nazanin" panose="00000400000000000000" pitchFamily="2" charset="-78"/>
              </a:rPr>
              <a:t>جستجوی سطحی:</a:t>
            </a:r>
          </a:p>
          <a:p>
            <a:pPr marL="739775" indent="-342900" algn="r" rtl="1">
              <a:buFont typeface="Courier New" panose="02070309020205020404" pitchFamily="49" charset="0"/>
              <a:buChar char="o"/>
            </a:pPr>
            <a:r>
              <a:rPr lang="fa-IR" sz="2400" dirty="0">
                <a:cs typeface="B Nazanin" panose="00000400000000000000" pitchFamily="2" charset="-78"/>
              </a:rPr>
              <a:t>هر بار سطحی‌ترین گره گسترش نيافته را گسترش می‌دهد.</a:t>
            </a:r>
          </a:p>
          <a:p>
            <a:pPr marL="342900" indent="-342900" algn="r" rtl="1">
              <a:buFont typeface="Arial" panose="020B0604020202020204" pitchFamily="34" charset="0"/>
              <a:buChar char="•"/>
            </a:pPr>
            <a:endParaRPr lang="fa-IR" sz="2400" dirty="0">
              <a:cs typeface="B Nazanin" panose="00000400000000000000" pitchFamily="2" charset="-78"/>
            </a:endParaRPr>
          </a:p>
          <a:p>
            <a:pPr marL="342900" indent="-342900" algn="r" rtl="1">
              <a:buFont typeface="Arial" panose="020B0604020202020204" pitchFamily="34" charset="0"/>
              <a:buChar char="•"/>
            </a:pPr>
            <a:endParaRPr lang="fa-IR" sz="2400" dirty="0">
              <a:cs typeface="B Nazanin" panose="00000400000000000000" pitchFamily="2" charset="-78"/>
            </a:endParaRPr>
          </a:p>
          <a:p>
            <a:pPr marL="342900" indent="-342900" algn="r" rtl="1">
              <a:buFont typeface="Arial" panose="020B0604020202020204" pitchFamily="34" charset="0"/>
              <a:buChar char="•"/>
            </a:pPr>
            <a:endParaRPr lang="fa-IR" sz="2400" dirty="0">
              <a:cs typeface="B Nazanin" panose="00000400000000000000" pitchFamily="2" charset="-78"/>
            </a:endParaRPr>
          </a:p>
          <a:p>
            <a:pPr marL="342900" indent="-342900" algn="r" rtl="1">
              <a:buFont typeface="Arial" panose="020B0604020202020204" pitchFamily="34" charset="0"/>
              <a:buChar char="•"/>
            </a:pPr>
            <a:endParaRPr lang="fa-IR" sz="2400" dirty="0">
              <a:cs typeface="B Nazanin" panose="00000400000000000000" pitchFamily="2" charset="-78"/>
            </a:endParaRPr>
          </a:p>
          <a:p>
            <a:pPr marL="342900" indent="-342900" algn="r" rtl="1">
              <a:buFont typeface="Arial" panose="020B0604020202020204" pitchFamily="34" charset="0"/>
              <a:buChar char="•"/>
            </a:pPr>
            <a:r>
              <a:rPr lang="fa-IR" sz="2400" dirty="0">
                <a:cs typeface="B Nazanin" panose="00000400000000000000" pitchFamily="2" charset="-78"/>
              </a:rPr>
              <a:t>پياده‌سازی:</a:t>
            </a:r>
          </a:p>
          <a:p>
            <a:pPr marL="739775" indent="-342900" algn="r" rtl="1">
              <a:buFont typeface="Courier New" panose="02070309020205020404" pitchFamily="49" charset="0"/>
              <a:buChar char="o"/>
            </a:pPr>
            <a:r>
              <a:rPr lang="en-US" sz="2400" b="1" dirty="0">
                <a:cs typeface="B Nazanin" panose="00000400000000000000" pitchFamily="2" charset="-78"/>
              </a:rPr>
              <a:t>fringe </a:t>
            </a:r>
            <a:r>
              <a:rPr lang="fa-IR" sz="2400" b="1" dirty="0">
                <a:cs typeface="B Nazanin" panose="00000400000000000000" pitchFamily="2" charset="-78"/>
              </a:rPr>
              <a:t> </a:t>
            </a:r>
            <a:r>
              <a:rPr lang="fa-IR" sz="2400" dirty="0">
                <a:cs typeface="B Nazanin" panose="00000400000000000000" pitchFamily="2" charset="-78"/>
              </a:rPr>
              <a:t>یک صف </a:t>
            </a:r>
            <a:r>
              <a:rPr lang="en-US" sz="2400" b="1" dirty="0">
                <a:cs typeface="B Nazanin" panose="00000400000000000000" pitchFamily="2" charset="-78"/>
              </a:rPr>
              <a:t>FIFO</a:t>
            </a:r>
            <a:r>
              <a:rPr lang="fa-IR" sz="2400" b="1" dirty="0">
                <a:cs typeface="B Nazanin" panose="00000400000000000000" pitchFamily="2" charset="-78"/>
              </a:rPr>
              <a:t> </a:t>
            </a:r>
            <a:r>
              <a:rPr lang="fa-IR" sz="2400" dirty="0">
                <a:cs typeface="B Nazanin" panose="00000400000000000000" pitchFamily="2" charset="-78"/>
              </a:rPr>
              <a:t>است.</a:t>
            </a:r>
          </a:p>
          <a:p>
            <a:pPr marL="739775" indent="-342900" algn="r" rtl="1">
              <a:buFont typeface="Courier New" panose="02070309020205020404" pitchFamily="49" charset="0"/>
              <a:buChar char="o"/>
            </a:pPr>
            <a:r>
              <a:rPr lang="fa-IR" sz="2400" dirty="0">
                <a:cs typeface="B Nazanin" panose="00000400000000000000" pitchFamily="2" charset="-78"/>
              </a:rPr>
              <a:t>فرزندان جدید به انتهای صف اضافه می شوند.</a:t>
            </a:r>
          </a:p>
        </p:txBody>
      </p:sp>
      <p:pic>
        <p:nvPicPr>
          <p:cNvPr id="2" name="Picture 1"/>
          <p:cNvPicPr>
            <a:picLocks noChangeAspect="1"/>
          </p:cNvPicPr>
          <p:nvPr/>
        </p:nvPicPr>
        <p:blipFill>
          <a:blip r:embed="rId2"/>
          <a:stretch>
            <a:fillRect/>
          </a:stretch>
        </p:blipFill>
        <p:spPr>
          <a:xfrm>
            <a:off x="0" y="232229"/>
            <a:ext cx="3818187" cy="1852065"/>
          </a:xfrm>
          <a:prstGeom prst="rect">
            <a:avLst/>
          </a:prstGeom>
        </p:spPr>
      </p:pic>
      <p:pic>
        <p:nvPicPr>
          <p:cNvPr id="4" name="Picture 3"/>
          <p:cNvPicPr>
            <a:picLocks noChangeAspect="1"/>
          </p:cNvPicPr>
          <p:nvPr/>
        </p:nvPicPr>
        <p:blipFill>
          <a:blip r:embed="rId3"/>
          <a:stretch>
            <a:fillRect/>
          </a:stretch>
        </p:blipFill>
        <p:spPr>
          <a:xfrm>
            <a:off x="308893" y="3498416"/>
            <a:ext cx="3200400" cy="3038475"/>
          </a:xfrm>
          <a:prstGeom prst="rect">
            <a:avLst/>
          </a:prstGeom>
        </p:spPr>
      </p:pic>
    </p:spTree>
    <p:extLst>
      <p:ext uri="{BB962C8B-B14F-4D97-AF65-F5344CB8AC3E}">
        <p14:creationId xmlns:p14="http://schemas.microsoft.com/office/powerpoint/2010/main" val="397150338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2"/>
          <p:cNvSpPr txBox="1">
            <a:spLocks noChangeArrowheads="1"/>
          </p:cNvSpPr>
          <p:nvPr/>
        </p:nvSpPr>
        <p:spPr bwMode="auto">
          <a:xfrm>
            <a:off x="1680029" y="267174"/>
            <a:ext cx="7316787" cy="762000"/>
          </a:xfrm>
          <a:prstGeom prst="rect">
            <a:avLst/>
          </a:prstGeom>
          <a:gradFill rotWithShape="0">
            <a:gsLst>
              <a:gs pos="0">
                <a:schemeClr val="bg1"/>
              </a:gs>
              <a:gs pos="100000">
                <a:srgbClr val="CCCCCC"/>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r>
              <a:rPr lang="fa-IR" sz="4400" b="1" dirty="0">
                <a:latin typeface="Times New Roman" pitchFamily="18" charset="0"/>
                <a:cs typeface="Homa" pitchFamily="2" charset="-78"/>
              </a:rPr>
              <a:t>حل مسئله از طريق جستجو</a:t>
            </a:r>
            <a:r>
              <a:rPr lang="fa-IR" sz="3600" b="1" dirty="0">
                <a:latin typeface="Times New Roman" pitchFamily="18" charset="0"/>
              </a:rPr>
              <a:t>	</a:t>
            </a:r>
            <a:endParaRPr lang="en-US" sz="2400" b="1" dirty="0">
              <a:latin typeface="Times New Roman" pitchFamily="18" charset="0"/>
            </a:endParaRPr>
          </a:p>
        </p:txBody>
      </p:sp>
      <p:sp>
        <p:nvSpPr>
          <p:cNvPr id="8" name="Text Box 2"/>
          <p:cNvSpPr txBox="1">
            <a:spLocks noChangeArrowheads="1"/>
          </p:cNvSpPr>
          <p:nvPr/>
        </p:nvSpPr>
        <p:spPr bwMode="auto">
          <a:xfrm>
            <a:off x="685800" y="1676400"/>
            <a:ext cx="8001000" cy="3416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342900" indent="-342900" algn="r" rtl="1">
              <a:buFont typeface="Arial" panose="020B0604020202020204" pitchFamily="34" charset="0"/>
              <a:buChar char="•"/>
            </a:pPr>
            <a:r>
              <a:rPr lang="fa-IR" sz="2400" b="1" dirty="0">
                <a:solidFill>
                  <a:schemeClr val="accent1"/>
                </a:solidFill>
                <a:cs typeface="B Nazanin" panose="00000400000000000000" pitchFamily="2" charset="-78"/>
              </a:rPr>
              <a:t>جستجوی سطحی:</a:t>
            </a:r>
          </a:p>
          <a:p>
            <a:pPr marL="739775" indent="-342900" algn="r" rtl="1">
              <a:buFont typeface="Courier New" panose="02070309020205020404" pitchFamily="49" charset="0"/>
              <a:buChar char="o"/>
            </a:pPr>
            <a:r>
              <a:rPr lang="fa-IR" sz="2400" dirty="0">
                <a:cs typeface="B Nazanin" panose="00000400000000000000" pitchFamily="2" charset="-78"/>
              </a:rPr>
              <a:t>هر بار سطحی‌ترین گره گسترش نيافته را گسترش می‌دهد.</a:t>
            </a:r>
          </a:p>
          <a:p>
            <a:pPr marL="342900" indent="-342900" algn="r" rtl="1">
              <a:buFont typeface="Arial" panose="020B0604020202020204" pitchFamily="34" charset="0"/>
              <a:buChar char="•"/>
            </a:pPr>
            <a:endParaRPr lang="fa-IR" sz="2400" dirty="0">
              <a:cs typeface="B Nazanin" panose="00000400000000000000" pitchFamily="2" charset="-78"/>
            </a:endParaRPr>
          </a:p>
          <a:p>
            <a:pPr marL="342900" indent="-342900" algn="r" rtl="1">
              <a:buFont typeface="Arial" panose="020B0604020202020204" pitchFamily="34" charset="0"/>
              <a:buChar char="•"/>
            </a:pPr>
            <a:endParaRPr lang="fa-IR" sz="2400" dirty="0">
              <a:cs typeface="B Nazanin" panose="00000400000000000000" pitchFamily="2" charset="-78"/>
            </a:endParaRPr>
          </a:p>
          <a:p>
            <a:pPr marL="342900" indent="-342900" algn="r" rtl="1">
              <a:buFont typeface="Arial" panose="020B0604020202020204" pitchFamily="34" charset="0"/>
              <a:buChar char="•"/>
            </a:pPr>
            <a:endParaRPr lang="fa-IR" sz="2400" dirty="0">
              <a:cs typeface="B Nazanin" panose="00000400000000000000" pitchFamily="2" charset="-78"/>
            </a:endParaRPr>
          </a:p>
          <a:p>
            <a:pPr marL="342900" indent="-342900" algn="r" rtl="1">
              <a:buFont typeface="Arial" panose="020B0604020202020204" pitchFamily="34" charset="0"/>
              <a:buChar char="•"/>
            </a:pPr>
            <a:endParaRPr lang="fa-IR" sz="2400" dirty="0">
              <a:cs typeface="B Nazanin" panose="00000400000000000000" pitchFamily="2" charset="-78"/>
            </a:endParaRPr>
          </a:p>
          <a:p>
            <a:pPr marL="342900" indent="-342900" algn="r" rtl="1">
              <a:buFont typeface="Arial" panose="020B0604020202020204" pitchFamily="34" charset="0"/>
              <a:buChar char="•"/>
            </a:pPr>
            <a:r>
              <a:rPr lang="fa-IR" sz="2400" dirty="0">
                <a:cs typeface="B Nazanin" panose="00000400000000000000" pitchFamily="2" charset="-78"/>
              </a:rPr>
              <a:t>پياده‌سازی:</a:t>
            </a:r>
          </a:p>
          <a:p>
            <a:pPr marL="739775" indent="-342900" algn="r" rtl="1">
              <a:buFont typeface="Courier New" panose="02070309020205020404" pitchFamily="49" charset="0"/>
              <a:buChar char="o"/>
            </a:pPr>
            <a:r>
              <a:rPr lang="en-US" sz="2400" b="1" dirty="0">
                <a:cs typeface="B Nazanin" panose="00000400000000000000" pitchFamily="2" charset="-78"/>
              </a:rPr>
              <a:t>fringe </a:t>
            </a:r>
            <a:r>
              <a:rPr lang="fa-IR" sz="2400" b="1" dirty="0">
                <a:cs typeface="B Nazanin" panose="00000400000000000000" pitchFamily="2" charset="-78"/>
              </a:rPr>
              <a:t> </a:t>
            </a:r>
            <a:r>
              <a:rPr lang="fa-IR" sz="2400" dirty="0">
                <a:cs typeface="B Nazanin" panose="00000400000000000000" pitchFamily="2" charset="-78"/>
              </a:rPr>
              <a:t>یک صف </a:t>
            </a:r>
            <a:r>
              <a:rPr lang="en-US" sz="2400" b="1" dirty="0">
                <a:cs typeface="B Nazanin" panose="00000400000000000000" pitchFamily="2" charset="-78"/>
              </a:rPr>
              <a:t>FIFO</a:t>
            </a:r>
            <a:r>
              <a:rPr lang="fa-IR" sz="2400" b="1" dirty="0">
                <a:cs typeface="B Nazanin" panose="00000400000000000000" pitchFamily="2" charset="-78"/>
              </a:rPr>
              <a:t> </a:t>
            </a:r>
            <a:r>
              <a:rPr lang="fa-IR" sz="2400" dirty="0">
                <a:cs typeface="B Nazanin" panose="00000400000000000000" pitchFamily="2" charset="-78"/>
              </a:rPr>
              <a:t>است.</a:t>
            </a:r>
          </a:p>
          <a:p>
            <a:pPr marL="739775" indent="-342900" algn="r" rtl="1">
              <a:buFont typeface="Courier New" panose="02070309020205020404" pitchFamily="49" charset="0"/>
              <a:buChar char="o"/>
            </a:pPr>
            <a:r>
              <a:rPr lang="fa-IR" sz="2400" dirty="0">
                <a:cs typeface="B Nazanin" panose="00000400000000000000" pitchFamily="2" charset="-78"/>
              </a:rPr>
              <a:t>فرزندان جدید به انتهای صف اضافه می شوند.</a:t>
            </a:r>
          </a:p>
        </p:txBody>
      </p:sp>
      <p:pic>
        <p:nvPicPr>
          <p:cNvPr id="2" name="Picture 1"/>
          <p:cNvPicPr>
            <a:picLocks noChangeAspect="1"/>
          </p:cNvPicPr>
          <p:nvPr/>
        </p:nvPicPr>
        <p:blipFill>
          <a:blip r:embed="rId2"/>
          <a:stretch>
            <a:fillRect/>
          </a:stretch>
        </p:blipFill>
        <p:spPr>
          <a:xfrm>
            <a:off x="0" y="232229"/>
            <a:ext cx="3818187" cy="1852065"/>
          </a:xfrm>
          <a:prstGeom prst="rect">
            <a:avLst/>
          </a:prstGeom>
        </p:spPr>
      </p:pic>
      <p:pic>
        <p:nvPicPr>
          <p:cNvPr id="3" name="Picture 2"/>
          <p:cNvPicPr>
            <a:picLocks noChangeAspect="1"/>
          </p:cNvPicPr>
          <p:nvPr/>
        </p:nvPicPr>
        <p:blipFill>
          <a:blip r:embed="rId3"/>
          <a:stretch>
            <a:fillRect/>
          </a:stretch>
        </p:blipFill>
        <p:spPr>
          <a:xfrm>
            <a:off x="470818" y="3528465"/>
            <a:ext cx="2876550" cy="2876550"/>
          </a:xfrm>
          <a:prstGeom prst="rect">
            <a:avLst/>
          </a:prstGeom>
        </p:spPr>
      </p:pic>
    </p:spTree>
    <p:extLst>
      <p:ext uri="{BB962C8B-B14F-4D97-AF65-F5344CB8AC3E}">
        <p14:creationId xmlns:p14="http://schemas.microsoft.com/office/powerpoint/2010/main" val="367063509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2"/>
          <p:cNvSpPr txBox="1">
            <a:spLocks noChangeArrowheads="1"/>
          </p:cNvSpPr>
          <p:nvPr/>
        </p:nvSpPr>
        <p:spPr bwMode="auto">
          <a:xfrm>
            <a:off x="1680029" y="267174"/>
            <a:ext cx="7316787" cy="762000"/>
          </a:xfrm>
          <a:prstGeom prst="rect">
            <a:avLst/>
          </a:prstGeom>
          <a:gradFill rotWithShape="0">
            <a:gsLst>
              <a:gs pos="0">
                <a:schemeClr val="bg1"/>
              </a:gs>
              <a:gs pos="100000">
                <a:srgbClr val="CCCCCC"/>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r>
              <a:rPr lang="fa-IR" sz="4400" b="1" dirty="0">
                <a:latin typeface="Times New Roman" pitchFamily="18" charset="0"/>
                <a:cs typeface="Homa" pitchFamily="2" charset="-78"/>
              </a:rPr>
              <a:t>حل مسئله از طريق جستجو</a:t>
            </a:r>
            <a:r>
              <a:rPr lang="fa-IR" sz="3600" b="1" dirty="0">
                <a:latin typeface="Times New Roman" pitchFamily="18" charset="0"/>
              </a:rPr>
              <a:t>	</a:t>
            </a:r>
            <a:endParaRPr lang="en-US" sz="2400" b="1" dirty="0">
              <a:latin typeface="Times New Roman" pitchFamily="18" charset="0"/>
            </a:endParaRPr>
          </a:p>
        </p:txBody>
      </p:sp>
      <p:sp>
        <p:nvSpPr>
          <p:cNvPr id="8" name="Text Box 2"/>
          <p:cNvSpPr txBox="1">
            <a:spLocks noChangeArrowheads="1"/>
          </p:cNvSpPr>
          <p:nvPr/>
        </p:nvSpPr>
        <p:spPr bwMode="auto">
          <a:xfrm>
            <a:off x="685800" y="1676400"/>
            <a:ext cx="8001000" cy="3416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342900" indent="-342900" algn="r" rtl="1">
              <a:buFont typeface="Arial" panose="020B0604020202020204" pitchFamily="34" charset="0"/>
              <a:buChar char="•"/>
            </a:pPr>
            <a:r>
              <a:rPr lang="fa-IR" sz="2400" b="1" dirty="0">
                <a:solidFill>
                  <a:schemeClr val="accent1"/>
                </a:solidFill>
                <a:cs typeface="B Nazanin" panose="00000400000000000000" pitchFamily="2" charset="-78"/>
              </a:rPr>
              <a:t>جستجوی سطحی:</a:t>
            </a:r>
          </a:p>
          <a:p>
            <a:pPr marL="739775" indent="-342900" algn="r" rtl="1">
              <a:buFont typeface="Courier New" panose="02070309020205020404" pitchFamily="49" charset="0"/>
              <a:buChar char="o"/>
            </a:pPr>
            <a:r>
              <a:rPr lang="fa-IR" sz="2400" dirty="0">
                <a:cs typeface="B Nazanin" panose="00000400000000000000" pitchFamily="2" charset="-78"/>
              </a:rPr>
              <a:t>هر بار سطحی‌ترین گره گسترش نيافته را گسترش می‌دهد.</a:t>
            </a:r>
          </a:p>
          <a:p>
            <a:pPr marL="342900" indent="-342900" algn="r" rtl="1">
              <a:buFont typeface="Arial" panose="020B0604020202020204" pitchFamily="34" charset="0"/>
              <a:buChar char="•"/>
            </a:pPr>
            <a:endParaRPr lang="fa-IR" sz="2400" dirty="0">
              <a:cs typeface="B Nazanin" panose="00000400000000000000" pitchFamily="2" charset="-78"/>
            </a:endParaRPr>
          </a:p>
          <a:p>
            <a:pPr marL="342900" indent="-342900" algn="r" rtl="1">
              <a:buFont typeface="Arial" panose="020B0604020202020204" pitchFamily="34" charset="0"/>
              <a:buChar char="•"/>
            </a:pPr>
            <a:endParaRPr lang="fa-IR" sz="2400" dirty="0">
              <a:cs typeface="B Nazanin" panose="00000400000000000000" pitchFamily="2" charset="-78"/>
            </a:endParaRPr>
          </a:p>
          <a:p>
            <a:pPr marL="342900" indent="-342900" algn="r" rtl="1">
              <a:buFont typeface="Arial" panose="020B0604020202020204" pitchFamily="34" charset="0"/>
              <a:buChar char="•"/>
            </a:pPr>
            <a:endParaRPr lang="fa-IR" sz="2400" dirty="0">
              <a:cs typeface="B Nazanin" panose="00000400000000000000" pitchFamily="2" charset="-78"/>
            </a:endParaRPr>
          </a:p>
          <a:p>
            <a:pPr marL="342900" indent="-342900" algn="r" rtl="1">
              <a:buFont typeface="Arial" panose="020B0604020202020204" pitchFamily="34" charset="0"/>
              <a:buChar char="•"/>
            </a:pPr>
            <a:endParaRPr lang="fa-IR" sz="2400" dirty="0">
              <a:cs typeface="B Nazanin" panose="00000400000000000000" pitchFamily="2" charset="-78"/>
            </a:endParaRPr>
          </a:p>
          <a:p>
            <a:pPr marL="342900" indent="-342900" algn="r" rtl="1">
              <a:buFont typeface="Arial" panose="020B0604020202020204" pitchFamily="34" charset="0"/>
              <a:buChar char="•"/>
            </a:pPr>
            <a:r>
              <a:rPr lang="fa-IR" sz="2400" dirty="0">
                <a:cs typeface="B Nazanin" panose="00000400000000000000" pitchFamily="2" charset="-78"/>
              </a:rPr>
              <a:t>پياده‌سازی:</a:t>
            </a:r>
          </a:p>
          <a:p>
            <a:pPr marL="739775" indent="-342900" algn="r" rtl="1">
              <a:buFont typeface="Courier New" panose="02070309020205020404" pitchFamily="49" charset="0"/>
              <a:buChar char="o"/>
            </a:pPr>
            <a:r>
              <a:rPr lang="en-US" sz="2400" b="1" dirty="0">
                <a:cs typeface="B Nazanin" panose="00000400000000000000" pitchFamily="2" charset="-78"/>
              </a:rPr>
              <a:t>fringe </a:t>
            </a:r>
            <a:r>
              <a:rPr lang="fa-IR" sz="2400" b="1" dirty="0">
                <a:cs typeface="B Nazanin" panose="00000400000000000000" pitchFamily="2" charset="-78"/>
              </a:rPr>
              <a:t> </a:t>
            </a:r>
            <a:r>
              <a:rPr lang="fa-IR" sz="2400" dirty="0">
                <a:cs typeface="B Nazanin" panose="00000400000000000000" pitchFamily="2" charset="-78"/>
              </a:rPr>
              <a:t>یک صف </a:t>
            </a:r>
            <a:r>
              <a:rPr lang="en-US" sz="2400" b="1" dirty="0">
                <a:cs typeface="B Nazanin" panose="00000400000000000000" pitchFamily="2" charset="-78"/>
              </a:rPr>
              <a:t>FIFO</a:t>
            </a:r>
            <a:r>
              <a:rPr lang="fa-IR" sz="2400" b="1" dirty="0">
                <a:cs typeface="B Nazanin" panose="00000400000000000000" pitchFamily="2" charset="-78"/>
              </a:rPr>
              <a:t> </a:t>
            </a:r>
            <a:r>
              <a:rPr lang="fa-IR" sz="2400" dirty="0">
                <a:cs typeface="B Nazanin" panose="00000400000000000000" pitchFamily="2" charset="-78"/>
              </a:rPr>
              <a:t>است.</a:t>
            </a:r>
          </a:p>
          <a:p>
            <a:pPr marL="739775" indent="-342900" algn="r" rtl="1">
              <a:buFont typeface="Courier New" panose="02070309020205020404" pitchFamily="49" charset="0"/>
              <a:buChar char="o"/>
            </a:pPr>
            <a:r>
              <a:rPr lang="fa-IR" sz="2400" dirty="0">
                <a:cs typeface="B Nazanin" panose="00000400000000000000" pitchFamily="2" charset="-78"/>
              </a:rPr>
              <a:t>فرزندان جدید به انتهای صف اضافه می شوند.</a:t>
            </a:r>
          </a:p>
        </p:txBody>
      </p:sp>
      <p:pic>
        <p:nvPicPr>
          <p:cNvPr id="2" name="Picture 1"/>
          <p:cNvPicPr>
            <a:picLocks noChangeAspect="1"/>
          </p:cNvPicPr>
          <p:nvPr/>
        </p:nvPicPr>
        <p:blipFill>
          <a:blip r:embed="rId2"/>
          <a:stretch>
            <a:fillRect/>
          </a:stretch>
        </p:blipFill>
        <p:spPr>
          <a:xfrm>
            <a:off x="0" y="232229"/>
            <a:ext cx="3818187" cy="1852065"/>
          </a:xfrm>
          <a:prstGeom prst="rect">
            <a:avLst/>
          </a:prstGeom>
        </p:spPr>
      </p:pic>
      <p:pic>
        <p:nvPicPr>
          <p:cNvPr id="4" name="Picture 3"/>
          <p:cNvPicPr>
            <a:picLocks noChangeAspect="1"/>
          </p:cNvPicPr>
          <p:nvPr/>
        </p:nvPicPr>
        <p:blipFill>
          <a:blip r:embed="rId3"/>
          <a:stretch>
            <a:fillRect/>
          </a:stretch>
        </p:blipFill>
        <p:spPr>
          <a:xfrm>
            <a:off x="228600" y="3384560"/>
            <a:ext cx="3152775" cy="2962275"/>
          </a:xfrm>
          <a:prstGeom prst="rect">
            <a:avLst/>
          </a:prstGeom>
        </p:spPr>
      </p:pic>
    </p:spTree>
    <p:extLst>
      <p:ext uri="{BB962C8B-B14F-4D97-AF65-F5344CB8AC3E}">
        <p14:creationId xmlns:p14="http://schemas.microsoft.com/office/powerpoint/2010/main" val="39894686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5"/>
          <p:cNvSpPr>
            <a:spLocks noGrp="1"/>
          </p:cNvSpPr>
          <p:nvPr>
            <p:ph type="sldNum" sz="quarter" idx="7"/>
          </p:nvPr>
        </p:nvSpPr>
        <p:spPr/>
        <p:txBody>
          <a:bodyPr/>
          <a:lstStyle/>
          <a:p>
            <a:pPr>
              <a:defRPr/>
            </a:pPr>
            <a:fld id="{FFDC21E7-B205-45AB-88E7-478A1A7121C8}" type="slidenum">
              <a:rPr lang="fa-IR"/>
              <a:pPr>
                <a:defRPr/>
              </a:pPr>
              <a:t>4</a:t>
            </a:fld>
            <a:endParaRPr lang="en-US" dirty="0"/>
          </a:p>
        </p:txBody>
      </p:sp>
      <mc:AlternateContent xmlns:mc="http://schemas.openxmlformats.org/markup-compatibility/2006" xmlns:a14="http://schemas.microsoft.com/office/drawing/2010/main">
        <mc:Choice Requires="a14">
          <p:sp>
            <p:nvSpPr>
              <p:cNvPr id="37894" name="Text Box 5"/>
              <p:cNvSpPr txBox="1">
                <a:spLocks noChangeArrowheads="1"/>
              </p:cNvSpPr>
              <p:nvPr/>
            </p:nvSpPr>
            <p:spPr bwMode="auto">
              <a:xfrm>
                <a:off x="298450" y="1724358"/>
                <a:ext cx="8388350" cy="4930581"/>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a:defRPr>
                    <a:solidFill>
                      <a:schemeClr val="tx1"/>
                    </a:solidFill>
                    <a:latin typeface="Arial" pitchFamily="34" charset="0"/>
                    <a:cs typeface="Times New Roman" pitchFamily="18" charset="0"/>
                  </a:defRPr>
                </a:lvl5pPr>
                <a:lvl6pPr eaLnBrk="0" fontAlgn="base" hangingPunct="0">
                  <a:spcBef>
                    <a:spcPct val="0"/>
                  </a:spcBef>
                  <a:spcAft>
                    <a:spcPct val="0"/>
                  </a:spcAft>
                  <a:defRPr>
                    <a:solidFill>
                      <a:schemeClr val="tx1"/>
                    </a:solidFill>
                    <a:latin typeface="Arial" pitchFamily="34" charset="0"/>
                    <a:cs typeface="Times New Roman" pitchFamily="18" charset="0"/>
                  </a:defRPr>
                </a:lvl6pPr>
                <a:lvl7pPr eaLnBrk="0" fontAlgn="base" hangingPunct="0">
                  <a:spcBef>
                    <a:spcPct val="0"/>
                  </a:spcBef>
                  <a:spcAft>
                    <a:spcPct val="0"/>
                  </a:spcAft>
                  <a:defRPr>
                    <a:solidFill>
                      <a:schemeClr val="tx1"/>
                    </a:solidFill>
                    <a:latin typeface="Arial" pitchFamily="34" charset="0"/>
                    <a:cs typeface="Times New Roman" pitchFamily="18" charset="0"/>
                  </a:defRPr>
                </a:lvl7pPr>
                <a:lvl8pPr eaLnBrk="0" fontAlgn="base" hangingPunct="0">
                  <a:spcBef>
                    <a:spcPct val="0"/>
                  </a:spcBef>
                  <a:spcAft>
                    <a:spcPct val="0"/>
                  </a:spcAft>
                  <a:defRPr>
                    <a:solidFill>
                      <a:schemeClr val="tx1"/>
                    </a:solidFill>
                    <a:latin typeface="Arial" pitchFamily="34" charset="0"/>
                    <a:cs typeface="Times New Roman" pitchFamily="18" charset="0"/>
                  </a:defRPr>
                </a:lvl8pPr>
                <a:lvl9pPr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lnSpc>
                    <a:spcPct val="80000"/>
                  </a:lnSpc>
                  <a:spcBef>
                    <a:spcPct val="50000"/>
                  </a:spcBef>
                  <a:buClr>
                    <a:srgbClr val="00D600"/>
                  </a:buClr>
                </a:pPr>
                <a:r>
                  <a:rPr lang="fa-IR" sz="2400" dirty="0">
                    <a:cs typeface="B Nazanin" pitchFamily="2" charset="-78"/>
                  </a:rPr>
                  <a:t>مسئله به صورت رسمی از طریق چندین مولفه تعریف می‌شود: </a:t>
                </a:r>
                <a:endParaRPr lang="en-US" sz="2400" dirty="0">
                  <a:cs typeface="B Nazanin" pitchFamily="2" charset="-78"/>
                </a:endParaRPr>
              </a:p>
              <a:p>
                <a:pPr algn="r" rtl="1">
                  <a:lnSpc>
                    <a:spcPct val="80000"/>
                  </a:lnSpc>
                  <a:spcBef>
                    <a:spcPct val="50000"/>
                  </a:spcBef>
                  <a:buClr>
                    <a:srgbClr val="00D600"/>
                  </a:buClr>
                  <a:buFont typeface="Wingdings" pitchFamily="2" charset="2"/>
                  <a:buChar char="Ã"/>
                </a:pPr>
                <a:r>
                  <a:rPr lang="fa-IR" sz="2400" b="1" u="sng" dirty="0">
                    <a:cs typeface="B Nazanin" pitchFamily="2" charset="-78"/>
                  </a:rPr>
                  <a:t>حالات محیط و حالت اوليه: </a:t>
                </a:r>
                <a:r>
                  <a:rPr lang="fa-IR" sz="2400" dirty="0">
                    <a:cs typeface="B Nazanin" pitchFamily="2" charset="-78"/>
                  </a:rPr>
                  <a:t>حالتی از محیط که عامل از آن شروع مي‌کند</a:t>
                </a:r>
              </a:p>
              <a:p>
                <a:pPr algn="r" rtl="1">
                  <a:spcBef>
                    <a:spcPct val="50000"/>
                  </a:spcBef>
                  <a:buClr>
                    <a:srgbClr val="00D600"/>
                  </a:buClr>
                  <a:buFont typeface="Wingdings" pitchFamily="2" charset="2"/>
                  <a:buChar char="Ã"/>
                </a:pPr>
                <a:r>
                  <a:rPr lang="fa-IR" sz="2400" b="1" u="sng" dirty="0">
                    <a:cs typeface="B Nazanin" pitchFamily="2" charset="-78"/>
                  </a:rPr>
                  <a:t>تابع جانشین</a:t>
                </a:r>
              </a:p>
              <a:p>
                <a:pPr marL="917575" indent="-342900" algn="r" rtl="1">
                  <a:spcBef>
                    <a:spcPct val="50000"/>
                  </a:spcBef>
                  <a:buClr>
                    <a:srgbClr val="00D600"/>
                  </a:buClr>
                  <a:buFont typeface="Arial" pitchFamily="34" charset="0"/>
                  <a:buChar char="•"/>
                </a:pPr>
                <a:r>
                  <a:rPr lang="fa-IR" sz="2400" dirty="0">
                    <a:cs typeface="B Nazanin" pitchFamily="2" charset="-78"/>
                  </a:rPr>
                  <a:t>توصيف از فعاليت‌های ممکن که برای عامل در هر حالت محیط مهيا است</a:t>
                </a:r>
              </a:p>
              <a:p>
                <a:pPr marL="917575" indent="-342900" algn="r" rtl="1">
                  <a:spcBef>
                    <a:spcPct val="50000"/>
                  </a:spcBef>
                  <a:buClr>
                    <a:srgbClr val="00D600"/>
                  </a:buClr>
                  <a:buFont typeface="Arial" pitchFamily="34" charset="0"/>
                  <a:buChar char="•"/>
                </a:pPr>
                <a:r>
                  <a:rPr lang="fa-IR" sz="2400" dirty="0">
                    <a:cs typeface="B Nazanin" pitchFamily="2" charset="-78"/>
                  </a:rPr>
                  <a:t>به ازای هر حالت داده شده‌ی </a:t>
                </a:r>
                <a14:m>
                  <m:oMath xmlns:m="http://schemas.openxmlformats.org/officeDocument/2006/math">
                    <m:r>
                      <a:rPr lang="en-US" sz="2400" i="1" dirty="0" smtClean="0">
                        <a:latin typeface="Cambria Math"/>
                        <a:cs typeface="Arial" pitchFamily="34" charset="0"/>
                      </a:rPr>
                      <m:t>𝑥</m:t>
                    </m:r>
                  </m:oMath>
                </a14:m>
                <a:r>
                  <a:rPr lang="fa-IR" sz="2400" dirty="0">
                    <a:cs typeface="B Nazanin" pitchFamily="2" charset="-78"/>
                  </a:rPr>
                  <a:t>: </a:t>
                </a:r>
                <a14:m>
                  <m:oMath xmlns:m="http://schemas.openxmlformats.org/officeDocument/2006/math">
                    <m:r>
                      <a:rPr lang="en-US" sz="2400" i="1" dirty="0" smtClean="0">
                        <a:latin typeface="Cambria Math"/>
                        <a:cs typeface="Arial" pitchFamily="34" charset="0"/>
                      </a:rPr>
                      <m:t>𝑠𝑢𝑐𝑐𝑒𝑠𝑠𝑜𝑟</m:t>
                    </m:r>
                    <m:r>
                      <a:rPr lang="en-US" sz="2400" i="1" dirty="0" smtClean="0">
                        <a:latin typeface="Cambria Math"/>
                        <a:cs typeface="Arial" pitchFamily="34" charset="0"/>
                      </a:rPr>
                      <m:t> (</m:t>
                    </m:r>
                    <m:r>
                      <a:rPr lang="en-US" sz="2400" i="1" dirty="0" smtClean="0">
                        <a:latin typeface="Cambria Math"/>
                        <a:cs typeface="Arial" pitchFamily="34" charset="0"/>
                      </a:rPr>
                      <m:t>𝑥</m:t>
                    </m:r>
                    <m:r>
                      <a:rPr lang="en-US" sz="2400" i="1" dirty="0" smtClean="0">
                        <a:latin typeface="Cambria Math"/>
                        <a:cs typeface="Arial" pitchFamily="34" charset="0"/>
                      </a:rPr>
                      <m:t>) </m:t>
                    </m:r>
                  </m:oMath>
                </a14:m>
                <a:r>
                  <a:rPr lang="fa-IR" sz="2400" dirty="0">
                    <a:cs typeface="B Nazanin" pitchFamily="2" charset="-78"/>
                  </a:rPr>
                  <a:t> مجموعه‌ای به صورت زوج مرتب </a:t>
                </a:r>
                <a14:m>
                  <m:oMath xmlns:m="http://schemas.openxmlformats.org/officeDocument/2006/math">
                    <m:r>
                      <a:rPr lang="en-US" sz="2400" i="1" dirty="0" smtClean="0">
                        <a:latin typeface="Cambria Math"/>
                        <a:cs typeface="Arial" pitchFamily="34" charset="0"/>
                      </a:rPr>
                      <m:t>&lt;</m:t>
                    </m:r>
                    <m:r>
                      <a:rPr lang="en-US" sz="2400" i="1" dirty="0" smtClean="0">
                        <a:latin typeface="Cambria Math"/>
                        <a:cs typeface="Arial" pitchFamily="34" charset="0"/>
                      </a:rPr>
                      <m:t>𝑎𝑐𝑡𝑖𝑜𝑛</m:t>
                    </m:r>
                    <m:r>
                      <a:rPr lang="en-US" sz="2400" i="1" dirty="0" smtClean="0">
                        <a:latin typeface="Cambria Math"/>
                        <a:cs typeface="Arial" pitchFamily="34" charset="0"/>
                      </a:rPr>
                      <m:t>, </m:t>
                    </m:r>
                    <m:r>
                      <a:rPr lang="en-US" sz="2400" i="1" dirty="0" smtClean="0">
                        <a:latin typeface="Cambria Math"/>
                        <a:cs typeface="Arial" pitchFamily="34" charset="0"/>
                      </a:rPr>
                      <m:t>𝑠𝑢𝑐𝑐𝑒𝑠𝑠𝑜𝑟</m:t>
                    </m:r>
                    <m:r>
                      <a:rPr lang="en-US" sz="2400" i="1" dirty="0" smtClean="0">
                        <a:latin typeface="Cambria Math"/>
                        <a:cs typeface="Arial" pitchFamily="34" charset="0"/>
                      </a:rPr>
                      <m:t>&gt;</m:t>
                    </m:r>
                  </m:oMath>
                </a14:m>
                <a:r>
                  <a:rPr lang="fa-IR" sz="2400" dirty="0">
                    <a:cs typeface="B Nazanin" pitchFamily="2" charset="-78"/>
                  </a:rPr>
                  <a:t> برمی‌گرداند</a:t>
                </a:r>
              </a:p>
              <a:p>
                <a:pPr marL="917575" indent="-342900" algn="r" rtl="1">
                  <a:spcBef>
                    <a:spcPct val="50000"/>
                  </a:spcBef>
                  <a:buClr>
                    <a:srgbClr val="00D600"/>
                  </a:buClr>
                  <a:buFont typeface="Arial" pitchFamily="34" charset="0"/>
                  <a:buChar char="•"/>
                </a:pPr>
                <a:r>
                  <a:rPr lang="fa-IR" sz="2400" dirty="0">
                    <a:cs typeface="B Nazanin" pitchFamily="2" charset="-78"/>
                  </a:rPr>
                  <a:t>که </a:t>
                </a:r>
                <a14:m>
                  <m:oMath xmlns:m="http://schemas.openxmlformats.org/officeDocument/2006/math">
                    <m:r>
                      <a:rPr lang="en-US" sz="2400" i="1" dirty="0" smtClean="0">
                        <a:latin typeface="Cambria Math"/>
                        <a:cs typeface="Arial" pitchFamily="34" charset="0"/>
                      </a:rPr>
                      <m:t>𝑎𝑐𝑡𝑖𝑜𝑛</m:t>
                    </m:r>
                  </m:oMath>
                </a14:m>
                <a:r>
                  <a:rPr lang="fa-IR" sz="2400" dirty="0">
                    <a:cs typeface="B Nazanin" pitchFamily="2" charset="-78"/>
                  </a:rPr>
                  <a:t> یکی از اعمال قانونی در </a:t>
                </a:r>
                <a14:m>
                  <m:oMath xmlns:m="http://schemas.openxmlformats.org/officeDocument/2006/math">
                    <m:r>
                      <a:rPr lang="en-US" sz="2400" i="1" dirty="0" smtClean="0">
                        <a:latin typeface="Cambria Math"/>
                        <a:cs typeface="Arial" pitchFamily="34" charset="0"/>
                      </a:rPr>
                      <m:t>𝑥</m:t>
                    </m:r>
                  </m:oMath>
                </a14:m>
                <a:r>
                  <a:rPr lang="fa-IR" sz="2400" dirty="0">
                    <a:cs typeface="B Nazanin" pitchFamily="2" charset="-78"/>
                  </a:rPr>
                  <a:t> است و </a:t>
                </a:r>
                <a14:m>
                  <m:oMath xmlns:m="http://schemas.openxmlformats.org/officeDocument/2006/math">
                    <m:r>
                      <a:rPr lang="en-US" sz="2400" i="1" dirty="0" smtClean="0">
                        <a:latin typeface="Cambria Math"/>
                        <a:cs typeface="Arial" pitchFamily="34" charset="0"/>
                      </a:rPr>
                      <m:t>𝑠𝑢𝑐𝑐𝑒𝑠𝑠𝑜𝑟</m:t>
                    </m:r>
                  </m:oMath>
                </a14:m>
                <a:r>
                  <a:rPr lang="fa-IR" sz="2400" dirty="0">
                    <a:cs typeface="B Nazanin" pitchFamily="2" charset="-78"/>
                  </a:rPr>
                  <a:t> حالت حاصل از انجام عمل </a:t>
                </a:r>
                <a14:m>
                  <m:oMath xmlns:m="http://schemas.openxmlformats.org/officeDocument/2006/math">
                    <m:r>
                      <a:rPr lang="en-US" sz="2400" i="1" dirty="0" smtClean="0">
                        <a:latin typeface="Cambria Math"/>
                        <a:cs typeface="Arial" pitchFamily="34" charset="0"/>
                      </a:rPr>
                      <m:t>𝑎𝑐𝑡𝑖𝑜𝑛</m:t>
                    </m:r>
                  </m:oMath>
                </a14:m>
                <a:r>
                  <a:rPr lang="fa-IR" sz="2400" dirty="0">
                    <a:cs typeface="B Nazanin" pitchFamily="2" charset="-78"/>
                  </a:rPr>
                  <a:t> در حالت </a:t>
                </a:r>
                <a14:m>
                  <m:oMath xmlns:m="http://schemas.openxmlformats.org/officeDocument/2006/math">
                    <m:r>
                      <a:rPr lang="en-US" sz="2400" i="1" dirty="0" smtClean="0">
                        <a:latin typeface="Cambria Math"/>
                        <a:cs typeface="Arial" pitchFamily="34" charset="0"/>
                      </a:rPr>
                      <m:t>𝑥</m:t>
                    </m:r>
                  </m:oMath>
                </a14:m>
                <a:r>
                  <a:rPr lang="fa-IR" sz="2400" dirty="0">
                    <a:cs typeface="B Nazanin" pitchFamily="2" charset="-78"/>
                  </a:rPr>
                  <a:t> است</a:t>
                </a:r>
              </a:p>
              <a:p>
                <a:pPr marL="917575" indent="-342900" algn="r" rtl="1">
                  <a:spcBef>
                    <a:spcPct val="50000"/>
                  </a:spcBef>
                  <a:buClr>
                    <a:srgbClr val="00D600"/>
                  </a:buClr>
                  <a:buFont typeface="Arial" pitchFamily="34" charset="0"/>
                  <a:buChar char="•"/>
                </a:pPr>
                <a:r>
                  <a:rPr lang="fa-IR" sz="2400" dirty="0">
                    <a:cs typeface="B Nazanin" pitchFamily="2" charset="-78"/>
                  </a:rPr>
                  <a:t>تابع جانشین: بيانگر چگونگی تغيير محيط در پاسخ به اعمال عامل</a:t>
                </a:r>
              </a:p>
              <a:p>
                <a:pPr algn="r" rtl="1">
                  <a:spcBef>
                    <a:spcPct val="50000"/>
                  </a:spcBef>
                </a:pPr>
                <a:endParaRPr lang="en-US" sz="2400" b="1" dirty="0">
                  <a:cs typeface="B Nazanin" pitchFamily="2" charset="-78"/>
                </a:endParaRPr>
              </a:p>
            </p:txBody>
          </p:sp>
        </mc:Choice>
        <mc:Fallback xmlns="">
          <p:sp>
            <p:nvSpPr>
              <p:cNvPr id="37894" name="Text Box 5"/>
              <p:cNvSpPr txBox="1">
                <a:spLocks noRot="1" noChangeAspect="1" noMove="1" noResize="1" noEditPoints="1" noAdjustHandles="1" noChangeArrowheads="1" noChangeShapeType="1" noTextEdit="1"/>
              </p:cNvSpPr>
              <p:nvPr/>
            </p:nvSpPr>
            <p:spPr bwMode="auto">
              <a:xfrm>
                <a:off x="298450" y="1724358"/>
                <a:ext cx="8388350" cy="4930581"/>
              </a:xfrm>
              <a:prstGeom prst="rect">
                <a:avLst/>
              </a:prstGeom>
              <a:blipFill rotWithShape="0">
                <a:blip r:embed="rId2"/>
                <a:stretch>
                  <a:fillRect l="-509" t="-1731" r="-1090"/>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p:sp>
        <p:nvSpPr>
          <p:cNvPr id="9" name="Text Box 2"/>
          <p:cNvSpPr txBox="1">
            <a:spLocks noChangeArrowheads="1"/>
          </p:cNvSpPr>
          <p:nvPr/>
        </p:nvSpPr>
        <p:spPr bwMode="auto">
          <a:xfrm>
            <a:off x="1370013" y="285320"/>
            <a:ext cx="7316787" cy="762000"/>
          </a:xfrm>
          <a:prstGeom prst="rect">
            <a:avLst/>
          </a:prstGeom>
          <a:gradFill rotWithShape="0">
            <a:gsLst>
              <a:gs pos="0">
                <a:schemeClr val="bg1"/>
              </a:gs>
              <a:gs pos="100000">
                <a:srgbClr val="CCCCCC"/>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r>
              <a:rPr lang="fa-IR" sz="4400" b="1" dirty="0">
                <a:latin typeface="Times New Roman" pitchFamily="18" charset="0"/>
                <a:cs typeface="Homa" pitchFamily="2" charset="-78"/>
              </a:rPr>
              <a:t>حل مسئله از طريق جستجو</a:t>
            </a:r>
            <a:r>
              <a:rPr lang="fa-IR" sz="3600" b="1" dirty="0">
                <a:latin typeface="Times New Roman" pitchFamily="18" charset="0"/>
              </a:rPr>
              <a:t>	</a:t>
            </a:r>
            <a:endParaRPr lang="en-US" sz="2400" b="1" dirty="0">
              <a:latin typeface="Times New Roman" pitchFamily="18" charset="0"/>
            </a:endParaRPr>
          </a:p>
        </p:txBody>
      </p:sp>
      <p:pic>
        <p:nvPicPr>
          <p:cNvPr id="2" name="Picture 1"/>
          <p:cNvPicPr>
            <a:picLocks noChangeAspect="1"/>
          </p:cNvPicPr>
          <p:nvPr/>
        </p:nvPicPr>
        <p:blipFill>
          <a:blip r:embed="rId3"/>
          <a:stretch>
            <a:fillRect/>
          </a:stretch>
        </p:blipFill>
        <p:spPr>
          <a:xfrm>
            <a:off x="0" y="0"/>
            <a:ext cx="2476985" cy="1647825"/>
          </a:xfrm>
          <a:prstGeom prst="rect">
            <a:avLst/>
          </a:prstGeom>
        </p:spPr>
      </p:pic>
    </p:spTree>
    <p:extLst>
      <p:ext uri="{BB962C8B-B14F-4D97-AF65-F5344CB8AC3E}">
        <p14:creationId xmlns:p14="http://schemas.microsoft.com/office/powerpoint/2010/main" val="380759890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2"/>
          <p:cNvSpPr txBox="1">
            <a:spLocks noChangeArrowheads="1"/>
          </p:cNvSpPr>
          <p:nvPr/>
        </p:nvSpPr>
        <p:spPr bwMode="auto">
          <a:xfrm>
            <a:off x="1680029" y="267174"/>
            <a:ext cx="7316787" cy="762000"/>
          </a:xfrm>
          <a:prstGeom prst="rect">
            <a:avLst/>
          </a:prstGeom>
          <a:gradFill rotWithShape="0">
            <a:gsLst>
              <a:gs pos="0">
                <a:schemeClr val="bg1"/>
              </a:gs>
              <a:gs pos="100000">
                <a:srgbClr val="CCCCCC"/>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r>
              <a:rPr lang="fa-IR" sz="4400" b="1" dirty="0">
                <a:latin typeface="Times New Roman" pitchFamily="18" charset="0"/>
                <a:cs typeface="Homa" pitchFamily="2" charset="-78"/>
              </a:rPr>
              <a:t>حل مسئله از طريق جستجو</a:t>
            </a:r>
            <a:r>
              <a:rPr lang="fa-IR" sz="3600" b="1" dirty="0">
                <a:latin typeface="Times New Roman" pitchFamily="18" charset="0"/>
              </a:rPr>
              <a:t>	</a:t>
            </a:r>
            <a:endParaRPr lang="en-US" sz="2400" b="1" dirty="0">
              <a:latin typeface="Times New Roman" pitchFamily="18" charset="0"/>
            </a:endParaRPr>
          </a:p>
        </p:txBody>
      </p:sp>
      <p:sp>
        <p:nvSpPr>
          <p:cNvPr id="8" name="Text Box 2"/>
          <p:cNvSpPr txBox="1">
            <a:spLocks noChangeArrowheads="1"/>
          </p:cNvSpPr>
          <p:nvPr/>
        </p:nvSpPr>
        <p:spPr bwMode="auto">
          <a:xfrm>
            <a:off x="995816" y="1681423"/>
            <a:ext cx="8001000" cy="48936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342900" indent="-342900" algn="r" rtl="1">
              <a:buFont typeface="Arial" panose="020B0604020202020204" pitchFamily="34" charset="0"/>
              <a:buChar char="•"/>
            </a:pPr>
            <a:r>
              <a:rPr lang="fa-IR" sz="2400" b="1" dirty="0">
                <a:solidFill>
                  <a:schemeClr val="accent1"/>
                </a:solidFill>
                <a:cs typeface="B Nazanin" panose="00000400000000000000" pitchFamily="2" charset="-78"/>
              </a:rPr>
              <a:t>جستجوی سطحی:</a:t>
            </a:r>
          </a:p>
          <a:p>
            <a:pPr marL="342900" indent="-342900" algn="r" rtl="1">
              <a:buFont typeface="Arial" panose="020B0604020202020204" pitchFamily="34" charset="0"/>
              <a:buChar char="•"/>
            </a:pPr>
            <a:endParaRPr lang="fa-IR" sz="2400" dirty="0">
              <a:cs typeface="B Nazanin" panose="00000400000000000000" pitchFamily="2" charset="-78"/>
            </a:endParaRPr>
          </a:p>
          <a:p>
            <a:pPr marL="342900" indent="-342900" algn="r" rtl="1">
              <a:buFont typeface="Arial" panose="020B0604020202020204" pitchFamily="34" charset="0"/>
              <a:buChar char="•"/>
            </a:pPr>
            <a:endParaRPr lang="fa-IR" sz="2400" dirty="0">
              <a:cs typeface="B Nazanin" panose="00000400000000000000" pitchFamily="2" charset="-78"/>
            </a:endParaRPr>
          </a:p>
          <a:p>
            <a:pPr marL="342900" indent="-342900" algn="r" rtl="1">
              <a:buFont typeface="Arial" panose="020B0604020202020204" pitchFamily="34" charset="0"/>
              <a:buChar char="•"/>
            </a:pPr>
            <a:endParaRPr lang="fa-IR" sz="2400" dirty="0">
              <a:cs typeface="B Nazanin" panose="00000400000000000000" pitchFamily="2" charset="-78"/>
            </a:endParaRPr>
          </a:p>
          <a:p>
            <a:pPr marL="342900" indent="-342900" algn="r" rtl="1">
              <a:buFont typeface="Arial" panose="020B0604020202020204" pitchFamily="34" charset="0"/>
              <a:buChar char="•"/>
            </a:pPr>
            <a:endParaRPr lang="fa-IR" sz="2400" dirty="0">
              <a:cs typeface="B Nazanin" panose="00000400000000000000" pitchFamily="2" charset="-78"/>
            </a:endParaRPr>
          </a:p>
          <a:p>
            <a:pPr marL="342900" indent="-342900" algn="r" rtl="1">
              <a:buFont typeface="Arial" panose="020B0604020202020204" pitchFamily="34" charset="0"/>
              <a:buChar char="•"/>
            </a:pPr>
            <a:endParaRPr lang="fa-IR" sz="2400" dirty="0">
              <a:cs typeface="B Nazanin" panose="00000400000000000000" pitchFamily="2" charset="-78"/>
            </a:endParaRPr>
          </a:p>
          <a:p>
            <a:pPr marL="342900" indent="-342900" algn="r" rtl="1">
              <a:buFont typeface="Arial" panose="020B0604020202020204" pitchFamily="34" charset="0"/>
              <a:buChar char="•"/>
            </a:pPr>
            <a:endParaRPr lang="fa-IR" sz="2400" dirty="0">
              <a:cs typeface="B Nazanin" panose="00000400000000000000" pitchFamily="2" charset="-78"/>
            </a:endParaRPr>
          </a:p>
          <a:p>
            <a:pPr marL="342900" indent="-342900" algn="r" rtl="1">
              <a:buFont typeface="Arial" panose="020B0604020202020204" pitchFamily="34" charset="0"/>
              <a:buChar char="•"/>
            </a:pPr>
            <a:endParaRPr lang="fa-IR" sz="2400" dirty="0">
              <a:cs typeface="B Nazanin" panose="00000400000000000000" pitchFamily="2" charset="-78"/>
            </a:endParaRPr>
          </a:p>
          <a:p>
            <a:pPr marL="342900" indent="-342900" algn="r" rtl="1">
              <a:buFont typeface="Arial" panose="020B0604020202020204" pitchFamily="34" charset="0"/>
              <a:buChar char="•"/>
            </a:pPr>
            <a:endParaRPr lang="fa-IR" sz="2400" dirty="0">
              <a:cs typeface="B Nazanin" panose="00000400000000000000" pitchFamily="2" charset="-78"/>
            </a:endParaRPr>
          </a:p>
          <a:p>
            <a:pPr marL="342900" indent="-342900" algn="r" rtl="1">
              <a:buFont typeface="Arial" panose="020B0604020202020204" pitchFamily="34" charset="0"/>
              <a:buChar char="•"/>
            </a:pPr>
            <a:endParaRPr lang="fa-IR" sz="2400" dirty="0">
              <a:cs typeface="B Nazanin" panose="00000400000000000000" pitchFamily="2" charset="-78"/>
            </a:endParaRPr>
          </a:p>
          <a:p>
            <a:pPr marL="342900" indent="-342900" algn="r" rtl="1">
              <a:buFont typeface="Arial" panose="020B0604020202020204" pitchFamily="34" charset="0"/>
              <a:buChar char="•"/>
            </a:pPr>
            <a:endParaRPr lang="fa-IR" sz="2400" dirty="0">
              <a:cs typeface="B Nazanin" panose="00000400000000000000" pitchFamily="2" charset="-78"/>
            </a:endParaRPr>
          </a:p>
          <a:p>
            <a:pPr marL="342900" indent="-342900" algn="r" rtl="1">
              <a:buFont typeface="Arial" panose="020B0604020202020204" pitchFamily="34" charset="0"/>
              <a:buChar char="•"/>
            </a:pPr>
            <a:endParaRPr lang="fa-IR" sz="2400" dirty="0">
              <a:cs typeface="B Nazanin" panose="00000400000000000000" pitchFamily="2" charset="-78"/>
            </a:endParaRPr>
          </a:p>
          <a:p>
            <a:pPr marL="342900" indent="-342900" algn="r" rtl="1">
              <a:buFont typeface="Arial" panose="020B0604020202020204" pitchFamily="34" charset="0"/>
              <a:buChar char="•"/>
            </a:pPr>
            <a:r>
              <a:rPr lang="fa-IR" sz="2400" dirty="0">
                <a:cs typeface="B Nazanin" panose="00000400000000000000" pitchFamily="2" charset="-78"/>
              </a:rPr>
              <a:t>توجه. آزمایش هدف در لحظه توليد گره‌ها انجام می‌شود و نه در لحظه گسترش.</a:t>
            </a:r>
          </a:p>
        </p:txBody>
      </p:sp>
      <p:pic>
        <p:nvPicPr>
          <p:cNvPr id="3" name="Picture 2"/>
          <p:cNvPicPr>
            <a:picLocks noChangeAspect="1"/>
          </p:cNvPicPr>
          <p:nvPr/>
        </p:nvPicPr>
        <p:blipFill>
          <a:blip r:embed="rId2"/>
          <a:stretch>
            <a:fillRect/>
          </a:stretch>
        </p:blipFill>
        <p:spPr>
          <a:xfrm>
            <a:off x="685800" y="2286000"/>
            <a:ext cx="7778376" cy="3684494"/>
          </a:xfrm>
          <a:prstGeom prst="rect">
            <a:avLst/>
          </a:prstGeom>
        </p:spPr>
      </p:pic>
    </p:spTree>
    <p:extLst>
      <p:ext uri="{BB962C8B-B14F-4D97-AF65-F5344CB8AC3E}">
        <p14:creationId xmlns:p14="http://schemas.microsoft.com/office/powerpoint/2010/main" val="212261808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Slide Number Placeholder 5"/>
          <p:cNvSpPr>
            <a:spLocks noGrp="1"/>
          </p:cNvSpPr>
          <p:nvPr>
            <p:ph type="sldNum" sz="quarter" idx="7"/>
          </p:nvPr>
        </p:nvSpPr>
        <p:spPr>
          <a:xfrm>
            <a:off x="6598874" y="6262914"/>
            <a:ext cx="2103120" cy="276999"/>
          </a:xfrm>
        </p:spPr>
        <p:txBody>
          <a:bodyPr/>
          <a:lstStyle/>
          <a:p>
            <a:pPr>
              <a:defRPr/>
            </a:pPr>
            <a:fld id="{23232AA1-EC7D-4506-BF18-1D3E487B9CEF}" type="slidenum">
              <a:rPr lang="fa-IR"/>
              <a:pPr>
                <a:defRPr/>
              </a:pPr>
              <a:t>41</a:t>
            </a:fld>
            <a:endParaRPr lang="en-US" dirty="0"/>
          </a:p>
        </p:txBody>
      </p:sp>
      <p:grpSp>
        <p:nvGrpSpPr>
          <p:cNvPr id="53253" name="Group 4"/>
          <p:cNvGrpSpPr>
            <a:grpSpLocks/>
          </p:cNvGrpSpPr>
          <p:nvPr/>
        </p:nvGrpSpPr>
        <p:grpSpPr bwMode="auto">
          <a:xfrm>
            <a:off x="1295400" y="2133600"/>
            <a:ext cx="6172200" cy="2971800"/>
            <a:chOff x="839" y="1816"/>
            <a:chExt cx="3888" cy="1872"/>
          </a:xfrm>
        </p:grpSpPr>
        <p:grpSp>
          <p:nvGrpSpPr>
            <p:cNvPr id="53255" name="Group 5"/>
            <p:cNvGrpSpPr>
              <a:grpSpLocks/>
            </p:cNvGrpSpPr>
            <p:nvPr/>
          </p:nvGrpSpPr>
          <p:grpSpPr bwMode="auto">
            <a:xfrm>
              <a:off x="839" y="1816"/>
              <a:ext cx="3888" cy="1872"/>
              <a:chOff x="912" y="1680"/>
              <a:chExt cx="3888" cy="1872"/>
            </a:xfrm>
          </p:grpSpPr>
          <p:sp>
            <p:nvSpPr>
              <p:cNvPr id="53259" name="Oval 6"/>
              <p:cNvSpPr>
                <a:spLocks noChangeArrowheads="1"/>
              </p:cNvSpPr>
              <p:nvPr/>
            </p:nvSpPr>
            <p:spPr bwMode="auto">
              <a:xfrm>
                <a:off x="2880" y="1680"/>
                <a:ext cx="240" cy="240"/>
              </a:xfrm>
              <a:prstGeom prst="ellipse">
                <a:avLst/>
              </a:prstGeom>
              <a:solidFill>
                <a:schemeClr val="bg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r>
                  <a:rPr lang="en-US" b="1" dirty="0">
                    <a:cs typeface="Arial" pitchFamily="34" charset="0"/>
                  </a:rPr>
                  <a:t>A</a:t>
                </a:r>
              </a:p>
            </p:txBody>
          </p:sp>
          <p:sp>
            <p:nvSpPr>
              <p:cNvPr id="53260" name="Oval 7"/>
              <p:cNvSpPr>
                <a:spLocks noChangeArrowheads="1"/>
              </p:cNvSpPr>
              <p:nvPr/>
            </p:nvSpPr>
            <p:spPr bwMode="auto">
              <a:xfrm>
                <a:off x="1632" y="2160"/>
                <a:ext cx="240" cy="240"/>
              </a:xfrm>
              <a:prstGeom prst="ellipse">
                <a:avLst/>
              </a:prstGeom>
              <a:solidFill>
                <a:schemeClr val="bg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r>
                  <a:rPr lang="en-US" b="1">
                    <a:cs typeface="Arial" pitchFamily="34" charset="0"/>
                  </a:rPr>
                  <a:t>B</a:t>
                </a:r>
              </a:p>
            </p:txBody>
          </p:sp>
          <p:sp>
            <p:nvSpPr>
              <p:cNvPr id="53261" name="Oval 8"/>
              <p:cNvSpPr>
                <a:spLocks noChangeArrowheads="1"/>
              </p:cNvSpPr>
              <p:nvPr/>
            </p:nvSpPr>
            <p:spPr bwMode="auto">
              <a:xfrm>
                <a:off x="3072" y="2160"/>
                <a:ext cx="240" cy="240"/>
              </a:xfrm>
              <a:prstGeom prst="ellipse">
                <a:avLst/>
              </a:prstGeom>
              <a:solidFill>
                <a:schemeClr val="bg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r>
                  <a:rPr lang="en-US" b="1">
                    <a:cs typeface="Arial" pitchFamily="34" charset="0"/>
                  </a:rPr>
                  <a:t>C</a:t>
                </a:r>
              </a:p>
            </p:txBody>
          </p:sp>
          <p:sp>
            <p:nvSpPr>
              <p:cNvPr id="53262" name="Oval 9"/>
              <p:cNvSpPr>
                <a:spLocks noChangeArrowheads="1"/>
              </p:cNvSpPr>
              <p:nvPr/>
            </p:nvSpPr>
            <p:spPr bwMode="auto">
              <a:xfrm>
                <a:off x="4272" y="2160"/>
                <a:ext cx="240" cy="240"/>
              </a:xfrm>
              <a:prstGeom prst="ellipse">
                <a:avLst/>
              </a:prstGeom>
              <a:solidFill>
                <a:schemeClr val="bg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r>
                  <a:rPr lang="en-US" b="1">
                    <a:cs typeface="Arial" pitchFamily="34" charset="0"/>
                  </a:rPr>
                  <a:t>D</a:t>
                </a:r>
              </a:p>
            </p:txBody>
          </p:sp>
          <p:sp>
            <p:nvSpPr>
              <p:cNvPr id="53263" name="Oval 10"/>
              <p:cNvSpPr>
                <a:spLocks noChangeArrowheads="1"/>
              </p:cNvSpPr>
              <p:nvPr/>
            </p:nvSpPr>
            <p:spPr bwMode="auto">
              <a:xfrm>
                <a:off x="1200" y="2664"/>
                <a:ext cx="240" cy="240"/>
              </a:xfrm>
              <a:prstGeom prst="ellipse">
                <a:avLst/>
              </a:prstGeom>
              <a:solidFill>
                <a:schemeClr val="bg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r>
                  <a:rPr lang="en-US" b="1">
                    <a:cs typeface="Arial" pitchFamily="34" charset="0"/>
                  </a:rPr>
                  <a:t>E</a:t>
                </a:r>
              </a:p>
            </p:txBody>
          </p:sp>
          <p:sp>
            <p:nvSpPr>
              <p:cNvPr id="53264" name="Oval 11"/>
              <p:cNvSpPr>
                <a:spLocks noChangeArrowheads="1"/>
              </p:cNvSpPr>
              <p:nvPr/>
            </p:nvSpPr>
            <p:spPr bwMode="auto">
              <a:xfrm>
                <a:off x="1920" y="2664"/>
                <a:ext cx="240" cy="240"/>
              </a:xfrm>
              <a:prstGeom prst="ellipse">
                <a:avLst/>
              </a:prstGeom>
              <a:solidFill>
                <a:schemeClr val="bg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r>
                  <a:rPr lang="en-US" b="1">
                    <a:cs typeface="Arial" pitchFamily="34" charset="0"/>
                  </a:rPr>
                  <a:t>F</a:t>
                </a:r>
              </a:p>
            </p:txBody>
          </p:sp>
          <p:sp>
            <p:nvSpPr>
              <p:cNvPr id="53265" name="Oval 12"/>
              <p:cNvSpPr>
                <a:spLocks noChangeArrowheads="1"/>
              </p:cNvSpPr>
              <p:nvPr/>
            </p:nvSpPr>
            <p:spPr bwMode="auto">
              <a:xfrm>
                <a:off x="2736" y="2664"/>
                <a:ext cx="240" cy="240"/>
              </a:xfrm>
              <a:prstGeom prst="ellipse">
                <a:avLst/>
              </a:prstGeom>
              <a:solidFill>
                <a:schemeClr val="bg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r>
                  <a:rPr lang="en-US" b="1">
                    <a:cs typeface="Arial" pitchFamily="34" charset="0"/>
                  </a:rPr>
                  <a:t>G</a:t>
                </a:r>
              </a:p>
            </p:txBody>
          </p:sp>
          <p:sp>
            <p:nvSpPr>
              <p:cNvPr id="53266" name="Oval 13"/>
              <p:cNvSpPr>
                <a:spLocks noChangeArrowheads="1"/>
              </p:cNvSpPr>
              <p:nvPr/>
            </p:nvSpPr>
            <p:spPr bwMode="auto">
              <a:xfrm>
                <a:off x="3552" y="2664"/>
                <a:ext cx="240" cy="240"/>
              </a:xfrm>
              <a:prstGeom prst="ellipse">
                <a:avLst/>
              </a:prstGeom>
              <a:solidFill>
                <a:schemeClr val="bg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r>
                  <a:rPr lang="en-US" b="1">
                    <a:cs typeface="Arial" pitchFamily="34" charset="0"/>
                  </a:rPr>
                  <a:t>H</a:t>
                </a:r>
              </a:p>
            </p:txBody>
          </p:sp>
          <p:sp>
            <p:nvSpPr>
              <p:cNvPr id="53267" name="Oval 14"/>
              <p:cNvSpPr>
                <a:spLocks noChangeArrowheads="1"/>
              </p:cNvSpPr>
              <p:nvPr/>
            </p:nvSpPr>
            <p:spPr bwMode="auto">
              <a:xfrm>
                <a:off x="4560" y="2664"/>
                <a:ext cx="240" cy="240"/>
              </a:xfrm>
              <a:prstGeom prst="ellipse">
                <a:avLst/>
              </a:prstGeom>
              <a:solidFill>
                <a:schemeClr val="bg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r>
                  <a:rPr lang="en-US" b="1">
                    <a:cs typeface="Arial" pitchFamily="34" charset="0"/>
                  </a:rPr>
                  <a:t>I</a:t>
                </a:r>
              </a:p>
            </p:txBody>
          </p:sp>
          <p:sp>
            <p:nvSpPr>
              <p:cNvPr id="53268" name="Oval 15"/>
              <p:cNvSpPr>
                <a:spLocks noChangeArrowheads="1"/>
              </p:cNvSpPr>
              <p:nvPr/>
            </p:nvSpPr>
            <p:spPr bwMode="auto">
              <a:xfrm>
                <a:off x="912" y="3312"/>
                <a:ext cx="240" cy="240"/>
              </a:xfrm>
              <a:prstGeom prst="ellipse">
                <a:avLst/>
              </a:prstGeom>
              <a:solidFill>
                <a:schemeClr val="bg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r>
                  <a:rPr lang="en-US" b="1">
                    <a:cs typeface="Arial" pitchFamily="34" charset="0"/>
                  </a:rPr>
                  <a:t>J</a:t>
                </a:r>
              </a:p>
            </p:txBody>
          </p:sp>
          <p:sp>
            <p:nvSpPr>
              <p:cNvPr id="53269" name="Oval 16"/>
              <p:cNvSpPr>
                <a:spLocks noChangeArrowheads="1"/>
              </p:cNvSpPr>
              <p:nvPr/>
            </p:nvSpPr>
            <p:spPr bwMode="auto">
              <a:xfrm>
                <a:off x="1392" y="3312"/>
                <a:ext cx="240" cy="240"/>
              </a:xfrm>
              <a:prstGeom prst="ellipse">
                <a:avLst/>
              </a:prstGeom>
              <a:solidFill>
                <a:schemeClr val="bg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r>
                  <a:rPr lang="en-US" b="1">
                    <a:cs typeface="Arial" pitchFamily="34" charset="0"/>
                  </a:rPr>
                  <a:t>K</a:t>
                </a:r>
              </a:p>
            </p:txBody>
          </p:sp>
          <p:sp>
            <p:nvSpPr>
              <p:cNvPr id="53270" name="Oval 17"/>
              <p:cNvSpPr>
                <a:spLocks noChangeArrowheads="1"/>
              </p:cNvSpPr>
              <p:nvPr/>
            </p:nvSpPr>
            <p:spPr bwMode="auto">
              <a:xfrm>
                <a:off x="2016" y="3312"/>
                <a:ext cx="240" cy="240"/>
              </a:xfrm>
              <a:prstGeom prst="ellipse">
                <a:avLst/>
              </a:prstGeom>
              <a:solidFill>
                <a:schemeClr val="bg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r>
                  <a:rPr lang="en-US" b="1">
                    <a:cs typeface="Arial" pitchFamily="34" charset="0"/>
                  </a:rPr>
                  <a:t>L</a:t>
                </a:r>
              </a:p>
            </p:txBody>
          </p:sp>
          <p:sp>
            <p:nvSpPr>
              <p:cNvPr id="53271" name="Oval 18"/>
              <p:cNvSpPr>
                <a:spLocks noChangeArrowheads="1"/>
              </p:cNvSpPr>
              <p:nvPr/>
            </p:nvSpPr>
            <p:spPr bwMode="auto">
              <a:xfrm>
                <a:off x="2880" y="3312"/>
                <a:ext cx="240" cy="240"/>
              </a:xfrm>
              <a:prstGeom prst="ellipse">
                <a:avLst/>
              </a:prstGeom>
              <a:solidFill>
                <a:schemeClr val="bg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r>
                  <a:rPr lang="en-US" b="1">
                    <a:cs typeface="Arial" pitchFamily="34" charset="0"/>
                  </a:rPr>
                  <a:t>N</a:t>
                </a:r>
              </a:p>
            </p:txBody>
          </p:sp>
          <p:sp>
            <p:nvSpPr>
              <p:cNvPr id="53272" name="Oval 19"/>
              <p:cNvSpPr>
                <a:spLocks noChangeArrowheads="1"/>
              </p:cNvSpPr>
              <p:nvPr/>
            </p:nvSpPr>
            <p:spPr bwMode="auto">
              <a:xfrm>
                <a:off x="2544" y="3312"/>
                <a:ext cx="240" cy="240"/>
              </a:xfrm>
              <a:prstGeom prst="ellipse">
                <a:avLst/>
              </a:prstGeom>
              <a:solidFill>
                <a:schemeClr val="bg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r>
                  <a:rPr lang="en-US" b="1">
                    <a:cs typeface="Arial" pitchFamily="34" charset="0"/>
                  </a:rPr>
                  <a:t>M</a:t>
                </a:r>
              </a:p>
            </p:txBody>
          </p:sp>
          <p:sp>
            <p:nvSpPr>
              <p:cNvPr id="53273" name="Oval 20"/>
              <p:cNvSpPr>
                <a:spLocks noChangeArrowheads="1"/>
              </p:cNvSpPr>
              <p:nvPr/>
            </p:nvSpPr>
            <p:spPr bwMode="auto">
              <a:xfrm>
                <a:off x="3216" y="3312"/>
                <a:ext cx="240" cy="240"/>
              </a:xfrm>
              <a:prstGeom prst="ellipse">
                <a:avLst/>
              </a:prstGeom>
              <a:solidFill>
                <a:schemeClr val="bg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r>
                  <a:rPr lang="en-US" b="1">
                    <a:cs typeface="Arial" pitchFamily="34" charset="0"/>
                  </a:rPr>
                  <a:t>O</a:t>
                </a:r>
              </a:p>
            </p:txBody>
          </p:sp>
          <p:sp>
            <p:nvSpPr>
              <p:cNvPr id="53274" name="Oval 21"/>
              <p:cNvSpPr>
                <a:spLocks noChangeArrowheads="1"/>
              </p:cNvSpPr>
              <p:nvPr/>
            </p:nvSpPr>
            <p:spPr bwMode="auto">
              <a:xfrm>
                <a:off x="3648" y="3312"/>
                <a:ext cx="240" cy="240"/>
              </a:xfrm>
              <a:prstGeom prst="ellipse">
                <a:avLst/>
              </a:prstGeom>
              <a:solidFill>
                <a:schemeClr val="bg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r>
                  <a:rPr lang="en-US" b="1">
                    <a:cs typeface="Arial" pitchFamily="34" charset="0"/>
                  </a:rPr>
                  <a:t>P</a:t>
                </a:r>
              </a:p>
            </p:txBody>
          </p:sp>
          <p:sp>
            <p:nvSpPr>
              <p:cNvPr id="53275" name="Oval 22"/>
              <p:cNvSpPr>
                <a:spLocks noChangeArrowheads="1"/>
              </p:cNvSpPr>
              <p:nvPr/>
            </p:nvSpPr>
            <p:spPr bwMode="auto">
              <a:xfrm>
                <a:off x="3984" y="3312"/>
                <a:ext cx="240" cy="240"/>
              </a:xfrm>
              <a:prstGeom prst="ellipse">
                <a:avLst/>
              </a:prstGeom>
              <a:solidFill>
                <a:schemeClr val="bg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r>
                  <a:rPr lang="en-US" b="1">
                    <a:cs typeface="Arial" pitchFamily="34" charset="0"/>
                  </a:rPr>
                  <a:t>Q</a:t>
                </a:r>
              </a:p>
            </p:txBody>
          </p:sp>
          <p:cxnSp>
            <p:nvCxnSpPr>
              <p:cNvPr id="53276" name="AutoShape 23"/>
              <p:cNvCxnSpPr>
                <a:cxnSpLocks noChangeShapeType="1"/>
                <a:stCxn id="53259" idx="4"/>
                <a:endCxn id="53260" idx="0"/>
              </p:cNvCxnSpPr>
              <p:nvPr/>
            </p:nvCxnSpPr>
            <p:spPr bwMode="auto">
              <a:xfrm flipH="1">
                <a:off x="1752" y="1920"/>
                <a:ext cx="1248" cy="240"/>
              </a:xfrm>
              <a:prstGeom prst="straightConnector1">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3277" name="AutoShape 24"/>
              <p:cNvCxnSpPr>
                <a:cxnSpLocks noChangeShapeType="1"/>
                <a:stCxn id="53259" idx="4"/>
                <a:endCxn id="53261" idx="0"/>
              </p:cNvCxnSpPr>
              <p:nvPr/>
            </p:nvCxnSpPr>
            <p:spPr bwMode="auto">
              <a:xfrm>
                <a:off x="3000" y="1920"/>
                <a:ext cx="192" cy="240"/>
              </a:xfrm>
              <a:prstGeom prst="straightConnector1">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3278" name="AutoShape 25"/>
              <p:cNvCxnSpPr>
                <a:cxnSpLocks noChangeShapeType="1"/>
                <a:stCxn id="53259" idx="4"/>
                <a:endCxn id="53262" idx="0"/>
              </p:cNvCxnSpPr>
              <p:nvPr/>
            </p:nvCxnSpPr>
            <p:spPr bwMode="auto">
              <a:xfrm>
                <a:off x="3000" y="1920"/>
                <a:ext cx="1392" cy="240"/>
              </a:xfrm>
              <a:prstGeom prst="straightConnector1">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3279" name="AutoShape 26"/>
              <p:cNvCxnSpPr>
                <a:cxnSpLocks noChangeShapeType="1"/>
                <a:stCxn id="53260" idx="4"/>
                <a:endCxn id="53263" idx="0"/>
              </p:cNvCxnSpPr>
              <p:nvPr/>
            </p:nvCxnSpPr>
            <p:spPr bwMode="auto">
              <a:xfrm flipH="1">
                <a:off x="1320" y="2400"/>
                <a:ext cx="432" cy="264"/>
              </a:xfrm>
              <a:prstGeom prst="straightConnector1">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3280" name="AutoShape 27"/>
              <p:cNvCxnSpPr>
                <a:cxnSpLocks noChangeShapeType="1"/>
                <a:stCxn id="53260" idx="4"/>
                <a:endCxn id="53264" idx="0"/>
              </p:cNvCxnSpPr>
              <p:nvPr/>
            </p:nvCxnSpPr>
            <p:spPr bwMode="auto">
              <a:xfrm>
                <a:off x="1752" y="2400"/>
                <a:ext cx="288" cy="264"/>
              </a:xfrm>
              <a:prstGeom prst="straightConnector1">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3281" name="AutoShape 28"/>
              <p:cNvCxnSpPr>
                <a:cxnSpLocks noChangeShapeType="1"/>
                <a:stCxn id="53261" idx="4"/>
                <a:endCxn id="53265" idx="0"/>
              </p:cNvCxnSpPr>
              <p:nvPr/>
            </p:nvCxnSpPr>
            <p:spPr bwMode="auto">
              <a:xfrm flipH="1">
                <a:off x="2856" y="2400"/>
                <a:ext cx="336" cy="264"/>
              </a:xfrm>
              <a:prstGeom prst="straightConnector1">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3282" name="AutoShape 29"/>
              <p:cNvCxnSpPr>
                <a:cxnSpLocks noChangeShapeType="1"/>
                <a:stCxn id="53261" idx="4"/>
                <a:endCxn id="53266" idx="0"/>
              </p:cNvCxnSpPr>
              <p:nvPr/>
            </p:nvCxnSpPr>
            <p:spPr bwMode="auto">
              <a:xfrm>
                <a:off x="3192" y="2400"/>
                <a:ext cx="480" cy="264"/>
              </a:xfrm>
              <a:prstGeom prst="straightConnector1">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3283" name="AutoShape 30"/>
              <p:cNvCxnSpPr>
                <a:cxnSpLocks noChangeShapeType="1"/>
                <a:stCxn id="53262" idx="4"/>
                <a:endCxn id="53267" idx="0"/>
              </p:cNvCxnSpPr>
              <p:nvPr/>
            </p:nvCxnSpPr>
            <p:spPr bwMode="auto">
              <a:xfrm>
                <a:off x="4392" y="2400"/>
                <a:ext cx="288" cy="264"/>
              </a:xfrm>
              <a:prstGeom prst="straightConnector1">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3284" name="AutoShape 31"/>
              <p:cNvCxnSpPr>
                <a:cxnSpLocks noChangeShapeType="1"/>
                <a:stCxn id="53263" idx="4"/>
                <a:endCxn id="53268" idx="0"/>
              </p:cNvCxnSpPr>
              <p:nvPr/>
            </p:nvCxnSpPr>
            <p:spPr bwMode="auto">
              <a:xfrm flipH="1">
                <a:off x="1032" y="2904"/>
                <a:ext cx="288" cy="408"/>
              </a:xfrm>
              <a:prstGeom prst="straightConnector1">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3285" name="AutoShape 32"/>
              <p:cNvCxnSpPr>
                <a:cxnSpLocks noChangeShapeType="1"/>
                <a:stCxn id="53263" idx="4"/>
                <a:endCxn id="53269" idx="0"/>
              </p:cNvCxnSpPr>
              <p:nvPr/>
            </p:nvCxnSpPr>
            <p:spPr bwMode="auto">
              <a:xfrm>
                <a:off x="1320" y="2904"/>
                <a:ext cx="192" cy="408"/>
              </a:xfrm>
              <a:prstGeom prst="straightConnector1">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3286" name="AutoShape 33"/>
              <p:cNvCxnSpPr>
                <a:cxnSpLocks noChangeShapeType="1"/>
                <a:stCxn id="53264" idx="4"/>
                <a:endCxn id="53270" idx="0"/>
              </p:cNvCxnSpPr>
              <p:nvPr/>
            </p:nvCxnSpPr>
            <p:spPr bwMode="auto">
              <a:xfrm>
                <a:off x="2040" y="2904"/>
                <a:ext cx="96" cy="408"/>
              </a:xfrm>
              <a:prstGeom prst="straightConnector1">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3287" name="AutoShape 34"/>
              <p:cNvCxnSpPr>
                <a:cxnSpLocks noChangeShapeType="1"/>
                <a:stCxn id="53265" idx="4"/>
                <a:endCxn id="53272" idx="0"/>
              </p:cNvCxnSpPr>
              <p:nvPr/>
            </p:nvCxnSpPr>
            <p:spPr bwMode="auto">
              <a:xfrm flipH="1">
                <a:off x="2664" y="2904"/>
                <a:ext cx="192" cy="408"/>
              </a:xfrm>
              <a:prstGeom prst="straightConnector1">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3288" name="AutoShape 35"/>
              <p:cNvCxnSpPr>
                <a:cxnSpLocks noChangeShapeType="1"/>
                <a:stCxn id="53266" idx="4"/>
                <a:endCxn id="53273" idx="0"/>
              </p:cNvCxnSpPr>
              <p:nvPr/>
            </p:nvCxnSpPr>
            <p:spPr bwMode="auto">
              <a:xfrm flipH="1">
                <a:off x="3336" y="2904"/>
                <a:ext cx="336" cy="408"/>
              </a:xfrm>
              <a:prstGeom prst="straightConnector1">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3289" name="AutoShape 36"/>
              <p:cNvCxnSpPr>
                <a:cxnSpLocks noChangeShapeType="1"/>
                <a:stCxn id="53266" idx="4"/>
                <a:endCxn id="53274" idx="0"/>
              </p:cNvCxnSpPr>
              <p:nvPr/>
            </p:nvCxnSpPr>
            <p:spPr bwMode="auto">
              <a:xfrm>
                <a:off x="3672" y="2904"/>
                <a:ext cx="96" cy="408"/>
              </a:xfrm>
              <a:prstGeom prst="straightConnector1">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3290" name="AutoShape 37"/>
              <p:cNvCxnSpPr>
                <a:cxnSpLocks noChangeShapeType="1"/>
                <a:stCxn id="53266" idx="4"/>
                <a:endCxn id="53275" idx="0"/>
              </p:cNvCxnSpPr>
              <p:nvPr/>
            </p:nvCxnSpPr>
            <p:spPr bwMode="auto">
              <a:xfrm>
                <a:off x="3672" y="2904"/>
                <a:ext cx="432" cy="408"/>
              </a:xfrm>
              <a:prstGeom prst="straightConnector1">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3291" name="AutoShape 38"/>
              <p:cNvCxnSpPr>
                <a:cxnSpLocks noChangeShapeType="1"/>
                <a:stCxn id="53265" idx="4"/>
                <a:endCxn id="53271" idx="0"/>
              </p:cNvCxnSpPr>
              <p:nvPr/>
            </p:nvCxnSpPr>
            <p:spPr bwMode="auto">
              <a:xfrm>
                <a:off x="2856" y="2904"/>
                <a:ext cx="144" cy="408"/>
              </a:xfrm>
              <a:prstGeom prst="straightConnector1">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3292" name="Rectangle 39"/>
              <p:cNvSpPr>
                <a:spLocks noChangeArrowheads="1"/>
              </p:cNvSpPr>
              <p:nvPr/>
            </p:nvSpPr>
            <p:spPr bwMode="auto">
              <a:xfrm>
                <a:off x="2016" y="3312"/>
                <a:ext cx="240" cy="240"/>
              </a:xfrm>
              <a:prstGeom prst="rect">
                <a:avLst/>
              </a:prstGeom>
              <a:noFill/>
              <a:ln w="222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3293" name="Rectangle 40"/>
              <p:cNvSpPr>
                <a:spLocks noChangeArrowheads="1"/>
              </p:cNvSpPr>
              <p:nvPr/>
            </p:nvSpPr>
            <p:spPr bwMode="auto">
              <a:xfrm>
                <a:off x="4560" y="2666"/>
                <a:ext cx="240" cy="240"/>
              </a:xfrm>
              <a:prstGeom prst="rect">
                <a:avLst/>
              </a:prstGeom>
              <a:noFill/>
              <a:ln w="222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53256" name="Text Box 41"/>
            <p:cNvSpPr txBox="1">
              <a:spLocks noChangeArrowheads="1"/>
            </p:cNvSpPr>
            <p:nvPr/>
          </p:nvSpPr>
          <p:spPr bwMode="auto">
            <a:xfrm>
              <a:off x="2077" y="1983"/>
              <a:ext cx="196"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eaLnBrk="1" hangingPunct="1"/>
              <a:r>
                <a:rPr lang="en-US">
                  <a:solidFill>
                    <a:srgbClr val="FF0000"/>
                  </a:solidFill>
                  <a:cs typeface="Arial" pitchFamily="34" charset="0"/>
                </a:rPr>
                <a:t>1</a:t>
              </a:r>
            </a:p>
          </p:txBody>
        </p:sp>
        <p:sp>
          <p:nvSpPr>
            <p:cNvPr id="53257" name="Text Box 42"/>
            <p:cNvSpPr txBox="1">
              <a:spLocks noChangeArrowheads="1"/>
            </p:cNvSpPr>
            <p:nvPr/>
          </p:nvSpPr>
          <p:spPr bwMode="auto">
            <a:xfrm>
              <a:off x="2832" y="2079"/>
              <a:ext cx="196"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eaLnBrk="1" hangingPunct="1"/>
              <a:r>
                <a:rPr lang="en-US" dirty="0">
                  <a:solidFill>
                    <a:srgbClr val="FF0000"/>
                  </a:solidFill>
                  <a:cs typeface="Arial" pitchFamily="34" charset="0"/>
                </a:rPr>
                <a:t>1</a:t>
              </a:r>
            </a:p>
          </p:txBody>
        </p:sp>
        <p:sp>
          <p:nvSpPr>
            <p:cNvPr id="53258" name="Text Box 43"/>
            <p:cNvSpPr txBox="1">
              <a:spLocks noChangeArrowheads="1"/>
            </p:cNvSpPr>
            <p:nvPr/>
          </p:nvSpPr>
          <p:spPr bwMode="auto">
            <a:xfrm>
              <a:off x="3597" y="1982"/>
              <a:ext cx="196"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eaLnBrk="1" hangingPunct="1"/>
              <a:r>
                <a:rPr lang="fa-IR">
                  <a:solidFill>
                    <a:srgbClr val="FF0000"/>
                  </a:solidFill>
                  <a:cs typeface="Arial" pitchFamily="34" charset="0"/>
                </a:rPr>
                <a:t>3</a:t>
              </a:r>
              <a:endParaRPr lang="en-US" dirty="0">
                <a:solidFill>
                  <a:srgbClr val="FF0000"/>
                </a:solidFill>
                <a:cs typeface="Arial" pitchFamily="34" charset="0"/>
              </a:endParaRPr>
            </a:p>
          </p:txBody>
        </p:sp>
      </p:grpSp>
      <p:sp>
        <p:nvSpPr>
          <p:cNvPr id="46" name="Text Box 2"/>
          <p:cNvSpPr txBox="1">
            <a:spLocks noChangeArrowheads="1"/>
          </p:cNvSpPr>
          <p:nvPr/>
        </p:nvSpPr>
        <p:spPr bwMode="auto">
          <a:xfrm>
            <a:off x="1403350" y="304800"/>
            <a:ext cx="7316787" cy="762000"/>
          </a:xfrm>
          <a:prstGeom prst="rect">
            <a:avLst/>
          </a:prstGeom>
          <a:gradFill rotWithShape="0">
            <a:gsLst>
              <a:gs pos="0">
                <a:schemeClr val="bg1"/>
              </a:gs>
              <a:gs pos="100000">
                <a:srgbClr val="CCCCCC"/>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r>
              <a:rPr lang="fa-IR" sz="4400" b="1" dirty="0">
                <a:latin typeface="Times New Roman" pitchFamily="18" charset="0"/>
                <a:cs typeface="Homa" pitchFamily="2" charset="-78"/>
              </a:rPr>
              <a:t>حل مسئله از طريق جستجو</a:t>
            </a:r>
            <a:r>
              <a:rPr lang="fa-IR" sz="3600" b="1" dirty="0">
                <a:latin typeface="Times New Roman" pitchFamily="18" charset="0"/>
              </a:rPr>
              <a:t>	</a:t>
            </a:r>
            <a:endParaRPr lang="en-US" sz="2400" b="1" dirty="0">
              <a:latin typeface="Times New Roman" pitchFamily="18" charset="0"/>
            </a:endParaRPr>
          </a:p>
        </p:txBody>
      </p:sp>
      <p:sp>
        <p:nvSpPr>
          <p:cNvPr id="49" name="Text Box 42"/>
          <p:cNvSpPr txBox="1">
            <a:spLocks noChangeArrowheads="1"/>
          </p:cNvSpPr>
          <p:nvPr/>
        </p:nvSpPr>
        <p:spPr bwMode="auto">
          <a:xfrm>
            <a:off x="2066699" y="3192462"/>
            <a:ext cx="311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eaLnBrk="1" hangingPunct="1"/>
            <a:r>
              <a:rPr lang="en-US" dirty="0">
                <a:solidFill>
                  <a:srgbClr val="FF0000"/>
                </a:solidFill>
                <a:cs typeface="Arial" pitchFamily="34" charset="0"/>
              </a:rPr>
              <a:t>1</a:t>
            </a:r>
          </a:p>
        </p:txBody>
      </p:sp>
      <p:sp>
        <p:nvSpPr>
          <p:cNvPr id="50" name="Text Box 42"/>
          <p:cNvSpPr txBox="1">
            <a:spLocks noChangeArrowheads="1"/>
          </p:cNvSpPr>
          <p:nvPr/>
        </p:nvSpPr>
        <p:spPr bwMode="auto">
          <a:xfrm>
            <a:off x="2857500" y="3276600"/>
            <a:ext cx="311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eaLnBrk="1" hangingPunct="1"/>
            <a:r>
              <a:rPr lang="en-US" dirty="0">
                <a:solidFill>
                  <a:srgbClr val="FF0000"/>
                </a:solidFill>
                <a:cs typeface="Arial" pitchFamily="34" charset="0"/>
              </a:rPr>
              <a:t>1</a:t>
            </a:r>
          </a:p>
        </p:txBody>
      </p:sp>
      <p:sp>
        <p:nvSpPr>
          <p:cNvPr id="51" name="Text Box 42"/>
          <p:cNvSpPr txBox="1">
            <a:spLocks noChangeArrowheads="1"/>
          </p:cNvSpPr>
          <p:nvPr/>
        </p:nvSpPr>
        <p:spPr bwMode="auto">
          <a:xfrm>
            <a:off x="1403350" y="4217193"/>
            <a:ext cx="311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eaLnBrk="1" hangingPunct="1"/>
            <a:r>
              <a:rPr lang="en-US" dirty="0">
                <a:solidFill>
                  <a:srgbClr val="FF0000"/>
                </a:solidFill>
                <a:cs typeface="Arial" pitchFamily="34" charset="0"/>
              </a:rPr>
              <a:t>1</a:t>
            </a:r>
          </a:p>
        </p:txBody>
      </p:sp>
      <p:sp>
        <p:nvSpPr>
          <p:cNvPr id="52" name="Text Box 42"/>
          <p:cNvSpPr txBox="1">
            <a:spLocks noChangeArrowheads="1"/>
          </p:cNvSpPr>
          <p:nvPr/>
        </p:nvSpPr>
        <p:spPr bwMode="auto">
          <a:xfrm>
            <a:off x="2057400" y="4217193"/>
            <a:ext cx="311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eaLnBrk="1" hangingPunct="1"/>
            <a:r>
              <a:rPr lang="en-US" dirty="0">
                <a:solidFill>
                  <a:srgbClr val="FF0000"/>
                </a:solidFill>
                <a:cs typeface="Arial" pitchFamily="34" charset="0"/>
              </a:rPr>
              <a:t>1</a:t>
            </a:r>
          </a:p>
        </p:txBody>
      </p:sp>
      <p:sp>
        <p:nvSpPr>
          <p:cNvPr id="53" name="Text Box 42"/>
          <p:cNvSpPr txBox="1">
            <a:spLocks noChangeArrowheads="1"/>
          </p:cNvSpPr>
          <p:nvPr/>
        </p:nvSpPr>
        <p:spPr bwMode="auto">
          <a:xfrm>
            <a:off x="2857500" y="4256204"/>
            <a:ext cx="311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eaLnBrk="1" hangingPunct="1"/>
            <a:r>
              <a:rPr lang="en-US" dirty="0">
                <a:solidFill>
                  <a:srgbClr val="FF0000"/>
                </a:solidFill>
                <a:cs typeface="Arial" pitchFamily="34" charset="0"/>
              </a:rPr>
              <a:t>1</a:t>
            </a:r>
          </a:p>
        </p:txBody>
      </p:sp>
      <p:sp>
        <p:nvSpPr>
          <p:cNvPr id="54" name="Text Box 42"/>
          <p:cNvSpPr txBox="1">
            <a:spLocks noChangeArrowheads="1"/>
          </p:cNvSpPr>
          <p:nvPr/>
        </p:nvSpPr>
        <p:spPr bwMode="auto">
          <a:xfrm>
            <a:off x="3956277" y="4088040"/>
            <a:ext cx="311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eaLnBrk="1" hangingPunct="1"/>
            <a:r>
              <a:rPr lang="en-US" dirty="0">
                <a:solidFill>
                  <a:srgbClr val="FF0000"/>
                </a:solidFill>
                <a:cs typeface="Arial" pitchFamily="34" charset="0"/>
              </a:rPr>
              <a:t>1</a:t>
            </a:r>
          </a:p>
        </p:txBody>
      </p:sp>
      <p:sp>
        <p:nvSpPr>
          <p:cNvPr id="55" name="Text Box 42"/>
          <p:cNvSpPr txBox="1">
            <a:spLocks noChangeArrowheads="1"/>
          </p:cNvSpPr>
          <p:nvPr/>
        </p:nvSpPr>
        <p:spPr bwMode="auto">
          <a:xfrm>
            <a:off x="4465412" y="4217192"/>
            <a:ext cx="311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eaLnBrk="1" hangingPunct="1"/>
            <a:r>
              <a:rPr lang="en-US" dirty="0">
                <a:solidFill>
                  <a:srgbClr val="FF0000"/>
                </a:solidFill>
                <a:cs typeface="Arial" pitchFamily="34" charset="0"/>
              </a:rPr>
              <a:t>1</a:t>
            </a:r>
          </a:p>
        </p:txBody>
      </p:sp>
      <p:sp>
        <p:nvSpPr>
          <p:cNvPr id="56" name="Text Box 42"/>
          <p:cNvSpPr txBox="1">
            <a:spLocks noChangeArrowheads="1"/>
          </p:cNvSpPr>
          <p:nvPr/>
        </p:nvSpPr>
        <p:spPr bwMode="auto">
          <a:xfrm>
            <a:off x="5254625" y="4088040"/>
            <a:ext cx="311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eaLnBrk="1" hangingPunct="1"/>
            <a:r>
              <a:rPr lang="en-US" dirty="0">
                <a:solidFill>
                  <a:srgbClr val="FF0000"/>
                </a:solidFill>
                <a:cs typeface="Arial" pitchFamily="34" charset="0"/>
              </a:rPr>
              <a:t>1</a:t>
            </a:r>
          </a:p>
        </p:txBody>
      </p:sp>
      <p:sp>
        <p:nvSpPr>
          <p:cNvPr id="57" name="Text Box 42"/>
          <p:cNvSpPr txBox="1">
            <a:spLocks noChangeArrowheads="1"/>
          </p:cNvSpPr>
          <p:nvPr/>
        </p:nvSpPr>
        <p:spPr bwMode="auto">
          <a:xfrm>
            <a:off x="5545592" y="4217191"/>
            <a:ext cx="311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eaLnBrk="1" hangingPunct="1"/>
            <a:r>
              <a:rPr lang="en-US" dirty="0">
                <a:solidFill>
                  <a:srgbClr val="FF0000"/>
                </a:solidFill>
                <a:cs typeface="Arial" pitchFamily="34" charset="0"/>
              </a:rPr>
              <a:t>1</a:t>
            </a:r>
          </a:p>
        </p:txBody>
      </p:sp>
      <p:sp>
        <p:nvSpPr>
          <p:cNvPr id="58" name="Text Box 42"/>
          <p:cNvSpPr txBox="1">
            <a:spLocks noChangeArrowheads="1"/>
          </p:cNvSpPr>
          <p:nvPr/>
        </p:nvSpPr>
        <p:spPr bwMode="auto">
          <a:xfrm>
            <a:off x="5970588" y="4088040"/>
            <a:ext cx="311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eaLnBrk="1" hangingPunct="1"/>
            <a:r>
              <a:rPr lang="en-US" dirty="0">
                <a:solidFill>
                  <a:srgbClr val="FF0000"/>
                </a:solidFill>
                <a:cs typeface="Arial" pitchFamily="34" charset="0"/>
              </a:rPr>
              <a:t>1</a:t>
            </a:r>
          </a:p>
        </p:txBody>
      </p:sp>
      <p:sp>
        <p:nvSpPr>
          <p:cNvPr id="59" name="Text Box 42"/>
          <p:cNvSpPr txBox="1">
            <a:spLocks noChangeArrowheads="1"/>
          </p:cNvSpPr>
          <p:nvPr/>
        </p:nvSpPr>
        <p:spPr bwMode="auto">
          <a:xfrm>
            <a:off x="6965950" y="3192462"/>
            <a:ext cx="311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eaLnBrk="1" hangingPunct="1"/>
            <a:r>
              <a:rPr lang="en-US" dirty="0">
                <a:solidFill>
                  <a:srgbClr val="FF0000"/>
                </a:solidFill>
                <a:cs typeface="Arial" pitchFamily="34" charset="0"/>
              </a:rPr>
              <a:t>1</a:t>
            </a:r>
          </a:p>
        </p:txBody>
      </p:sp>
      <p:sp>
        <p:nvSpPr>
          <p:cNvPr id="60" name="Text Box 42"/>
          <p:cNvSpPr txBox="1">
            <a:spLocks noChangeArrowheads="1"/>
          </p:cNvSpPr>
          <p:nvPr/>
        </p:nvSpPr>
        <p:spPr bwMode="auto">
          <a:xfrm>
            <a:off x="5295900" y="3215142"/>
            <a:ext cx="311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eaLnBrk="1" hangingPunct="1"/>
            <a:r>
              <a:rPr lang="en-US" dirty="0">
                <a:solidFill>
                  <a:srgbClr val="FF0000"/>
                </a:solidFill>
                <a:cs typeface="Arial" pitchFamily="34" charset="0"/>
              </a:rPr>
              <a:t>1</a:t>
            </a:r>
          </a:p>
        </p:txBody>
      </p:sp>
      <p:sp>
        <p:nvSpPr>
          <p:cNvPr id="61" name="Text Box 2"/>
          <p:cNvSpPr txBox="1">
            <a:spLocks noChangeArrowheads="1"/>
          </p:cNvSpPr>
          <p:nvPr/>
        </p:nvSpPr>
        <p:spPr bwMode="auto">
          <a:xfrm>
            <a:off x="224971" y="1600200"/>
            <a:ext cx="8615816"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342900" indent="-342900" algn="r" rtl="1">
              <a:buFont typeface="Arial" panose="020B0604020202020204" pitchFamily="34" charset="0"/>
              <a:buChar char="•"/>
            </a:pPr>
            <a:r>
              <a:rPr lang="fa-IR" sz="2400" b="1" dirty="0">
                <a:solidFill>
                  <a:schemeClr val="accent1"/>
                </a:solidFill>
                <a:cs typeface="B Nazanin" panose="00000400000000000000" pitchFamily="2" charset="-78"/>
              </a:rPr>
              <a:t>جستجوی سطحی</a:t>
            </a:r>
            <a:endParaRPr lang="fa-IR" sz="2400" dirty="0">
              <a:cs typeface="B Nazanin" panose="00000400000000000000" pitchFamily="2" charset="-78"/>
            </a:endParaRPr>
          </a:p>
          <a:p>
            <a:pPr marL="342900" indent="-342900" algn="r" rtl="1">
              <a:buFont typeface="Arial" panose="020B0604020202020204" pitchFamily="34" charset="0"/>
              <a:buChar char="•"/>
            </a:pPr>
            <a:endParaRPr lang="fa-IR" sz="2400" dirty="0">
              <a:cs typeface="B Nazanin" panose="00000400000000000000" pitchFamily="2" charset="-78"/>
            </a:endParaRPr>
          </a:p>
        </p:txBody>
      </p:sp>
    </p:spTree>
    <p:extLst>
      <p:ext uri="{BB962C8B-B14F-4D97-AF65-F5344CB8AC3E}">
        <p14:creationId xmlns:p14="http://schemas.microsoft.com/office/powerpoint/2010/main" val="425151669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2"/>
          <p:cNvSpPr txBox="1">
            <a:spLocks noChangeArrowheads="1"/>
          </p:cNvSpPr>
          <p:nvPr/>
        </p:nvSpPr>
        <p:spPr bwMode="auto">
          <a:xfrm>
            <a:off x="1680029" y="267174"/>
            <a:ext cx="7316787" cy="762000"/>
          </a:xfrm>
          <a:prstGeom prst="rect">
            <a:avLst/>
          </a:prstGeom>
          <a:gradFill rotWithShape="0">
            <a:gsLst>
              <a:gs pos="0">
                <a:schemeClr val="bg1"/>
              </a:gs>
              <a:gs pos="100000">
                <a:srgbClr val="CCCCCC"/>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r>
              <a:rPr lang="fa-IR" sz="4400" b="1" dirty="0">
                <a:latin typeface="Times New Roman" pitchFamily="18" charset="0"/>
                <a:cs typeface="Homa" pitchFamily="2" charset="-78"/>
              </a:rPr>
              <a:t>حل مسئله از طريق جستجو</a:t>
            </a:r>
            <a:r>
              <a:rPr lang="fa-IR" sz="3600" b="1" dirty="0">
                <a:latin typeface="Times New Roman" pitchFamily="18" charset="0"/>
              </a:rPr>
              <a:t>	</a:t>
            </a:r>
            <a:endParaRPr lang="en-US" sz="2400" b="1" dirty="0">
              <a:latin typeface="Times New Roman" pitchFamily="18" charset="0"/>
            </a:endParaRPr>
          </a:p>
        </p:txBody>
      </p:sp>
      <p:pic>
        <p:nvPicPr>
          <p:cNvPr id="2" name="Picture 1"/>
          <p:cNvPicPr>
            <a:picLocks noChangeAspect="1"/>
          </p:cNvPicPr>
          <p:nvPr/>
        </p:nvPicPr>
        <p:blipFill>
          <a:blip r:embed="rId2"/>
          <a:stretch>
            <a:fillRect/>
          </a:stretch>
        </p:blipFill>
        <p:spPr>
          <a:xfrm>
            <a:off x="-381000" y="1600200"/>
            <a:ext cx="3657600" cy="2609850"/>
          </a:xfrm>
          <a:prstGeom prst="rect">
            <a:avLst/>
          </a:prstGeom>
        </p:spPr>
      </p:pic>
      <p:sp>
        <p:nvSpPr>
          <p:cNvPr id="8" name="Text Box 2"/>
          <p:cNvSpPr txBox="1">
            <a:spLocks noChangeArrowheads="1"/>
          </p:cNvSpPr>
          <p:nvPr/>
        </p:nvSpPr>
        <p:spPr bwMode="auto">
          <a:xfrm>
            <a:off x="762000" y="1600200"/>
            <a:ext cx="8234816" cy="48936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342900" indent="-342900" algn="r" rtl="1">
              <a:buFont typeface="Arial" panose="020B0604020202020204" pitchFamily="34" charset="0"/>
              <a:buChar char="•"/>
            </a:pPr>
            <a:r>
              <a:rPr lang="fa-IR" sz="2400" b="1" dirty="0">
                <a:solidFill>
                  <a:schemeClr val="accent1"/>
                </a:solidFill>
                <a:cs typeface="B Nazanin" panose="00000400000000000000" pitchFamily="2" charset="-78"/>
              </a:rPr>
              <a:t>ارزیابی جستجوی سطحی:</a:t>
            </a:r>
          </a:p>
          <a:p>
            <a:pPr marL="798513" indent="-342900" algn="r" rtl="1">
              <a:buFont typeface="Arial" panose="020B0604020202020204" pitchFamily="34" charset="0"/>
              <a:buChar char="•"/>
            </a:pPr>
            <a:r>
              <a:rPr lang="fa-IR" sz="2400" dirty="0">
                <a:cs typeface="B Nazanin" panose="00000400000000000000" pitchFamily="2" charset="-78"/>
              </a:rPr>
              <a:t>سوال: جستجوی سطحی کدام گره ها را گسترش می‌دهد؟</a:t>
            </a:r>
          </a:p>
          <a:p>
            <a:pPr marL="798513" indent="-342900" algn="r" rtl="1">
              <a:buFont typeface="Arial" panose="020B0604020202020204" pitchFamily="34" charset="0"/>
              <a:buChar char="•"/>
            </a:pPr>
            <a:r>
              <a:rPr lang="fa-IR" sz="2400" dirty="0">
                <a:cs typeface="B Nazanin" panose="00000400000000000000" pitchFamily="2" charset="-78"/>
              </a:rPr>
              <a:t>تمام گره‌های بالاتر از کم عمق‌ترین گره هدف</a:t>
            </a:r>
          </a:p>
          <a:p>
            <a:pPr marL="455613" algn="r" rtl="1"/>
            <a:endParaRPr lang="fa-IR" sz="2400" dirty="0">
              <a:cs typeface="B Nazanin" panose="00000400000000000000" pitchFamily="2" charset="-78"/>
            </a:endParaRPr>
          </a:p>
          <a:p>
            <a:pPr marL="342900" indent="-342900" algn="r" rtl="1">
              <a:buFont typeface="Arial" panose="020B0604020202020204" pitchFamily="34" charset="0"/>
              <a:buChar char="•"/>
            </a:pPr>
            <a:endParaRPr lang="fa-IR" sz="2400" dirty="0">
              <a:cs typeface="B Nazanin" panose="00000400000000000000" pitchFamily="2" charset="-78"/>
            </a:endParaRPr>
          </a:p>
          <a:p>
            <a:pPr marL="342900" indent="-342900" algn="r" rtl="1">
              <a:buFont typeface="Arial" panose="020B0604020202020204" pitchFamily="34" charset="0"/>
              <a:buChar char="•"/>
            </a:pPr>
            <a:endParaRPr lang="fa-IR" sz="2400" dirty="0">
              <a:cs typeface="B Nazanin" panose="00000400000000000000" pitchFamily="2" charset="-78"/>
            </a:endParaRPr>
          </a:p>
          <a:p>
            <a:pPr marL="342900" indent="-342900" algn="r" rtl="1">
              <a:buFont typeface="Arial" panose="020B0604020202020204" pitchFamily="34" charset="0"/>
              <a:buChar char="•"/>
            </a:pPr>
            <a:r>
              <a:rPr lang="fa-IR" sz="2400" dirty="0">
                <a:cs typeface="B Nazanin" panose="00000400000000000000" pitchFamily="2" charset="-78"/>
              </a:rPr>
              <a:t>کامل؟ بله (اگر فاکتور انشعاب محدود باشد)</a:t>
            </a:r>
          </a:p>
          <a:p>
            <a:pPr marL="342900" indent="-342900" algn="r" rtl="1">
              <a:buFont typeface="Arial" panose="020B0604020202020204" pitchFamily="34" charset="0"/>
              <a:buChar char="•"/>
            </a:pPr>
            <a:r>
              <a:rPr lang="fa-IR" sz="2400" dirty="0">
                <a:cs typeface="B Nazanin" panose="00000400000000000000" pitchFamily="2" charset="-78"/>
              </a:rPr>
              <a:t>بهينه؟ خير (مگر این تابع هزینه مسیر یک تابع غیرنزولی برحسب عمق گره‌ها باشد)</a:t>
            </a:r>
          </a:p>
          <a:p>
            <a:pPr marL="342900" indent="-342900" algn="r" rtl="1">
              <a:buFont typeface="Arial" panose="020B0604020202020204" pitchFamily="34" charset="0"/>
              <a:buChar char="•"/>
            </a:pPr>
            <a:r>
              <a:rPr lang="fa-IR" sz="2400" dirty="0">
                <a:cs typeface="B Nazanin" panose="00000400000000000000" pitchFamily="2" charset="-78"/>
              </a:rPr>
              <a:t>پيچيدگی زمانی؟ نمایی</a:t>
            </a:r>
          </a:p>
          <a:p>
            <a:pPr marL="342900" indent="-342900" algn="r" rtl="1">
              <a:buFont typeface="Arial" panose="020B0604020202020204" pitchFamily="34" charset="0"/>
              <a:buChar char="•"/>
            </a:pPr>
            <a:r>
              <a:rPr lang="fa-IR" sz="2400" dirty="0">
                <a:cs typeface="B Nazanin" panose="00000400000000000000" pitchFamily="2" charset="-78"/>
              </a:rPr>
              <a:t>پيچيدگی حافظه؟ نمایی</a:t>
            </a:r>
          </a:p>
          <a:p>
            <a:pPr marL="342900" indent="-342900" algn="r" rtl="1">
              <a:buFont typeface="Arial" panose="020B0604020202020204" pitchFamily="34" charset="0"/>
              <a:buChar char="•"/>
            </a:pPr>
            <a:endParaRPr lang="fa-IR" sz="2400" dirty="0">
              <a:cs typeface="B Nazanin" panose="00000400000000000000" pitchFamily="2" charset="-78"/>
            </a:endParaRPr>
          </a:p>
          <a:p>
            <a:pPr marL="342900" indent="-342900" algn="r" rtl="1">
              <a:buFont typeface="Arial" panose="020B0604020202020204" pitchFamily="34" charset="0"/>
              <a:buChar char="•"/>
            </a:pPr>
            <a:endParaRPr lang="fa-IR" sz="2400" dirty="0">
              <a:cs typeface="B Nazanin" panose="00000400000000000000" pitchFamily="2" charset="-78"/>
            </a:endParaRPr>
          </a:p>
          <a:p>
            <a:pPr marL="342900" indent="-342900" algn="r" rtl="1">
              <a:buFont typeface="Arial" panose="020B0604020202020204" pitchFamily="34" charset="0"/>
              <a:buChar char="•"/>
            </a:pPr>
            <a:endParaRPr lang="fa-IR" sz="2400" dirty="0">
              <a:cs typeface="B Nazanin" panose="00000400000000000000" pitchFamily="2" charset="-78"/>
            </a:endParaRPr>
          </a:p>
        </p:txBody>
      </p:sp>
      <p:pic>
        <p:nvPicPr>
          <p:cNvPr id="4" name="Picture 3"/>
          <p:cNvPicPr>
            <a:picLocks noChangeAspect="1"/>
          </p:cNvPicPr>
          <p:nvPr/>
        </p:nvPicPr>
        <p:blipFill>
          <a:blip r:embed="rId3"/>
          <a:stretch>
            <a:fillRect/>
          </a:stretch>
        </p:blipFill>
        <p:spPr>
          <a:xfrm>
            <a:off x="304800" y="4577443"/>
            <a:ext cx="4181475" cy="2247900"/>
          </a:xfrm>
          <a:prstGeom prst="rect">
            <a:avLst/>
          </a:prstGeom>
        </p:spPr>
      </p:pic>
    </p:spTree>
    <p:extLst>
      <p:ext uri="{BB962C8B-B14F-4D97-AF65-F5344CB8AC3E}">
        <p14:creationId xmlns:p14="http://schemas.microsoft.com/office/powerpoint/2010/main" val="162147068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2"/>
          <p:cNvSpPr txBox="1">
            <a:spLocks noChangeArrowheads="1"/>
          </p:cNvSpPr>
          <p:nvPr/>
        </p:nvSpPr>
        <p:spPr bwMode="auto">
          <a:xfrm>
            <a:off x="1680029" y="267174"/>
            <a:ext cx="7316787" cy="762000"/>
          </a:xfrm>
          <a:prstGeom prst="rect">
            <a:avLst/>
          </a:prstGeom>
          <a:gradFill rotWithShape="0">
            <a:gsLst>
              <a:gs pos="0">
                <a:schemeClr val="bg1"/>
              </a:gs>
              <a:gs pos="100000">
                <a:srgbClr val="CCCCCC"/>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r>
              <a:rPr lang="fa-IR" sz="4400" b="1" dirty="0">
                <a:latin typeface="Times New Roman" pitchFamily="18" charset="0"/>
                <a:cs typeface="Homa" pitchFamily="2" charset="-78"/>
              </a:rPr>
              <a:t>حل مسئله از طريق جستجو</a:t>
            </a:r>
            <a:r>
              <a:rPr lang="fa-IR" sz="3600" b="1" dirty="0">
                <a:latin typeface="Times New Roman" pitchFamily="18" charset="0"/>
              </a:rPr>
              <a:t>	</a:t>
            </a:r>
            <a:endParaRPr lang="en-US" sz="2400" b="1" dirty="0">
              <a:latin typeface="Times New Roman" pitchFamily="18" charset="0"/>
            </a:endParaRPr>
          </a:p>
        </p:txBody>
      </p:sp>
      <p:sp>
        <p:nvSpPr>
          <p:cNvPr id="8" name="Text Box 2"/>
          <p:cNvSpPr txBox="1">
            <a:spLocks noChangeArrowheads="1"/>
          </p:cNvSpPr>
          <p:nvPr/>
        </p:nvSpPr>
        <p:spPr bwMode="auto">
          <a:xfrm>
            <a:off x="995816" y="1600200"/>
            <a:ext cx="8001000"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342900" indent="-342900" algn="r" rtl="1">
              <a:buFont typeface="Arial" panose="020B0604020202020204" pitchFamily="34" charset="0"/>
              <a:buChar char="•"/>
            </a:pPr>
            <a:r>
              <a:rPr lang="fa-IR" sz="2400" b="1" dirty="0">
                <a:solidFill>
                  <a:schemeClr val="accent1"/>
                </a:solidFill>
                <a:cs typeface="B Nazanin" panose="00000400000000000000" pitchFamily="2" charset="-78"/>
              </a:rPr>
              <a:t>مصرف زمان و حافظه در جستجوی سطحی:</a:t>
            </a:r>
          </a:p>
          <a:p>
            <a:pPr marL="342900" indent="-342900" algn="r" rtl="1">
              <a:buFont typeface="Arial" panose="020B0604020202020204" pitchFamily="34" charset="0"/>
              <a:buChar char="•"/>
            </a:pPr>
            <a:endParaRPr lang="fa-IR" sz="2400" dirty="0">
              <a:cs typeface="B Nazanin" panose="00000400000000000000" pitchFamily="2" charset="-78"/>
            </a:endParaRPr>
          </a:p>
          <a:p>
            <a:pPr marL="342900" indent="-342900" algn="r" rtl="1">
              <a:buFont typeface="Arial" panose="020B0604020202020204" pitchFamily="34" charset="0"/>
              <a:buChar char="•"/>
            </a:pPr>
            <a:endParaRPr lang="fa-IR" sz="2400" dirty="0">
              <a:cs typeface="B Nazanin" panose="00000400000000000000" pitchFamily="2" charset="-78"/>
            </a:endParaRPr>
          </a:p>
          <a:p>
            <a:pPr marL="342900" indent="-342900" algn="r" rtl="1">
              <a:buFont typeface="Arial" panose="020B0604020202020204" pitchFamily="34" charset="0"/>
              <a:buChar char="•"/>
            </a:pPr>
            <a:endParaRPr lang="fa-IR" sz="2400" dirty="0">
              <a:cs typeface="B Nazanin" panose="00000400000000000000" pitchFamily="2" charset="-78"/>
            </a:endParaRPr>
          </a:p>
        </p:txBody>
      </p:sp>
      <p:pic>
        <p:nvPicPr>
          <p:cNvPr id="3" name="Picture 2"/>
          <p:cNvPicPr>
            <a:picLocks noChangeAspect="1"/>
          </p:cNvPicPr>
          <p:nvPr/>
        </p:nvPicPr>
        <p:blipFill>
          <a:blip r:embed="rId2"/>
          <a:stretch>
            <a:fillRect/>
          </a:stretch>
        </p:blipFill>
        <p:spPr>
          <a:xfrm>
            <a:off x="533400" y="2286000"/>
            <a:ext cx="8253817" cy="3969227"/>
          </a:xfrm>
          <a:prstGeom prst="rect">
            <a:avLst/>
          </a:prstGeom>
        </p:spPr>
      </p:pic>
    </p:spTree>
    <p:extLst>
      <p:ext uri="{BB962C8B-B14F-4D97-AF65-F5344CB8AC3E}">
        <p14:creationId xmlns:p14="http://schemas.microsoft.com/office/powerpoint/2010/main" val="262853143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2"/>
          <p:cNvSpPr txBox="1">
            <a:spLocks noChangeArrowheads="1"/>
          </p:cNvSpPr>
          <p:nvPr/>
        </p:nvSpPr>
        <p:spPr bwMode="auto">
          <a:xfrm>
            <a:off x="1680029" y="267174"/>
            <a:ext cx="7316787" cy="762000"/>
          </a:xfrm>
          <a:prstGeom prst="rect">
            <a:avLst/>
          </a:prstGeom>
          <a:gradFill rotWithShape="0">
            <a:gsLst>
              <a:gs pos="0">
                <a:schemeClr val="bg1"/>
              </a:gs>
              <a:gs pos="100000">
                <a:srgbClr val="CCCCCC"/>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r>
              <a:rPr lang="fa-IR" sz="4400" b="1" dirty="0">
                <a:latin typeface="Times New Roman" pitchFamily="18" charset="0"/>
                <a:cs typeface="Homa" pitchFamily="2" charset="-78"/>
              </a:rPr>
              <a:t>حل مسئله از طريق جستجو</a:t>
            </a:r>
            <a:r>
              <a:rPr lang="fa-IR" sz="3600" b="1" dirty="0">
                <a:latin typeface="Times New Roman" pitchFamily="18" charset="0"/>
              </a:rPr>
              <a:t>	</a:t>
            </a:r>
            <a:endParaRPr lang="en-US" sz="2400" b="1" dirty="0">
              <a:latin typeface="Times New Roman" pitchFamily="18" charset="0"/>
            </a:endParaRPr>
          </a:p>
        </p:txBody>
      </p:sp>
      <p:sp>
        <p:nvSpPr>
          <p:cNvPr id="8" name="Text Box 2"/>
          <p:cNvSpPr txBox="1">
            <a:spLocks noChangeArrowheads="1"/>
          </p:cNvSpPr>
          <p:nvPr/>
        </p:nvSpPr>
        <p:spPr bwMode="auto">
          <a:xfrm>
            <a:off x="995816" y="1600200"/>
            <a:ext cx="8001000"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342900" indent="-342900" algn="r" rtl="1">
              <a:buFont typeface="Arial" panose="020B0604020202020204" pitchFamily="34" charset="0"/>
              <a:buChar char="•"/>
            </a:pPr>
            <a:r>
              <a:rPr lang="fa-IR" sz="2400" b="1" dirty="0">
                <a:solidFill>
                  <a:schemeClr val="accent1"/>
                </a:solidFill>
                <a:cs typeface="B Nazanin" panose="00000400000000000000" pitchFamily="2" charset="-78"/>
              </a:rPr>
              <a:t>مثال جستجوی سطحی:</a:t>
            </a:r>
          </a:p>
          <a:p>
            <a:pPr marL="342900" indent="-342900" algn="r" rtl="1">
              <a:buFont typeface="Arial" panose="020B0604020202020204" pitchFamily="34" charset="0"/>
              <a:buChar char="•"/>
            </a:pPr>
            <a:endParaRPr lang="fa-IR" sz="2400" dirty="0">
              <a:cs typeface="B Nazanin" panose="00000400000000000000" pitchFamily="2" charset="-78"/>
            </a:endParaRPr>
          </a:p>
          <a:p>
            <a:pPr marL="342900" indent="-342900" algn="r" rtl="1">
              <a:buFont typeface="Arial" panose="020B0604020202020204" pitchFamily="34" charset="0"/>
              <a:buChar char="•"/>
            </a:pPr>
            <a:endParaRPr lang="fa-IR" sz="2400" dirty="0">
              <a:cs typeface="B Nazanin" panose="00000400000000000000" pitchFamily="2" charset="-78"/>
            </a:endParaRPr>
          </a:p>
          <a:p>
            <a:pPr marL="342900" indent="-342900" algn="r" rtl="1">
              <a:buFont typeface="Arial" panose="020B0604020202020204" pitchFamily="34" charset="0"/>
              <a:buChar char="•"/>
            </a:pPr>
            <a:endParaRPr lang="fa-IR" sz="2400" dirty="0">
              <a:cs typeface="B Nazanin" panose="00000400000000000000" pitchFamily="2" charset="-78"/>
            </a:endParaRPr>
          </a:p>
        </p:txBody>
      </p:sp>
      <p:pic>
        <p:nvPicPr>
          <p:cNvPr id="2" name="Picture 1"/>
          <p:cNvPicPr>
            <a:picLocks noChangeAspect="1"/>
          </p:cNvPicPr>
          <p:nvPr/>
        </p:nvPicPr>
        <p:blipFill>
          <a:blip r:embed="rId2">
            <a:extLst>
              <a:ext uri="{BEBA8EAE-BF5A-486C-A8C5-ECC9F3942E4B}">
                <a14:imgProps xmlns:a14="http://schemas.microsoft.com/office/drawing/2010/main">
                  <a14:imgLayer r:embed="rId3">
                    <a14:imgEffect>
                      <a14:brightnessContrast contrast="40000"/>
                    </a14:imgEffect>
                  </a14:imgLayer>
                </a14:imgProps>
              </a:ext>
            </a:extLst>
          </a:blip>
          <a:stretch>
            <a:fillRect/>
          </a:stretch>
        </p:blipFill>
        <p:spPr>
          <a:xfrm>
            <a:off x="304800" y="2286000"/>
            <a:ext cx="8491538" cy="3593571"/>
          </a:xfrm>
          <a:prstGeom prst="rect">
            <a:avLst/>
          </a:prstGeom>
        </p:spPr>
      </p:pic>
    </p:spTree>
    <p:extLst>
      <p:ext uri="{BB962C8B-B14F-4D97-AF65-F5344CB8AC3E}">
        <p14:creationId xmlns:p14="http://schemas.microsoft.com/office/powerpoint/2010/main" val="233737703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2"/>
          <p:cNvSpPr txBox="1">
            <a:spLocks noChangeArrowheads="1"/>
          </p:cNvSpPr>
          <p:nvPr/>
        </p:nvSpPr>
        <p:spPr bwMode="auto">
          <a:xfrm>
            <a:off x="1494292" y="304800"/>
            <a:ext cx="7316787" cy="762000"/>
          </a:xfrm>
          <a:prstGeom prst="rect">
            <a:avLst/>
          </a:prstGeom>
          <a:gradFill rotWithShape="0">
            <a:gsLst>
              <a:gs pos="0">
                <a:schemeClr val="bg1"/>
              </a:gs>
              <a:gs pos="100000">
                <a:srgbClr val="CCCCCC"/>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r>
              <a:rPr lang="fa-IR" sz="4400" b="1" dirty="0">
                <a:latin typeface="Times New Roman" pitchFamily="18" charset="0"/>
                <a:cs typeface="Homa" pitchFamily="2" charset="-78"/>
              </a:rPr>
              <a:t>حل مسئله از طريق جستجو</a:t>
            </a:r>
            <a:r>
              <a:rPr lang="fa-IR" sz="3600" b="1" dirty="0">
                <a:latin typeface="Times New Roman" pitchFamily="18" charset="0"/>
              </a:rPr>
              <a:t>	</a:t>
            </a:r>
            <a:endParaRPr lang="en-US" sz="2400" b="1" dirty="0">
              <a:latin typeface="Times New Roman" pitchFamily="18" charset="0"/>
            </a:endParaRPr>
          </a:p>
        </p:txBody>
      </p:sp>
      <p:sp>
        <p:nvSpPr>
          <p:cNvPr id="8" name="Text Box 2"/>
          <p:cNvSpPr txBox="1">
            <a:spLocks noChangeArrowheads="1"/>
          </p:cNvSpPr>
          <p:nvPr/>
        </p:nvSpPr>
        <p:spPr bwMode="auto">
          <a:xfrm>
            <a:off x="995816" y="1600200"/>
            <a:ext cx="8001000"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342900" indent="-342900" algn="r" rtl="1">
              <a:buFont typeface="Arial" panose="020B0604020202020204" pitchFamily="34" charset="0"/>
              <a:buChar char="•"/>
            </a:pPr>
            <a:r>
              <a:rPr lang="fa-IR" sz="2400" b="1" dirty="0">
                <a:solidFill>
                  <a:schemeClr val="accent1"/>
                </a:solidFill>
                <a:cs typeface="B Nazanin" panose="00000400000000000000" pitchFamily="2" charset="-78"/>
              </a:rPr>
              <a:t>مثال جستجوی سطحی:</a:t>
            </a:r>
          </a:p>
          <a:p>
            <a:pPr marL="342900" indent="-342900" algn="r" rtl="1">
              <a:buFont typeface="Arial" panose="020B0604020202020204" pitchFamily="34" charset="0"/>
              <a:buChar char="•"/>
            </a:pPr>
            <a:endParaRPr lang="fa-IR" sz="2400" dirty="0">
              <a:cs typeface="B Nazanin" panose="00000400000000000000" pitchFamily="2" charset="-78"/>
            </a:endParaRPr>
          </a:p>
          <a:p>
            <a:pPr marL="342900" indent="-342900" algn="r" rtl="1">
              <a:buFont typeface="Arial" panose="020B0604020202020204" pitchFamily="34" charset="0"/>
              <a:buChar char="•"/>
            </a:pPr>
            <a:endParaRPr lang="fa-IR" sz="2400" dirty="0">
              <a:cs typeface="B Nazanin" panose="00000400000000000000" pitchFamily="2" charset="-78"/>
            </a:endParaRPr>
          </a:p>
          <a:p>
            <a:pPr marL="342900" indent="-342900" algn="r" rtl="1">
              <a:buFont typeface="Arial" panose="020B0604020202020204" pitchFamily="34" charset="0"/>
              <a:buChar char="•"/>
            </a:pPr>
            <a:endParaRPr lang="fa-IR" sz="2400" dirty="0">
              <a:cs typeface="B Nazanin" panose="00000400000000000000" pitchFamily="2" charset="-78"/>
            </a:endParaRPr>
          </a:p>
        </p:txBody>
      </p:sp>
      <p:pic>
        <p:nvPicPr>
          <p:cNvPr id="3" name="Picture 2"/>
          <p:cNvPicPr>
            <a:picLocks noChangeAspect="1"/>
          </p:cNvPicPr>
          <p:nvPr/>
        </p:nvPicPr>
        <p:blipFill>
          <a:blip r:embed="rId2">
            <a:extLst>
              <a:ext uri="{BEBA8EAE-BF5A-486C-A8C5-ECC9F3942E4B}">
                <a14:imgProps xmlns:a14="http://schemas.microsoft.com/office/drawing/2010/main">
                  <a14:imgLayer r:embed="rId3">
                    <a14:imgEffect>
                      <a14:brightnessContrast contrast="40000"/>
                    </a14:imgEffect>
                  </a14:imgLayer>
                </a14:imgProps>
              </a:ext>
            </a:extLst>
          </a:blip>
          <a:stretch>
            <a:fillRect/>
          </a:stretch>
        </p:blipFill>
        <p:spPr>
          <a:xfrm>
            <a:off x="304800" y="2209800"/>
            <a:ext cx="8477250" cy="3952875"/>
          </a:xfrm>
          <a:prstGeom prst="rect">
            <a:avLst/>
          </a:prstGeom>
        </p:spPr>
      </p:pic>
    </p:spTree>
    <p:extLst>
      <p:ext uri="{BB962C8B-B14F-4D97-AF65-F5344CB8AC3E}">
        <p14:creationId xmlns:p14="http://schemas.microsoft.com/office/powerpoint/2010/main" val="47897308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2"/>
          <p:cNvSpPr txBox="1">
            <a:spLocks noChangeArrowheads="1"/>
          </p:cNvSpPr>
          <p:nvPr/>
        </p:nvSpPr>
        <p:spPr bwMode="auto">
          <a:xfrm>
            <a:off x="1643743" y="304800"/>
            <a:ext cx="7316787" cy="762000"/>
          </a:xfrm>
          <a:prstGeom prst="rect">
            <a:avLst/>
          </a:prstGeom>
          <a:gradFill rotWithShape="0">
            <a:gsLst>
              <a:gs pos="0">
                <a:schemeClr val="bg1"/>
              </a:gs>
              <a:gs pos="100000">
                <a:srgbClr val="CCCCCC"/>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r>
              <a:rPr lang="fa-IR" sz="4400" b="1" dirty="0">
                <a:latin typeface="Times New Roman" pitchFamily="18" charset="0"/>
                <a:cs typeface="Homa" pitchFamily="2" charset="-78"/>
              </a:rPr>
              <a:t>حل مسئله از طريق جستجو</a:t>
            </a:r>
            <a:r>
              <a:rPr lang="fa-IR" sz="3600" b="1" dirty="0">
                <a:latin typeface="Times New Roman" pitchFamily="18" charset="0"/>
              </a:rPr>
              <a:t>	</a:t>
            </a:r>
            <a:endParaRPr lang="en-US" sz="2400" b="1" dirty="0">
              <a:latin typeface="Times New Roman" pitchFamily="18" charset="0"/>
            </a:endParaRPr>
          </a:p>
        </p:txBody>
      </p:sp>
      <p:sp>
        <p:nvSpPr>
          <p:cNvPr id="8" name="Text Box 2"/>
          <p:cNvSpPr txBox="1">
            <a:spLocks noChangeArrowheads="1"/>
          </p:cNvSpPr>
          <p:nvPr/>
        </p:nvSpPr>
        <p:spPr bwMode="auto">
          <a:xfrm>
            <a:off x="995816" y="1600200"/>
            <a:ext cx="8001000"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342900" indent="-342900" algn="r" rtl="1">
              <a:buFont typeface="Arial" panose="020B0604020202020204" pitchFamily="34" charset="0"/>
              <a:buChar char="•"/>
            </a:pPr>
            <a:r>
              <a:rPr lang="fa-IR" sz="2400" b="1" dirty="0">
                <a:solidFill>
                  <a:schemeClr val="accent1"/>
                </a:solidFill>
                <a:cs typeface="B Nazanin" panose="00000400000000000000" pitchFamily="2" charset="-78"/>
              </a:rPr>
              <a:t>مثال جستجوی سطحی:</a:t>
            </a:r>
          </a:p>
          <a:p>
            <a:pPr marL="342900" indent="-342900" algn="r" rtl="1">
              <a:buFont typeface="Arial" panose="020B0604020202020204" pitchFamily="34" charset="0"/>
              <a:buChar char="•"/>
            </a:pPr>
            <a:endParaRPr lang="fa-IR" sz="2400" dirty="0">
              <a:cs typeface="B Nazanin" panose="00000400000000000000" pitchFamily="2" charset="-78"/>
            </a:endParaRPr>
          </a:p>
          <a:p>
            <a:pPr marL="342900" indent="-342900" algn="r" rtl="1">
              <a:buFont typeface="Arial" panose="020B0604020202020204" pitchFamily="34" charset="0"/>
              <a:buChar char="•"/>
            </a:pPr>
            <a:endParaRPr lang="fa-IR" sz="2400" dirty="0">
              <a:cs typeface="B Nazanin" panose="00000400000000000000" pitchFamily="2" charset="-78"/>
            </a:endParaRPr>
          </a:p>
          <a:p>
            <a:pPr marL="342900" indent="-342900" algn="r" rtl="1">
              <a:buFont typeface="Arial" panose="020B0604020202020204" pitchFamily="34" charset="0"/>
              <a:buChar char="•"/>
            </a:pPr>
            <a:endParaRPr lang="fa-IR" sz="2400" dirty="0">
              <a:cs typeface="B Nazanin" panose="00000400000000000000" pitchFamily="2" charset="-78"/>
            </a:endParaRPr>
          </a:p>
        </p:txBody>
      </p:sp>
      <p:pic>
        <p:nvPicPr>
          <p:cNvPr id="2" name="Picture 1"/>
          <p:cNvPicPr>
            <a:picLocks noChangeAspect="1"/>
          </p:cNvPicPr>
          <p:nvPr/>
        </p:nvPicPr>
        <p:blipFill>
          <a:blip r:embed="rId2">
            <a:extLst>
              <a:ext uri="{BEBA8EAE-BF5A-486C-A8C5-ECC9F3942E4B}">
                <a14:imgProps xmlns:a14="http://schemas.microsoft.com/office/drawing/2010/main">
                  <a14:imgLayer r:embed="rId3">
                    <a14:imgEffect>
                      <a14:brightnessContrast contrast="40000"/>
                    </a14:imgEffect>
                  </a14:imgLayer>
                </a14:imgProps>
              </a:ext>
            </a:extLst>
          </a:blip>
          <a:stretch>
            <a:fillRect/>
          </a:stretch>
        </p:blipFill>
        <p:spPr>
          <a:xfrm>
            <a:off x="457200" y="2385030"/>
            <a:ext cx="8134350" cy="3867150"/>
          </a:xfrm>
          <a:prstGeom prst="rect">
            <a:avLst/>
          </a:prstGeom>
        </p:spPr>
      </p:pic>
    </p:spTree>
    <p:extLst>
      <p:ext uri="{BB962C8B-B14F-4D97-AF65-F5344CB8AC3E}">
        <p14:creationId xmlns:p14="http://schemas.microsoft.com/office/powerpoint/2010/main" val="125997610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2"/>
          <p:cNvSpPr txBox="1">
            <a:spLocks noChangeArrowheads="1"/>
          </p:cNvSpPr>
          <p:nvPr/>
        </p:nvSpPr>
        <p:spPr bwMode="auto">
          <a:xfrm>
            <a:off x="1524000" y="304800"/>
            <a:ext cx="7316787" cy="762000"/>
          </a:xfrm>
          <a:prstGeom prst="rect">
            <a:avLst/>
          </a:prstGeom>
          <a:gradFill rotWithShape="0">
            <a:gsLst>
              <a:gs pos="0">
                <a:schemeClr val="bg1"/>
              </a:gs>
              <a:gs pos="100000">
                <a:srgbClr val="CCCCCC"/>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r>
              <a:rPr lang="fa-IR" sz="4400" b="1" dirty="0">
                <a:latin typeface="Times New Roman" pitchFamily="18" charset="0"/>
                <a:cs typeface="Homa" pitchFamily="2" charset="-78"/>
              </a:rPr>
              <a:t>حل مسئله از طريق جستجو</a:t>
            </a:r>
            <a:r>
              <a:rPr lang="fa-IR" sz="3600" b="1" dirty="0">
                <a:latin typeface="Times New Roman" pitchFamily="18" charset="0"/>
              </a:rPr>
              <a:t>	</a:t>
            </a:r>
            <a:endParaRPr lang="en-US" sz="2400" b="1" dirty="0">
              <a:latin typeface="Times New Roman" pitchFamily="18" charset="0"/>
            </a:endParaRPr>
          </a:p>
        </p:txBody>
      </p:sp>
      <p:sp>
        <p:nvSpPr>
          <p:cNvPr id="8" name="Text Box 2"/>
          <p:cNvSpPr txBox="1">
            <a:spLocks noChangeArrowheads="1"/>
          </p:cNvSpPr>
          <p:nvPr/>
        </p:nvSpPr>
        <p:spPr bwMode="auto">
          <a:xfrm>
            <a:off x="995816" y="1600200"/>
            <a:ext cx="8001000"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342900" indent="-342900" algn="r" rtl="1">
              <a:buFont typeface="Arial" panose="020B0604020202020204" pitchFamily="34" charset="0"/>
              <a:buChar char="•"/>
            </a:pPr>
            <a:r>
              <a:rPr lang="fa-IR" sz="2400" b="1" dirty="0">
                <a:solidFill>
                  <a:schemeClr val="accent1"/>
                </a:solidFill>
                <a:cs typeface="B Nazanin" panose="00000400000000000000" pitchFamily="2" charset="-78"/>
              </a:rPr>
              <a:t>مثال جستجوی سطحی:</a:t>
            </a:r>
          </a:p>
          <a:p>
            <a:pPr marL="342900" indent="-342900" algn="r" rtl="1">
              <a:buFont typeface="Arial" panose="020B0604020202020204" pitchFamily="34" charset="0"/>
              <a:buChar char="•"/>
            </a:pPr>
            <a:endParaRPr lang="fa-IR" sz="2400" dirty="0">
              <a:cs typeface="B Nazanin" panose="00000400000000000000" pitchFamily="2" charset="-78"/>
            </a:endParaRPr>
          </a:p>
          <a:p>
            <a:pPr marL="342900" indent="-342900" algn="r" rtl="1">
              <a:buFont typeface="Arial" panose="020B0604020202020204" pitchFamily="34" charset="0"/>
              <a:buChar char="•"/>
            </a:pPr>
            <a:endParaRPr lang="fa-IR" sz="2400" dirty="0">
              <a:cs typeface="B Nazanin" panose="00000400000000000000" pitchFamily="2" charset="-78"/>
            </a:endParaRPr>
          </a:p>
          <a:p>
            <a:pPr marL="342900" indent="-342900" algn="r" rtl="1">
              <a:buFont typeface="Arial" panose="020B0604020202020204" pitchFamily="34" charset="0"/>
              <a:buChar char="•"/>
            </a:pPr>
            <a:endParaRPr lang="fa-IR" sz="2400" dirty="0">
              <a:cs typeface="B Nazanin" panose="00000400000000000000" pitchFamily="2" charset="-78"/>
            </a:endParaRPr>
          </a:p>
        </p:txBody>
      </p:sp>
      <p:pic>
        <p:nvPicPr>
          <p:cNvPr id="3" name="Picture 2"/>
          <p:cNvPicPr>
            <a:picLocks noChangeAspect="1"/>
          </p:cNvPicPr>
          <p:nvPr/>
        </p:nvPicPr>
        <p:blipFill>
          <a:blip r:embed="rId2"/>
          <a:stretch>
            <a:fillRect/>
          </a:stretch>
        </p:blipFill>
        <p:spPr>
          <a:xfrm>
            <a:off x="457200" y="2286000"/>
            <a:ext cx="7620000" cy="4095241"/>
          </a:xfrm>
          <a:prstGeom prst="rect">
            <a:avLst/>
          </a:prstGeom>
        </p:spPr>
      </p:pic>
    </p:spTree>
    <p:extLst>
      <p:ext uri="{BB962C8B-B14F-4D97-AF65-F5344CB8AC3E}">
        <p14:creationId xmlns:p14="http://schemas.microsoft.com/office/powerpoint/2010/main" val="364792253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2"/>
          <p:cNvSpPr txBox="1">
            <a:spLocks noChangeArrowheads="1"/>
          </p:cNvSpPr>
          <p:nvPr/>
        </p:nvSpPr>
        <p:spPr bwMode="auto">
          <a:xfrm>
            <a:off x="1524000" y="304800"/>
            <a:ext cx="7316787" cy="762000"/>
          </a:xfrm>
          <a:prstGeom prst="rect">
            <a:avLst/>
          </a:prstGeom>
          <a:gradFill rotWithShape="0">
            <a:gsLst>
              <a:gs pos="0">
                <a:schemeClr val="bg1"/>
              </a:gs>
              <a:gs pos="100000">
                <a:srgbClr val="CCCCCC"/>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r>
              <a:rPr lang="fa-IR" sz="4400" b="1" dirty="0">
                <a:latin typeface="Times New Roman" pitchFamily="18" charset="0"/>
                <a:cs typeface="Homa" pitchFamily="2" charset="-78"/>
              </a:rPr>
              <a:t>حل مسئله از طريق جستجو</a:t>
            </a:r>
            <a:r>
              <a:rPr lang="fa-IR" sz="3600" b="1" dirty="0">
                <a:latin typeface="Times New Roman" pitchFamily="18" charset="0"/>
              </a:rPr>
              <a:t>	</a:t>
            </a:r>
            <a:endParaRPr lang="en-US" sz="2400" b="1" dirty="0">
              <a:latin typeface="Times New Roman" pitchFamily="18" charset="0"/>
            </a:endParaRPr>
          </a:p>
        </p:txBody>
      </p:sp>
      <p:sp>
        <p:nvSpPr>
          <p:cNvPr id="8" name="Text Box 2"/>
          <p:cNvSpPr txBox="1">
            <a:spLocks noChangeArrowheads="1"/>
          </p:cNvSpPr>
          <p:nvPr/>
        </p:nvSpPr>
        <p:spPr bwMode="auto">
          <a:xfrm>
            <a:off x="995816" y="1600200"/>
            <a:ext cx="8001000"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342900" indent="-342900" algn="r" rtl="1">
              <a:buFont typeface="Arial" panose="020B0604020202020204" pitchFamily="34" charset="0"/>
              <a:buChar char="•"/>
            </a:pPr>
            <a:r>
              <a:rPr lang="fa-IR" sz="2400" b="1" dirty="0">
                <a:solidFill>
                  <a:schemeClr val="accent1"/>
                </a:solidFill>
                <a:cs typeface="B Nazanin" panose="00000400000000000000" pitchFamily="2" charset="-78"/>
              </a:rPr>
              <a:t>مثال جستجوی سطحی:</a:t>
            </a:r>
          </a:p>
          <a:p>
            <a:pPr marL="342900" indent="-342900" algn="r" rtl="1">
              <a:buFont typeface="Arial" panose="020B0604020202020204" pitchFamily="34" charset="0"/>
              <a:buChar char="•"/>
            </a:pPr>
            <a:endParaRPr lang="fa-IR" sz="2400" dirty="0">
              <a:cs typeface="B Nazanin" panose="00000400000000000000" pitchFamily="2" charset="-78"/>
            </a:endParaRPr>
          </a:p>
          <a:p>
            <a:pPr marL="342900" indent="-342900" algn="r" rtl="1">
              <a:buFont typeface="Arial" panose="020B0604020202020204" pitchFamily="34" charset="0"/>
              <a:buChar char="•"/>
            </a:pPr>
            <a:endParaRPr lang="fa-IR" sz="2400" dirty="0">
              <a:cs typeface="B Nazanin" panose="00000400000000000000" pitchFamily="2" charset="-78"/>
            </a:endParaRPr>
          </a:p>
          <a:p>
            <a:pPr marL="342900" indent="-342900" algn="r" rtl="1">
              <a:buFont typeface="Arial" panose="020B0604020202020204" pitchFamily="34" charset="0"/>
              <a:buChar char="•"/>
            </a:pPr>
            <a:endParaRPr lang="fa-IR" sz="2400" dirty="0">
              <a:cs typeface="B Nazanin" panose="00000400000000000000" pitchFamily="2" charset="-78"/>
            </a:endParaRPr>
          </a:p>
        </p:txBody>
      </p:sp>
      <p:pic>
        <p:nvPicPr>
          <p:cNvPr id="2" name="Picture 1"/>
          <p:cNvPicPr>
            <a:picLocks noChangeAspect="1"/>
          </p:cNvPicPr>
          <p:nvPr/>
        </p:nvPicPr>
        <p:blipFill>
          <a:blip r:embed="rId2"/>
          <a:stretch>
            <a:fillRect/>
          </a:stretch>
        </p:blipFill>
        <p:spPr>
          <a:xfrm>
            <a:off x="381000" y="2286000"/>
            <a:ext cx="8077200" cy="4003306"/>
          </a:xfrm>
          <a:prstGeom prst="rect">
            <a:avLst/>
          </a:prstGeom>
        </p:spPr>
      </p:pic>
    </p:spTree>
    <p:extLst>
      <p:ext uri="{BB962C8B-B14F-4D97-AF65-F5344CB8AC3E}">
        <p14:creationId xmlns:p14="http://schemas.microsoft.com/office/powerpoint/2010/main" val="343927855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2"/>
          <p:cNvSpPr txBox="1">
            <a:spLocks noChangeArrowheads="1"/>
          </p:cNvSpPr>
          <p:nvPr/>
        </p:nvSpPr>
        <p:spPr bwMode="auto">
          <a:xfrm>
            <a:off x="1337922" y="381000"/>
            <a:ext cx="7316787" cy="762000"/>
          </a:xfrm>
          <a:prstGeom prst="rect">
            <a:avLst/>
          </a:prstGeom>
          <a:gradFill rotWithShape="0">
            <a:gsLst>
              <a:gs pos="0">
                <a:schemeClr val="bg1"/>
              </a:gs>
              <a:gs pos="100000">
                <a:srgbClr val="CCCCCC"/>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r>
              <a:rPr lang="fa-IR" sz="4400" b="1" dirty="0">
                <a:latin typeface="Times New Roman" pitchFamily="18" charset="0"/>
                <a:cs typeface="Homa" pitchFamily="2" charset="-78"/>
              </a:rPr>
              <a:t>حل مسئله از طريق جستجو</a:t>
            </a:r>
            <a:r>
              <a:rPr lang="fa-IR" sz="3600" b="1" dirty="0">
                <a:latin typeface="Times New Roman" pitchFamily="18" charset="0"/>
              </a:rPr>
              <a:t>	</a:t>
            </a:r>
            <a:endParaRPr lang="en-US" sz="2400" b="1" dirty="0">
              <a:latin typeface="Times New Roman" pitchFamily="18" charset="0"/>
            </a:endParaRPr>
          </a:p>
        </p:txBody>
      </p:sp>
      <p:sp>
        <p:nvSpPr>
          <p:cNvPr id="8" name="Text Box 2"/>
          <p:cNvSpPr txBox="1">
            <a:spLocks noChangeArrowheads="1"/>
          </p:cNvSpPr>
          <p:nvPr/>
        </p:nvSpPr>
        <p:spPr bwMode="auto">
          <a:xfrm>
            <a:off x="995816" y="1600200"/>
            <a:ext cx="8001000"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342900" indent="-342900" algn="r" rtl="1">
              <a:buFont typeface="Arial" panose="020B0604020202020204" pitchFamily="34" charset="0"/>
              <a:buChar char="•"/>
            </a:pPr>
            <a:r>
              <a:rPr lang="fa-IR" sz="2400" b="1" dirty="0">
                <a:solidFill>
                  <a:schemeClr val="accent1"/>
                </a:solidFill>
                <a:cs typeface="B Nazanin" panose="00000400000000000000" pitchFamily="2" charset="-78"/>
              </a:rPr>
              <a:t>مثال جستجوی سطحی:</a:t>
            </a:r>
          </a:p>
          <a:p>
            <a:pPr marL="342900" indent="-342900" algn="r" rtl="1">
              <a:buFont typeface="Arial" panose="020B0604020202020204" pitchFamily="34" charset="0"/>
              <a:buChar char="•"/>
            </a:pPr>
            <a:endParaRPr lang="fa-IR" sz="2400" dirty="0">
              <a:cs typeface="B Nazanin" panose="00000400000000000000" pitchFamily="2" charset="-78"/>
            </a:endParaRPr>
          </a:p>
          <a:p>
            <a:pPr marL="342900" indent="-342900" algn="r" rtl="1">
              <a:buFont typeface="Arial" panose="020B0604020202020204" pitchFamily="34" charset="0"/>
              <a:buChar char="•"/>
            </a:pPr>
            <a:endParaRPr lang="fa-IR" sz="2400" dirty="0">
              <a:cs typeface="B Nazanin" panose="00000400000000000000" pitchFamily="2" charset="-78"/>
            </a:endParaRPr>
          </a:p>
          <a:p>
            <a:pPr marL="342900" indent="-342900" algn="r" rtl="1">
              <a:buFont typeface="Arial" panose="020B0604020202020204" pitchFamily="34" charset="0"/>
              <a:buChar char="•"/>
            </a:pPr>
            <a:endParaRPr lang="fa-IR" sz="2400" dirty="0">
              <a:cs typeface="B Nazanin" panose="00000400000000000000" pitchFamily="2" charset="-78"/>
            </a:endParaRPr>
          </a:p>
        </p:txBody>
      </p:sp>
      <p:pic>
        <p:nvPicPr>
          <p:cNvPr id="3" name="Picture 2"/>
          <p:cNvPicPr>
            <a:picLocks noChangeAspect="1"/>
          </p:cNvPicPr>
          <p:nvPr/>
        </p:nvPicPr>
        <p:blipFill>
          <a:blip r:embed="rId2"/>
          <a:stretch>
            <a:fillRect/>
          </a:stretch>
        </p:blipFill>
        <p:spPr>
          <a:xfrm>
            <a:off x="381000" y="2133600"/>
            <a:ext cx="8505825" cy="3838575"/>
          </a:xfrm>
          <a:prstGeom prst="rect">
            <a:avLst/>
          </a:prstGeom>
        </p:spPr>
      </p:pic>
    </p:spTree>
    <p:extLst>
      <p:ext uri="{BB962C8B-B14F-4D97-AF65-F5344CB8AC3E}">
        <p14:creationId xmlns:p14="http://schemas.microsoft.com/office/powerpoint/2010/main" val="25656950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5"/>
          <p:cNvSpPr>
            <a:spLocks noGrp="1"/>
          </p:cNvSpPr>
          <p:nvPr>
            <p:ph type="sldNum" sz="quarter" idx="7"/>
          </p:nvPr>
        </p:nvSpPr>
        <p:spPr/>
        <p:txBody>
          <a:bodyPr/>
          <a:lstStyle/>
          <a:p>
            <a:pPr>
              <a:defRPr/>
            </a:pPr>
            <a:fld id="{FFDC21E7-B205-45AB-88E7-478A1A7121C8}" type="slidenum">
              <a:rPr lang="fa-IR"/>
              <a:pPr>
                <a:defRPr/>
              </a:pPr>
              <a:t>5</a:t>
            </a:fld>
            <a:endParaRPr lang="en-US" dirty="0"/>
          </a:p>
        </p:txBody>
      </p:sp>
      <p:sp>
        <p:nvSpPr>
          <p:cNvPr id="37894" name="Text Box 5"/>
          <p:cNvSpPr txBox="1">
            <a:spLocks noChangeArrowheads="1"/>
          </p:cNvSpPr>
          <p:nvPr/>
        </p:nvSpPr>
        <p:spPr bwMode="auto">
          <a:xfrm>
            <a:off x="267970" y="4495800"/>
            <a:ext cx="8388350" cy="28623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a:defRPr>
                <a:solidFill>
                  <a:schemeClr val="tx1"/>
                </a:solidFill>
                <a:latin typeface="Arial" pitchFamily="34" charset="0"/>
                <a:cs typeface="Times New Roman" pitchFamily="18" charset="0"/>
              </a:defRPr>
            </a:lvl5pPr>
            <a:lvl6pPr eaLnBrk="0" fontAlgn="base" hangingPunct="0">
              <a:spcBef>
                <a:spcPct val="0"/>
              </a:spcBef>
              <a:spcAft>
                <a:spcPct val="0"/>
              </a:spcAft>
              <a:defRPr>
                <a:solidFill>
                  <a:schemeClr val="tx1"/>
                </a:solidFill>
                <a:latin typeface="Arial" pitchFamily="34" charset="0"/>
                <a:cs typeface="Times New Roman" pitchFamily="18" charset="0"/>
              </a:defRPr>
            </a:lvl6pPr>
            <a:lvl7pPr eaLnBrk="0" fontAlgn="base" hangingPunct="0">
              <a:spcBef>
                <a:spcPct val="0"/>
              </a:spcBef>
              <a:spcAft>
                <a:spcPct val="0"/>
              </a:spcAft>
              <a:defRPr>
                <a:solidFill>
                  <a:schemeClr val="tx1"/>
                </a:solidFill>
                <a:latin typeface="Arial" pitchFamily="34" charset="0"/>
                <a:cs typeface="Times New Roman" pitchFamily="18" charset="0"/>
              </a:defRPr>
            </a:lvl7pPr>
            <a:lvl8pPr eaLnBrk="0" fontAlgn="base" hangingPunct="0">
              <a:spcBef>
                <a:spcPct val="0"/>
              </a:spcBef>
              <a:spcAft>
                <a:spcPct val="0"/>
              </a:spcAft>
              <a:defRPr>
                <a:solidFill>
                  <a:schemeClr val="tx1"/>
                </a:solidFill>
                <a:latin typeface="Arial" pitchFamily="34" charset="0"/>
                <a:cs typeface="Times New Roman" pitchFamily="18" charset="0"/>
              </a:defRPr>
            </a:lvl8pPr>
            <a:lvl9pPr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spcBef>
                <a:spcPct val="50000"/>
              </a:spcBef>
              <a:buClr>
                <a:srgbClr val="00D600"/>
              </a:buClr>
              <a:buFont typeface="Wingdings" pitchFamily="2" charset="2"/>
              <a:buChar char="Ã"/>
            </a:pPr>
            <a:r>
              <a:rPr lang="fa-IR" sz="2400" b="1" u="sng" dirty="0">
                <a:cs typeface="B Nazanin" pitchFamily="2" charset="-78"/>
              </a:rPr>
              <a:t>فضای حالت: </a:t>
            </a:r>
            <a:r>
              <a:rPr lang="fa-IR" sz="2400" dirty="0">
                <a:cs typeface="B Nazanin" pitchFamily="2" charset="-78"/>
              </a:rPr>
              <a:t>مجموعه ای از حالت‌های محیط که با شروع از حالت اوليه و با انجام دنباله‌ای از عملیات مي‌توان به آنها رسيد</a:t>
            </a:r>
          </a:p>
          <a:p>
            <a:pPr marL="796925" algn="ctr" rtl="1">
              <a:spcBef>
                <a:spcPct val="50000"/>
              </a:spcBef>
            </a:pPr>
            <a:r>
              <a:rPr lang="fa-IR" sz="2400" b="1" dirty="0">
                <a:cs typeface="B Nazanin" pitchFamily="2" charset="-78"/>
              </a:rPr>
              <a:t>تابع جانشين + حالت اوليه = فضای حالت</a:t>
            </a:r>
          </a:p>
          <a:p>
            <a:pPr marL="1139825" indent="-342900" algn="r" rtl="1">
              <a:spcBef>
                <a:spcPct val="50000"/>
              </a:spcBef>
              <a:buClr>
                <a:srgbClr val="00D600"/>
              </a:buClr>
              <a:buFont typeface="Wingdings" panose="05000000000000000000" pitchFamily="2" charset="2"/>
              <a:buChar char="v"/>
            </a:pPr>
            <a:r>
              <a:rPr lang="fa-IR" sz="2400" dirty="0">
                <a:cs typeface="B Nazanin" pitchFamily="2" charset="-78"/>
              </a:rPr>
              <a:t> فضای حالت گرافی تشکیل می‌دهد که در آن گره‌ها حالات و یال‌های بین گره‌ها اعمال هستند</a:t>
            </a:r>
            <a:endParaRPr lang="fa-IR" sz="2400" b="1" dirty="0">
              <a:cs typeface="B Nazanin" pitchFamily="2" charset="-78"/>
            </a:endParaRPr>
          </a:p>
          <a:p>
            <a:pPr algn="r" rtl="1">
              <a:spcBef>
                <a:spcPct val="50000"/>
              </a:spcBef>
            </a:pPr>
            <a:endParaRPr lang="en-US" sz="2400" b="1" dirty="0">
              <a:cs typeface="B Nazanin" pitchFamily="2" charset="-78"/>
            </a:endParaRPr>
          </a:p>
        </p:txBody>
      </p:sp>
      <p:sp>
        <p:nvSpPr>
          <p:cNvPr id="7" name="Text Box 2"/>
          <p:cNvSpPr txBox="1">
            <a:spLocks noChangeArrowheads="1"/>
          </p:cNvSpPr>
          <p:nvPr/>
        </p:nvSpPr>
        <p:spPr bwMode="auto">
          <a:xfrm>
            <a:off x="1370013" y="304800"/>
            <a:ext cx="7316787" cy="762000"/>
          </a:xfrm>
          <a:prstGeom prst="rect">
            <a:avLst/>
          </a:prstGeom>
          <a:gradFill rotWithShape="0">
            <a:gsLst>
              <a:gs pos="0">
                <a:schemeClr val="bg1"/>
              </a:gs>
              <a:gs pos="100000">
                <a:srgbClr val="CCCCCC"/>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r>
              <a:rPr lang="fa-IR" sz="4400" b="1" dirty="0">
                <a:latin typeface="Times New Roman" pitchFamily="18" charset="0"/>
                <a:cs typeface="Homa" pitchFamily="2" charset="-78"/>
              </a:rPr>
              <a:t>حل مسئله از طريق جستجو</a:t>
            </a:r>
            <a:r>
              <a:rPr lang="fa-IR" sz="3600" b="1" dirty="0">
                <a:latin typeface="Times New Roman" pitchFamily="18" charset="0"/>
              </a:rPr>
              <a:t>	</a:t>
            </a:r>
            <a:endParaRPr lang="en-US" sz="2400" b="1" dirty="0">
              <a:latin typeface="Times New Roman" pitchFamily="18" charset="0"/>
            </a:endParaRPr>
          </a:p>
        </p:txBody>
      </p:sp>
      <p:sp>
        <p:nvSpPr>
          <p:cNvPr id="5" name="Text Box 3"/>
          <p:cNvSpPr txBox="1">
            <a:spLocks noChangeArrowheads="1"/>
          </p:cNvSpPr>
          <p:nvPr/>
        </p:nvSpPr>
        <p:spPr bwMode="auto">
          <a:xfrm>
            <a:off x="222250" y="1633478"/>
            <a:ext cx="8838768" cy="28623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lnSpc>
                <a:spcPct val="150000"/>
              </a:lnSpc>
              <a:buClr>
                <a:srgbClr val="00D600"/>
              </a:buClr>
              <a:buFont typeface="Wingdings" pitchFamily="2" charset="2"/>
              <a:buChar char="Ã"/>
            </a:pPr>
            <a:r>
              <a:rPr lang="ar-SA" sz="2400" b="1" u="sng" dirty="0">
                <a:cs typeface="B Nazanin" pitchFamily="2" charset="-78"/>
              </a:rPr>
              <a:t>آزمون هدف: </a:t>
            </a:r>
            <a:r>
              <a:rPr lang="ar-SA" sz="2400" dirty="0">
                <a:cs typeface="B Nazanin" pitchFamily="2" charset="-78"/>
              </a:rPr>
              <a:t>تعيين م</a:t>
            </a:r>
            <a:r>
              <a:rPr lang="fa-IR" sz="2400" dirty="0">
                <a:cs typeface="B Nazanin" pitchFamily="2" charset="-78"/>
              </a:rPr>
              <a:t>ی‌</a:t>
            </a:r>
            <a:r>
              <a:rPr lang="ar-SA" sz="2400" dirty="0">
                <a:cs typeface="B Nazanin" pitchFamily="2" charset="-78"/>
              </a:rPr>
              <a:t>کند که آيا حالت </a:t>
            </a:r>
            <a:r>
              <a:rPr lang="fa-IR" sz="2400" dirty="0">
                <a:cs typeface="B Nazanin" pitchFamily="2" charset="-78"/>
              </a:rPr>
              <a:t>داده شده می‌تواند</a:t>
            </a:r>
            <a:r>
              <a:rPr lang="ar-SA" sz="2400" dirty="0">
                <a:cs typeface="B Nazanin" pitchFamily="2" charset="-78"/>
              </a:rPr>
              <a:t> حالت هدف </a:t>
            </a:r>
            <a:r>
              <a:rPr lang="fa-IR" sz="2400" dirty="0">
                <a:cs typeface="B Nazanin" pitchFamily="2" charset="-78"/>
              </a:rPr>
              <a:t>باشد</a:t>
            </a:r>
            <a:r>
              <a:rPr lang="ar-SA" sz="2400" dirty="0">
                <a:cs typeface="B Nazanin" pitchFamily="2" charset="-78"/>
              </a:rPr>
              <a:t> يا خير</a:t>
            </a:r>
          </a:p>
          <a:p>
            <a:pPr lvl="2" indent="-222250" algn="r" rtl="1">
              <a:lnSpc>
                <a:spcPct val="150000"/>
              </a:lnSpc>
              <a:buClr>
                <a:srgbClr val="00D600"/>
              </a:buClr>
              <a:buFont typeface="Wingdings" pitchFamily="2" charset="2"/>
              <a:buChar char="v"/>
            </a:pPr>
            <a:r>
              <a:rPr lang="fa-IR" sz="2400" dirty="0">
                <a:cs typeface="B Nazanin" pitchFamily="2" charset="-78"/>
              </a:rPr>
              <a:t>گاهی مجموعه مشخصی از حالات هدف وجود دارد و آزمون به سادگی کنترل می‌کند که حالت داده شده یکی از آنهاست: </a:t>
            </a:r>
            <a:r>
              <a:rPr lang="ar-SA" sz="2400" b="1" dirty="0">
                <a:solidFill>
                  <a:schemeClr val="accent1"/>
                </a:solidFill>
                <a:cs typeface="B Nazanin" pitchFamily="2" charset="-78"/>
              </a:rPr>
              <a:t>هدف صريح</a:t>
            </a:r>
            <a:endParaRPr lang="fa-IR" sz="2400" b="1" dirty="0">
              <a:solidFill>
                <a:schemeClr val="accent1"/>
              </a:solidFill>
              <a:cs typeface="B Nazanin" pitchFamily="2" charset="-78"/>
            </a:endParaRPr>
          </a:p>
          <a:p>
            <a:pPr lvl="2" indent="-220663" algn="r" rtl="1">
              <a:lnSpc>
                <a:spcPct val="150000"/>
              </a:lnSpc>
              <a:buClr>
                <a:srgbClr val="00D600"/>
              </a:buClr>
              <a:buFont typeface="Wingdings" pitchFamily="2" charset="2"/>
              <a:buChar char="v"/>
            </a:pPr>
            <a:r>
              <a:rPr lang="fa-IR" sz="2400" dirty="0">
                <a:cs typeface="B Nazanin" pitchFamily="2" charset="-78"/>
              </a:rPr>
              <a:t>گاهی هدف از طریق خواص انتزاعی تعریف می‌شود تا یک مجموعه شمارش‌پذیر واضح از حالات: </a:t>
            </a:r>
            <a:r>
              <a:rPr lang="ar-SA" sz="2400" b="1" dirty="0">
                <a:solidFill>
                  <a:schemeClr val="accent1"/>
                </a:solidFill>
                <a:cs typeface="B Nazanin" pitchFamily="2" charset="-78"/>
              </a:rPr>
              <a:t>هدف </a:t>
            </a:r>
            <a:r>
              <a:rPr lang="fa-IR" sz="2400" b="1" dirty="0">
                <a:solidFill>
                  <a:schemeClr val="accent1"/>
                </a:solidFill>
                <a:cs typeface="B Nazanin" pitchFamily="2" charset="-78"/>
              </a:rPr>
              <a:t>انتزاعی</a:t>
            </a:r>
          </a:p>
        </p:txBody>
      </p:sp>
    </p:spTree>
    <p:extLst>
      <p:ext uri="{BB962C8B-B14F-4D97-AF65-F5344CB8AC3E}">
        <p14:creationId xmlns:p14="http://schemas.microsoft.com/office/powerpoint/2010/main" val="225466836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2"/>
          <p:cNvSpPr txBox="1">
            <a:spLocks noChangeArrowheads="1"/>
          </p:cNvSpPr>
          <p:nvPr/>
        </p:nvSpPr>
        <p:spPr bwMode="auto">
          <a:xfrm>
            <a:off x="1524000" y="381000"/>
            <a:ext cx="7316787" cy="762000"/>
          </a:xfrm>
          <a:prstGeom prst="rect">
            <a:avLst/>
          </a:prstGeom>
          <a:gradFill rotWithShape="0">
            <a:gsLst>
              <a:gs pos="0">
                <a:schemeClr val="bg1"/>
              </a:gs>
              <a:gs pos="100000">
                <a:srgbClr val="CCCCCC"/>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r>
              <a:rPr lang="fa-IR" sz="4400" b="1" dirty="0">
                <a:latin typeface="Times New Roman" pitchFamily="18" charset="0"/>
                <a:cs typeface="Homa" pitchFamily="2" charset="-78"/>
              </a:rPr>
              <a:t>حل مسئله از طريق جستجو</a:t>
            </a:r>
            <a:r>
              <a:rPr lang="fa-IR" sz="3600" b="1" dirty="0">
                <a:latin typeface="Times New Roman" pitchFamily="18" charset="0"/>
              </a:rPr>
              <a:t>	</a:t>
            </a:r>
            <a:endParaRPr lang="en-US" sz="2400" b="1" dirty="0">
              <a:latin typeface="Times New Roman" pitchFamily="18" charset="0"/>
            </a:endParaRPr>
          </a:p>
        </p:txBody>
      </p:sp>
      <p:sp>
        <p:nvSpPr>
          <p:cNvPr id="8" name="Text Box 2"/>
          <p:cNvSpPr txBox="1">
            <a:spLocks noChangeArrowheads="1"/>
          </p:cNvSpPr>
          <p:nvPr/>
        </p:nvSpPr>
        <p:spPr bwMode="auto">
          <a:xfrm>
            <a:off x="995816" y="1600200"/>
            <a:ext cx="8001000"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342900" indent="-342900" algn="r" rtl="1">
              <a:buFont typeface="Arial" panose="020B0604020202020204" pitchFamily="34" charset="0"/>
              <a:buChar char="•"/>
            </a:pPr>
            <a:r>
              <a:rPr lang="fa-IR" sz="2400" b="1" dirty="0">
                <a:solidFill>
                  <a:schemeClr val="accent1"/>
                </a:solidFill>
                <a:cs typeface="B Nazanin" panose="00000400000000000000" pitchFamily="2" charset="-78"/>
              </a:rPr>
              <a:t>مثال جستجوی سطحی:</a:t>
            </a:r>
          </a:p>
          <a:p>
            <a:pPr marL="342900" indent="-342900" algn="r" rtl="1">
              <a:buFont typeface="Arial" panose="020B0604020202020204" pitchFamily="34" charset="0"/>
              <a:buChar char="•"/>
            </a:pPr>
            <a:endParaRPr lang="fa-IR" sz="2400" dirty="0">
              <a:cs typeface="B Nazanin" panose="00000400000000000000" pitchFamily="2" charset="-78"/>
            </a:endParaRPr>
          </a:p>
          <a:p>
            <a:pPr marL="342900" indent="-342900" algn="r" rtl="1">
              <a:buFont typeface="Arial" panose="020B0604020202020204" pitchFamily="34" charset="0"/>
              <a:buChar char="•"/>
            </a:pPr>
            <a:endParaRPr lang="fa-IR" sz="2400" dirty="0">
              <a:cs typeface="B Nazanin" panose="00000400000000000000" pitchFamily="2" charset="-78"/>
            </a:endParaRPr>
          </a:p>
          <a:p>
            <a:pPr marL="342900" indent="-342900" algn="r" rtl="1">
              <a:buFont typeface="Arial" panose="020B0604020202020204" pitchFamily="34" charset="0"/>
              <a:buChar char="•"/>
            </a:pPr>
            <a:endParaRPr lang="fa-IR" sz="2400" dirty="0">
              <a:cs typeface="B Nazanin" panose="00000400000000000000" pitchFamily="2" charset="-78"/>
            </a:endParaRPr>
          </a:p>
        </p:txBody>
      </p:sp>
      <p:pic>
        <p:nvPicPr>
          <p:cNvPr id="2" name="Picture 1"/>
          <p:cNvPicPr>
            <a:picLocks noChangeAspect="1"/>
          </p:cNvPicPr>
          <p:nvPr/>
        </p:nvPicPr>
        <p:blipFill>
          <a:blip r:embed="rId2"/>
          <a:stretch>
            <a:fillRect/>
          </a:stretch>
        </p:blipFill>
        <p:spPr>
          <a:xfrm>
            <a:off x="762000" y="2209800"/>
            <a:ext cx="7448550" cy="3848100"/>
          </a:xfrm>
          <a:prstGeom prst="rect">
            <a:avLst/>
          </a:prstGeom>
        </p:spPr>
      </p:pic>
    </p:spTree>
    <p:extLst>
      <p:ext uri="{BB962C8B-B14F-4D97-AF65-F5344CB8AC3E}">
        <p14:creationId xmlns:p14="http://schemas.microsoft.com/office/powerpoint/2010/main" val="248824625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2"/>
          <p:cNvSpPr txBox="1">
            <a:spLocks noChangeArrowheads="1"/>
          </p:cNvSpPr>
          <p:nvPr/>
        </p:nvSpPr>
        <p:spPr bwMode="auto">
          <a:xfrm>
            <a:off x="1524000" y="304800"/>
            <a:ext cx="7316787" cy="762000"/>
          </a:xfrm>
          <a:prstGeom prst="rect">
            <a:avLst/>
          </a:prstGeom>
          <a:gradFill rotWithShape="0">
            <a:gsLst>
              <a:gs pos="0">
                <a:schemeClr val="bg1"/>
              </a:gs>
              <a:gs pos="100000">
                <a:srgbClr val="CCCCCC"/>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r>
              <a:rPr lang="fa-IR" sz="4400" b="1" dirty="0">
                <a:latin typeface="Times New Roman" pitchFamily="18" charset="0"/>
                <a:cs typeface="Homa" pitchFamily="2" charset="-78"/>
              </a:rPr>
              <a:t>حل مسئله از طريق جستجو</a:t>
            </a:r>
            <a:r>
              <a:rPr lang="fa-IR" sz="3600" b="1" dirty="0">
                <a:latin typeface="Times New Roman" pitchFamily="18" charset="0"/>
              </a:rPr>
              <a:t>	</a:t>
            </a:r>
            <a:endParaRPr lang="en-US" sz="2400" b="1" dirty="0">
              <a:latin typeface="Times New Roman" pitchFamily="18" charset="0"/>
            </a:endParaRPr>
          </a:p>
        </p:txBody>
      </p:sp>
      <p:sp>
        <p:nvSpPr>
          <p:cNvPr id="8" name="Text Box 2"/>
          <p:cNvSpPr txBox="1">
            <a:spLocks noChangeArrowheads="1"/>
          </p:cNvSpPr>
          <p:nvPr/>
        </p:nvSpPr>
        <p:spPr bwMode="auto">
          <a:xfrm>
            <a:off x="381000" y="1600200"/>
            <a:ext cx="8615816" cy="3046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342900" indent="-342900" algn="r" rtl="1">
              <a:buFont typeface="Arial" panose="020B0604020202020204" pitchFamily="34" charset="0"/>
              <a:buChar char="•"/>
            </a:pPr>
            <a:r>
              <a:rPr lang="fa-IR" sz="2400" b="1" dirty="0">
                <a:solidFill>
                  <a:schemeClr val="accent1"/>
                </a:solidFill>
                <a:cs typeface="B Nazanin" panose="00000400000000000000" pitchFamily="2" charset="-78"/>
              </a:rPr>
              <a:t>جستجوی سطحی درختی:</a:t>
            </a:r>
          </a:p>
          <a:p>
            <a:pPr marL="342900" indent="-342900" algn="r" rtl="1">
              <a:buFont typeface="Arial" panose="020B0604020202020204" pitchFamily="34" charset="0"/>
              <a:buChar char="•"/>
            </a:pPr>
            <a:r>
              <a:rPr lang="fa-IR" sz="2400" b="1" dirty="0">
                <a:cs typeface="B Nazanin" panose="00000400000000000000" pitchFamily="2" charset="-78"/>
              </a:rPr>
              <a:t>سوال: </a:t>
            </a:r>
            <a:r>
              <a:rPr lang="fa-IR" sz="2400" dirty="0">
                <a:cs typeface="B Nazanin" panose="00000400000000000000" pitchFamily="2" charset="-78"/>
              </a:rPr>
              <a:t>اگر بر روی گراف زیر یک جستجوی سطحی درختی انجام شود، چه مسيری به عنوان خروجی برگردانده می‌شود؟</a:t>
            </a:r>
          </a:p>
          <a:p>
            <a:pPr marL="342900" indent="-342900" algn="r" rtl="1">
              <a:buFont typeface="Arial" panose="020B0604020202020204" pitchFamily="34" charset="0"/>
              <a:buChar char="•"/>
            </a:pPr>
            <a:r>
              <a:rPr lang="fa-IR" sz="2400" dirty="0">
                <a:cs typeface="B Nazanin" panose="00000400000000000000" pitchFamily="2" charset="-78"/>
              </a:rPr>
              <a:t>فرض کنيد در صورت وجود دو یا چند گره با عمق یکسان، گره‌ها به ترتيب الفبایی گسترش داده می‌شوند.</a:t>
            </a:r>
            <a:endParaRPr lang="fa-IR" sz="2400" b="1" dirty="0">
              <a:solidFill>
                <a:schemeClr val="accent1"/>
              </a:solidFill>
              <a:cs typeface="B Nazanin" panose="00000400000000000000" pitchFamily="2" charset="-78"/>
            </a:endParaRPr>
          </a:p>
          <a:p>
            <a:pPr marL="342900" indent="-342900" algn="r" rtl="1">
              <a:buFont typeface="Arial" panose="020B0604020202020204" pitchFamily="34" charset="0"/>
              <a:buChar char="•"/>
            </a:pPr>
            <a:endParaRPr lang="fa-IR" sz="2400" dirty="0">
              <a:cs typeface="B Nazanin" panose="00000400000000000000" pitchFamily="2" charset="-78"/>
            </a:endParaRPr>
          </a:p>
          <a:p>
            <a:pPr marL="342900" indent="-342900" algn="r" rtl="1">
              <a:buFont typeface="Arial" panose="020B0604020202020204" pitchFamily="34" charset="0"/>
              <a:buChar char="•"/>
            </a:pPr>
            <a:endParaRPr lang="fa-IR" sz="2400" dirty="0">
              <a:cs typeface="B Nazanin" panose="00000400000000000000" pitchFamily="2" charset="-78"/>
            </a:endParaRPr>
          </a:p>
          <a:p>
            <a:pPr marL="342900" indent="-342900" algn="r" rtl="1">
              <a:buFont typeface="Arial" panose="020B0604020202020204" pitchFamily="34" charset="0"/>
              <a:buChar char="•"/>
            </a:pPr>
            <a:endParaRPr lang="fa-IR" sz="2400" dirty="0">
              <a:cs typeface="B Nazanin" panose="00000400000000000000" pitchFamily="2" charset="-78"/>
            </a:endParaRPr>
          </a:p>
        </p:txBody>
      </p:sp>
      <p:pic>
        <p:nvPicPr>
          <p:cNvPr id="3" name="Picture 2"/>
          <p:cNvPicPr>
            <a:picLocks noChangeAspect="1"/>
          </p:cNvPicPr>
          <p:nvPr/>
        </p:nvPicPr>
        <p:blipFill>
          <a:blip r:embed="rId2">
            <a:extLst>
              <a:ext uri="{BEBA8EAE-BF5A-486C-A8C5-ECC9F3942E4B}">
                <a14:imgProps xmlns:a14="http://schemas.microsoft.com/office/drawing/2010/main">
                  <a14:imgLayer r:embed="rId3">
                    <a14:imgEffect>
                      <a14:sharpenSoften amount="50000"/>
                    </a14:imgEffect>
                  </a14:imgLayer>
                </a14:imgProps>
              </a:ext>
            </a:extLst>
          </a:blip>
          <a:stretch>
            <a:fillRect/>
          </a:stretch>
        </p:blipFill>
        <p:spPr>
          <a:xfrm>
            <a:off x="2209800" y="3810000"/>
            <a:ext cx="5029200" cy="2404767"/>
          </a:xfrm>
          <a:prstGeom prst="rect">
            <a:avLst/>
          </a:prstGeom>
        </p:spPr>
      </p:pic>
    </p:spTree>
    <p:extLst>
      <p:ext uri="{BB962C8B-B14F-4D97-AF65-F5344CB8AC3E}">
        <p14:creationId xmlns:p14="http://schemas.microsoft.com/office/powerpoint/2010/main" val="331156931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2"/>
          <p:cNvSpPr txBox="1">
            <a:spLocks noChangeArrowheads="1"/>
          </p:cNvSpPr>
          <p:nvPr/>
        </p:nvSpPr>
        <p:spPr bwMode="auto">
          <a:xfrm>
            <a:off x="1524000" y="304800"/>
            <a:ext cx="7316787" cy="762000"/>
          </a:xfrm>
          <a:prstGeom prst="rect">
            <a:avLst/>
          </a:prstGeom>
          <a:gradFill rotWithShape="0">
            <a:gsLst>
              <a:gs pos="0">
                <a:schemeClr val="bg1"/>
              </a:gs>
              <a:gs pos="100000">
                <a:srgbClr val="CCCCCC"/>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r>
              <a:rPr lang="fa-IR" sz="4400" b="1" dirty="0">
                <a:latin typeface="Times New Roman" pitchFamily="18" charset="0"/>
                <a:cs typeface="Homa" pitchFamily="2" charset="-78"/>
              </a:rPr>
              <a:t>حل مسئله از طريق جستجو</a:t>
            </a:r>
            <a:r>
              <a:rPr lang="fa-IR" sz="3600" b="1" dirty="0">
                <a:latin typeface="Times New Roman" pitchFamily="18" charset="0"/>
              </a:rPr>
              <a:t>	</a:t>
            </a:r>
            <a:endParaRPr lang="en-US" sz="2400" b="1" dirty="0">
              <a:latin typeface="Times New Roman" pitchFamily="18" charset="0"/>
            </a:endParaRPr>
          </a:p>
        </p:txBody>
      </p:sp>
      <p:sp>
        <p:nvSpPr>
          <p:cNvPr id="8" name="Text Box 2"/>
          <p:cNvSpPr txBox="1">
            <a:spLocks noChangeArrowheads="1"/>
          </p:cNvSpPr>
          <p:nvPr/>
        </p:nvSpPr>
        <p:spPr bwMode="auto">
          <a:xfrm>
            <a:off x="224971" y="1600200"/>
            <a:ext cx="8615816" cy="3046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342900" indent="-342900" algn="r" rtl="1">
              <a:buFont typeface="Arial" panose="020B0604020202020204" pitchFamily="34" charset="0"/>
              <a:buChar char="•"/>
            </a:pPr>
            <a:r>
              <a:rPr lang="fa-IR" sz="2400" b="1" dirty="0">
                <a:solidFill>
                  <a:schemeClr val="accent1"/>
                </a:solidFill>
                <a:cs typeface="B Nazanin" panose="00000400000000000000" pitchFamily="2" charset="-78"/>
              </a:rPr>
              <a:t>جستجوی هزینه یکنواخت:</a:t>
            </a:r>
          </a:p>
          <a:p>
            <a:pPr marL="566738" indent="-342900" algn="r" rtl="1">
              <a:buFont typeface="Arial" panose="020B0604020202020204" pitchFamily="34" charset="0"/>
              <a:buChar char="•"/>
            </a:pPr>
            <a:r>
              <a:rPr lang="fa-IR" sz="2400" dirty="0">
                <a:cs typeface="B Nazanin" panose="00000400000000000000" pitchFamily="2" charset="-78"/>
              </a:rPr>
              <a:t>هر بار کم هزینه‌ترین گره گسترش نيافته را گسترش می‌دهد.</a:t>
            </a:r>
          </a:p>
          <a:p>
            <a:pPr marL="566738" indent="-342900" algn="r" rtl="1">
              <a:buFont typeface="Arial" panose="020B0604020202020204" pitchFamily="34" charset="0"/>
              <a:buChar char="•"/>
            </a:pPr>
            <a:r>
              <a:rPr lang="fa-IR" sz="2400" dirty="0">
                <a:cs typeface="B Nazanin" panose="00000400000000000000" pitchFamily="2" charset="-78"/>
              </a:rPr>
              <a:t>هزینه گره: هزینه مسير از ریشه تا آن گره در درخت جستجو</a:t>
            </a:r>
          </a:p>
          <a:p>
            <a:pPr marL="342900" indent="-342900" algn="r" rtl="1">
              <a:buFont typeface="Arial" panose="020B0604020202020204" pitchFamily="34" charset="0"/>
              <a:buChar char="•"/>
            </a:pPr>
            <a:r>
              <a:rPr lang="fa-IR" sz="2400" dirty="0">
                <a:solidFill>
                  <a:schemeClr val="accent1"/>
                </a:solidFill>
                <a:cs typeface="B Nazanin" panose="00000400000000000000" pitchFamily="2" charset="-78"/>
              </a:rPr>
              <a:t>پياده‌سازی:</a:t>
            </a:r>
          </a:p>
          <a:p>
            <a:pPr marL="566738" indent="-342900" algn="r" rtl="1">
              <a:buFont typeface="Arial" panose="020B0604020202020204" pitchFamily="34" charset="0"/>
              <a:buChar char="•"/>
            </a:pPr>
            <a:r>
              <a:rPr lang="en-US" sz="2400" b="1" dirty="0">
                <a:cs typeface="B Nazanin" panose="00000400000000000000" pitchFamily="2" charset="-78"/>
              </a:rPr>
              <a:t> fringe </a:t>
            </a:r>
            <a:r>
              <a:rPr lang="fa-IR" sz="2400" dirty="0">
                <a:cs typeface="B Nazanin" panose="00000400000000000000" pitchFamily="2" charset="-78"/>
              </a:rPr>
              <a:t>یک صف اولویت است.</a:t>
            </a:r>
          </a:p>
          <a:p>
            <a:pPr marL="566738" indent="-342900" algn="r" rtl="1">
              <a:buFont typeface="Arial" panose="020B0604020202020204" pitchFamily="34" charset="0"/>
              <a:buChar char="•"/>
            </a:pPr>
            <a:r>
              <a:rPr lang="fa-IR" sz="2400" dirty="0">
                <a:cs typeface="B Nazanin" panose="00000400000000000000" pitchFamily="2" charset="-78"/>
              </a:rPr>
              <a:t>اولویت یک گره: هزینه مسير از ریشه تا آن گره.</a:t>
            </a:r>
          </a:p>
          <a:p>
            <a:pPr algn="r" rtl="1"/>
            <a:endParaRPr lang="fa-IR" sz="2400" dirty="0">
              <a:cs typeface="B Nazanin" panose="00000400000000000000" pitchFamily="2" charset="-78"/>
            </a:endParaRPr>
          </a:p>
          <a:p>
            <a:pPr marL="342900" indent="-342900" algn="r" rtl="1">
              <a:buFont typeface="Arial" panose="020B0604020202020204" pitchFamily="34" charset="0"/>
              <a:buChar char="•"/>
            </a:pPr>
            <a:endParaRPr lang="fa-IR" sz="2400" dirty="0">
              <a:cs typeface="B Nazanin" panose="00000400000000000000" pitchFamily="2" charset="-78"/>
            </a:endParaRPr>
          </a:p>
        </p:txBody>
      </p:sp>
      <p:pic>
        <p:nvPicPr>
          <p:cNvPr id="2" name="Picture 1"/>
          <p:cNvPicPr>
            <a:picLocks noChangeAspect="1"/>
          </p:cNvPicPr>
          <p:nvPr/>
        </p:nvPicPr>
        <p:blipFill>
          <a:blip r:embed="rId2"/>
          <a:stretch>
            <a:fillRect/>
          </a:stretch>
        </p:blipFill>
        <p:spPr>
          <a:xfrm>
            <a:off x="1107961" y="4013224"/>
            <a:ext cx="6849835" cy="2823005"/>
          </a:xfrm>
          <a:prstGeom prst="rect">
            <a:avLst/>
          </a:prstGeom>
        </p:spPr>
      </p:pic>
    </p:spTree>
    <p:extLst>
      <p:ext uri="{BB962C8B-B14F-4D97-AF65-F5344CB8AC3E}">
        <p14:creationId xmlns:p14="http://schemas.microsoft.com/office/powerpoint/2010/main" val="408429352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2"/>
          <p:cNvSpPr txBox="1">
            <a:spLocks noChangeArrowheads="1"/>
          </p:cNvSpPr>
          <p:nvPr/>
        </p:nvSpPr>
        <p:spPr bwMode="auto">
          <a:xfrm>
            <a:off x="1524000" y="304800"/>
            <a:ext cx="7316787" cy="762000"/>
          </a:xfrm>
          <a:prstGeom prst="rect">
            <a:avLst/>
          </a:prstGeom>
          <a:gradFill rotWithShape="0">
            <a:gsLst>
              <a:gs pos="0">
                <a:schemeClr val="bg1"/>
              </a:gs>
              <a:gs pos="100000">
                <a:srgbClr val="CCCCCC"/>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r>
              <a:rPr lang="fa-IR" sz="4400" b="1" dirty="0">
                <a:latin typeface="Times New Roman" pitchFamily="18" charset="0"/>
                <a:cs typeface="Homa" pitchFamily="2" charset="-78"/>
              </a:rPr>
              <a:t>حل مسئله از طريق جستجو</a:t>
            </a:r>
            <a:r>
              <a:rPr lang="fa-IR" sz="3600" b="1" dirty="0">
                <a:latin typeface="Times New Roman" pitchFamily="18" charset="0"/>
              </a:rPr>
              <a:t>	</a:t>
            </a:r>
            <a:endParaRPr lang="en-US" sz="2400" b="1" dirty="0">
              <a:latin typeface="Times New Roman" pitchFamily="18" charset="0"/>
            </a:endParaRPr>
          </a:p>
        </p:txBody>
      </p:sp>
      <p:sp>
        <p:nvSpPr>
          <p:cNvPr id="8" name="Text Box 2"/>
          <p:cNvSpPr txBox="1">
            <a:spLocks noChangeArrowheads="1"/>
          </p:cNvSpPr>
          <p:nvPr/>
        </p:nvSpPr>
        <p:spPr bwMode="auto">
          <a:xfrm>
            <a:off x="224971" y="1600200"/>
            <a:ext cx="8615816"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342900" indent="-342900" algn="r" rtl="1">
              <a:buFont typeface="Arial" panose="020B0604020202020204" pitchFamily="34" charset="0"/>
              <a:buChar char="•"/>
            </a:pPr>
            <a:r>
              <a:rPr lang="fa-IR" sz="2400" b="1" dirty="0">
                <a:solidFill>
                  <a:schemeClr val="accent1"/>
                </a:solidFill>
                <a:cs typeface="B Nazanin" panose="00000400000000000000" pitchFamily="2" charset="-78"/>
              </a:rPr>
              <a:t>جستجوی هزینه یکنواخت:</a:t>
            </a:r>
            <a:endParaRPr lang="fa-IR" sz="2400" dirty="0">
              <a:cs typeface="B Nazanin" panose="00000400000000000000" pitchFamily="2" charset="-78"/>
            </a:endParaRPr>
          </a:p>
          <a:p>
            <a:pPr marL="342900" indent="-342900" algn="r" rtl="1">
              <a:buFont typeface="Arial" panose="020B0604020202020204" pitchFamily="34" charset="0"/>
              <a:buChar char="•"/>
            </a:pPr>
            <a:endParaRPr lang="fa-IR" sz="2400" dirty="0">
              <a:cs typeface="B Nazanin" panose="00000400000000000000" pitchFamily="2" charset="-78"/>
            </a:endParaRPr>
          </a:p>
        </p:txBody>
      </p:sp>
      <p:pic>
        <p:nvPicPr>
          <p:cNvPr id="3" name="Picture 2"/>
          <p:cNvPicPr>
            <a:picLocks noChangeAspect="1"/>
          </p:cNvPicPr>
          <p:nvPr/>
        </p:nvPicPr>
        <p:blipFill>
          <a:blip r:embed="rId2"/>
          <a:stretch>
            <a:fillRect/>
          </a:stretch>
        </p:blipFill>
        <p:spPr>
          <a:xfrm>
            <a:off x="0" y="2209800"/>
            <a:ext cx="8915400" cy="3914775"/>
          </a:xfrm>
          <a:prstGeom prst="rect">
            <a:avLst/>
          </a:prstGeom>
        </p:spPr>
      </p:pic>
    </p:spTree>
    <p:extLst>
      <p:ext uri="{BB962C8B-B14F-4D97-AF65-F5344CB8AC3E}">
        <p14:creationId xmlns:p14="http://schemas.microsoft.com/office/powerpoint/2010/main" val="420710873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2"/>
          <p:cNvSpPr txBox="1">
            <a:spLocks noChangeArrowheads="1"/>
          </p:cNvSpPr>
          <p:nvPr/>
        </p:nvSpPr>
        <p:spPr bwMode="auto">
          <a:xfrm>
            <a:off x="1524000" y="304800"/>
            <a:ext cx="7316787" cy="762000"/>
          </a:xfrm>
          <a:prstGeom prst="rect">
            <a:avLst/>
          </a:prstGeom>
          <a:gradFill rotWithShape="0">
            <a:gsLst>
              <a:gs pos="0">
                <a:schemeClr val="bg1"/>
              </a:gs>
              <a:gs pos="100000">
                <a:srgbClr val="CCCCCC"/>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r>
              <a:rPr lang="fa-IR" sz="4400" b="1" dirty="0">
                <a:latin typeface="Times New Roman" pitchFamily="18" charset="0"/>
                <a:cs typeface="Homa" pitchFamily="2" charset="-78"/>
              </a:rPr>
              <a:t>حل مسئله از طريق جستجو</a:t>
            </a:r>
            <a:r>
              <a:rPr lang="fa-IR" sz="3600" b="1" dirty="0">
                <a:latin typeface="Times New Roman" pitchFamily="18" charset="0"/>
              </a:rPr>
              <a:t>	</a:t>
            </a:r>
            <a:endParaRPr lang="en-US" sz="2400" b="1" dirty="0">
              <a:latin typeface="Times New Roman" pitchFamily="18" charset="0"/>
            </a:endParaRPr>
          </a:p>
        </p:txBody>
      </p:sp>
      <p:sp>
        <p:nvSpPr>
          <p:cNvPr id="8" name="Text Box 2"/>
          <p:cNvSpPr txBox="1">
            <a:spLocks noChangeArrowheads="1"/>
          </p:cNvSpPr>
          <p:nvPr/>
        </p:nvSpPr>
        <p:spPr bwMode="auto">
          <a:xfrm>
            <a:off x="224971" y="1600200"/>
            <a:ext cx="8615816"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342900" indent="-342900" algn="r" rtl="1">
              <a:buFont typeface="Arial" panose="020B0604020202020204" pitchFamily="34" charset="0"/>
              <a:buChar char="•"/>
            </a:pPr>
            <a:r>
              <a:rPr lang="fa-IR" sz="2400" b="1" dirty="0">
                <a:solidFill>
                  <a:schemeClr val="accent1"/>
                </a:solidFill>
                <a:cs typeface="B Nazanin" panose="00000400000000000000" pitchFamily="2" charset="-78"/>
              </a:rPr>
              <a:t>جستجوی هزینه یکنواخت:</a:t>
            </a:r>
            <a:endParaRPr lang="fa-IR" sz="2400" dirty="0">
              <a:cs typeface="B Nazanin" panose="00000400000000000000" pitchFamily="2" charset="-78"/>
            </a:endParaRPr>
          </a:p>
          <a:p>
            <a:pPr marL="342900" indent="-342900" algn="r" rtl="1">
              <a:buFont typeface="Arial" panose="020B0604020202020204" pitchFamily="34" charset="0"/>
              <a:buChar char="•"/>
            </a:pPr>
            <a:endParaRPr lang="fa-IR" sz="2400" dirty="0">
              <a:cs typeface="B Nazanin" panose="00000400000000000000" pitchFamily="2" charset="-78"/>
            </a:endParaRPr>
          </a:p>
        </p:txBody>
      </p:sp>
      <p:pic>
        <p:nvPicPr>
          <p:cNvPr id="2" name="Picture 1"/>
          <p:cNvPicPr>
            <a:picLocks noChangeAspect="1"/>
          </p:cNvPicPr>
          <p:nvPr/>
        </p:nvPicPr>
        <p:blipFill>
          <a:blip r:embed="rId2"/>
          <a:stretch>
            <a:fillRect/>
          </a:stretch>
        </p:blipFill>
        <p:spPr>
          <a:xfrm>
            <a:off x="192301" y="2286000"/>
            <a:ext cx="8919042" cy="3817203"/>
          </a:xfrm>
          <a:prstGeom prst="rect">
            <a:avLst/>
          </a:prstGeom>
        </p:spPr>
      </p:pic>
    </p:spTree>
    <p:extLst>
      <p:ext uri="{BB962C8B-B14F-4D97-AF65-F5344CB8AC3E}">
        <p14:creationId xmlns:p14="http://schemas.microsoft.com/office/powerpoint/2010/main" val="410992773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2"/>
          <p:cNvSpPr txBox="1">
            <a:spLocks noChangeArrowheads="1"/>
          </p:cNvSpPr>
          <p:nvPr/>
        </p:nvSpPr>
        <p:spPr bwMode="auto">
          <a:xfrm>
            <a:off x="1524000" y="304800"/>
            <a:ext cx="7316787" cy="762000"/>
          </a:xfrm>
          <a:prstGeom prst="rect">
            <a:avLst/>
          </a:prstGeom>
          <a:gradFill rotWithShape="0">
            <a:gsLst>
              <a:gs pos="0">
                <a:schemeClr val="bg1"/>
              </a:gs>
              <a:gs pos="100000">
                <a:srgbClr val="CCCCCC"/>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r>
              <a:rPr lang="fa-IR" sz="4400" b="1" dirty="0">
                <a:latin typeface="Times New Roman" pitchFamily="18" charset="0"/>
                <a:cs typeface="Homa" pitchFamily="2" charset="-78"/>
              </a:rPr>
              <a:t>حل مسئله از طريق جستجو</a:t>
            </a:r>
            <a:r>
              <a:rPr lang="fa-IR" sz="3600" b="1" dirty="0">
                <a:latin typeface="Times New Roman" pitchFamily="18" charset="0"/>
              </a:rPr>
              <a:t>	</a:t>
            </a:r>
            <a:endParaRPr lang="en-US" sz="2400" b="1" dirty="0">
              <a:latin typeface="Times New Roman" pitchFamily="18" charset="0"/>
            </a:endParaRPr>
          </a:p>
        </p:txBody>
      </p:sp>
      <p:sp>
        <p:nvSpPr>
          <p:cNvPr id="8" name="Text Box 2"/>
          <p:cNvSpPr txBox="1">
            <a:spLocks noChangeArrowheads="1"/>
          </p:cNvSpPr>
          <p:nvPr/>
        </p:nvSpPr>
        <p:spPr bwMode="auto">
          <a:xfrm>
            <a:off x="224971" y="1600200"/>
            <a:ext cx="8615816"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342900" indent="-342900" algn="r" rtl="1">
              <a:buFont typeface="Arial" panose="020B0604020202020204" pitchFamily="34" charset="0"/>
              <a:buChar char="•"/>
            </a:pPr>
            <a:r>
              <a:rPr lang="fa-IR" sz="2400" b="1" dirty="0">
                <a:solidFill>
                  <a:schemeClr val="accent1"/>
                </a:solidFill>
                <a:cs typeface="B Nazanin" panose="00000400000000000000" pitchFamily="2" charset="-78"/>
              </a:rPr>
              <a:t>جستجوی هزینه یکنواخت:</a:t>
            </a:r>
            <a:endParaRPr lang="fa-IR" sz="2400" dirty="0">
              <a:cs typeface="B Nazanin" panose="00000400000000000000" pitchFamily="2" charset="-78"/>
            </a:endParaRPr>
          </a:p>
          <a:p>
            <a:pPr marL="342900" indent="-342900" algn="r" rtl="1">
              <a:buFont typeface="Arial" panose="020B0604020202020204" pitchFamily="34" charset="0"/>
              <a:buChar char="•"/>
            </a:pPr>
            <a:endParaRPr lang="fa-IR" sz="2400" dirty="0">
              <a:cs typeface="B Nazanin" panose="00000400000000000000" pitchFamily="2" charset="-78"/>
            </a:endParaRPr>
          </a:p>
        </p:txBody>
      </p:sp>
      <p:pic>
        <p:nvPicPr>
          <p:cNvPr id="3" name="Picture 2"/>
          <p:cNvPicPr>
            <a:picLocks noChangeAspect="1"/>
          </p:cNvPicPr>
          <p:nvPr/>
        </p:nvPicPr>
        <p:blipFill>
          <a:blip r:embed="rId2"/>
          <a:stretch>
            <a:fillRect/>
          </a:stretch>
        </p:blipFill>
        <p:spPr>
          <a:xfrm>
            <a:off x="-105796" y="2276475"/>
            <a:ext cx="9277350" cy="4581525"/>
          </a:xfrm>
          <a:prstGeom prst="rect">
            <a:avLst/>
          </a:prstGeom>
        </p:spPr>
      </p:pic>
    </p:spTree>
    <p:extLst>
      <p:ext uri="{BB962C8B-B14F-4D97-AF65-F5344CB8AC3E}">
        <p14:creationId xmlns:p14="http://schemas.microsoft.com/office/powerpoint/2010/main" val="254880959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2"/>
          <p:cNvSpPr txBox="1">
            <a:spLocks noChangeArrowheads="1"/>
          </p:cNvSpPr>
          <p:nvPr/>
        </p:nvSpPr>
        <p:spPr bwMode="auto">
          <a:xfrm>
            <a:off x="1524000" y="304800"/>
            <a:ext cx="7316787" cy="762000"/>
          </a:xfrm>
          <a:prstGeom prst="rect">
            <a:avLst/>
          </a:prstGeom>
          <a:gradFill rotWithShape="0">
            <a:gsLst>
              <a:gs pos="0">
                <a:schemeClr val="bg1"/>
              </a:gs>
              <a:gs pos="100000">
                <a:srgbClr val="CCCCCC"/>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r>
              <a:rPr lang="fa-IR" sz="4400" b="1" dirty="0">
                <a:latin typeface="Times New Roman" pitchFamily="18" charset="0"/>
                <a:cs typeface="Homa" pitchFamily="2" charset="-78"/>
              </a:rPr>
              <a:t>حل مسئله از طريق جستجو</a:t>
            </a:r>
            <a:r>
              <a:rPr lang="fa-IR" sz="3600" b="1" dirty="0">
                <a:latin typeface="Times New Roman" pitchFamily="18" charset="0"/>
              </a:rPr>
              <a:t>	</a:t>
            </a:r>
            <a:endParaRPr lang="en-US" sz="2400" b="1" dirty="0">
              <a:latin typeface="Times New Roman" pitchFamily="18" charset="0"/>
            </a:endParaRPr>
          </a:p>
        </p:txBody>
      </p:sp>
      <p:sp>
        <p:nvSpPr>
          <p:cNvPr id="8" name="Text Box 2"/>
          <p:cNvSpPr txBox="1">
            <a:spLocks noChangeArrowheads="1"/>
          </p:cNvSpPr>
          <p:nvPr/>
        </p:nvSpPr>
        <p:spPr bwMode="auto">
          <a:xfrm>
            <a:off x="224971" y="1600200"/>
            <a:ext cx="8615816"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342900" indent="-342900" algn="r" rtl="1">
              <a:buFont typeface="Arial" panose="020B0604020202020204" pitchFamily="34" charset="0"/>
              <a:buChar char="•"/>
            </a:pPr>
            <a:r>
              <a:rPr lang="fa-IR" sz="2400" b="1" dirty="0">
                <a:solidFill>
                  <a:schemeClr val="accent1"/>
                </a:solidFill>
                <a:cs typeface="B Nazanin" panose="00000400000000000000" pitchFamily="2" charset="-78"/>
              </a:rPr>
              <a:t>جستجوی هزینه یکنواخت:</a:t>
            </a:r>
            <a:endParaRPr lang="fa-IR" sz="2400" dirty="0">
              <a:cs typeface="B Nazanin" panose="00000400000000000000" pitchFamily="2" charset="-78"/>
            </a:endParaRPr>
          </a:p>
          <a:p>
            <a:pPr marL="342900" indent="-342900" algn="r" rtl="1">
              <a:buFont typeface="Arial" panose="020B0604020202020204" pitchFamily="34" charset="0"/>
              <a:buChar char="•"/>
            </a:pPr>
            <a:endParaRPr lang="fa-IR" sz="2400" dirty="0">
              <a:cs typeface="B Nazanin" panose="00000400000000000000" pitchFamily="2" charset="-78"/>
            </a:endParaRPr>
          </a:p>
        </p:txBody>
      </p:sp>
      <p:pic>
        <p:nvPicPr>
          <p:cNvPr id="2" name="Picture 1"/>
          <p:cNvPicPr>
            <a:picLocks noChangeAspect="1"/>
          </p:cNvPicPr>
          <p:nvPr/>
        </p:nvPicPr>
        <p:blipFill>
          <a:blip r:embed="rId2"/>
          <a:stretch>
            <a:fillRect/>
          </a:stretch>
        </p:blipFill>
        <p:spPr>
          <a:xfrm>
            <a:off x="-167709" y="2431197"/>
            <a:ext cx="9401175" cy="3914775"/>
          </a:xfrm>
          <a:prstGeom prst="rect">
            <a:avLst/>
          </a:prstGeom>
        </p:spPr>
      </p:pic>
    </p:spTree>
    <p:extLst>
      <p:ext uri="{BB962C8B-B14F-4D97-AF65-F5344CB8AC3E}">
        <p14:creationId xmlns:p14="http://schemas.microsoft.com/office/powerpoint/2010/main" val="155135744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2"/>
          <p:cNvSpPr txBox="1">
            <a:spLocks noChangeArrowheads="1"/>
          </p:cNvSpPr>
          <p:nvPr/>
        </p:nvSpPr>
        <p:spPr bwMode="auto">
          <a:xfrm>
            <a:off x="1524000" y="304800"/>
            <a:ext cx="7316787" cy="762000"/>
          </a:xfrm>
          <a:prstGeom prst="rect">
            <a:avLst/>
          </a:prstGeom>
          <a:gradFill rotWithShape="0">
            <a:gsLst>
              <a:gs pos="0">
                <a:schemeClr val="bg1"/>
              </a:gs>
              <a:gs pos="100000">
                <a:srgbClr val="CCCCCC"/>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r>
              <a:rPr lang="fa-IR" sz="4400" b="1" dirty="0">
                <a:latin typeface="Times New Roman" pitchFamily="18" charset="0"/>
                <a:cs typeface="Homa" pitchFamily="2" charset="-78"/>
              </a:rPr>
              <a:t>حل مسئله از طريق جستجو</a:t>
            </a:r>
            <a:r>
              <a:rPr lang="fa-IR" sz="3600" b="1" dirty="0">
                <a:latin typeface="Times New Roman" pitchFamily="18" charset="0"/>
              </a:rPr>
              <a:t>	</a:t>
            </a:r>
            <a:endParaRPr lang="en-US" sz="2400" b="1" dirty="0">
              <a:latin typeface="Times New Roman" pitchFamily="18" charset="0"/>
            </a:endParaRPr>
          </a:p>
        </p:txBody>
      </p:sp>
      <p:sp>
        <p:nvSpPr>
          <p:cNvPr id="8" name="Text Box 2"/>
          <p:cNvSpPr txBox="1">
            <a:spLocks noChangeArrowheads="1"/>
          </p:cNvSpPr>
          <p:nvPr/>
        </p:nvSpPr>
        <p:spPr bwMode="auto">
          <a:xfrm>
            <a:off x="224971" y="1600200"/>
            <a:ext cx="8615816"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342900" indent="-342900" algn="r" rtl="1">
              <a:buFont typeface="Arial" panose="020B0604020202020204" pitchFamily="34" charset="0"/>
              <a:buChar char="•"/>
            </a:pPr>
            <a:r>
              <a:rPr lang="fa-IR" sz="2400" b="1" dirty="0">
                <a:solidFill>
                  <a:schemeClr val="accent1"/>
                </a:solidFill>
                <a:cs typeface="B Nazanin" panose="00000400000000000000" pitchFamily="2" charset="-78"/>
              </a:rPr>
              <a:t>جستجوی هزینه یکنواخت:</a:t>
            </a:r>
            <a:endParaRPr lang="fa-IR" sz="2400" dirty="0">
              <a:cs typeface="B Nazanin" panose="00000400000000000000" pitchFamily="2" charset="-78"/>
            </a:endParaRPr>
          </a:p>
          <a:p>
            <a:pPr marL="342900" indent="-342900" algn="r" rtl="1">
              <a:buFont typeface="Arial" panose="020B0604020202020204" pitchFamily="34" charset="0"/>
              <a:buChar char="•"/>
            </a:pPr>
            <a:endParaRPr lang="fa-IR" sz="2400" dirty="0">
              <a:cs typeface="B Nazanin" panose="00000400000000000000" pitchFamily="2" charset="-78"/>
            </a:endParaRPr>
          </a:p>
        </p:txBody>
      </p:sp>
      <p:pic>
        <p:nvPicPr>
          <p:cNvPr id="3" name="Picture 2"/>
          <p:cNvPicPr>
            <a:picLocks noChangeAspect="1"/>
          </p:cNvPicPr>
          <p:nvPr/>
        </p:nvPicPr>
        <p:blipFill>
          <a:blip r:embed="rId2"/>
          <a:stretch>
            <a:fillRect/>
          </a:stretch>
        </p:blipFill>
        <p:spPr>
          <a:xfrm>
            <a:off x="0" y="2209800"/>
            <a:ext cx="8943975" cy="3619500"/>
          </a:xfrm>
          <a:prstGeom prst="rect">
            <a:avLst/>
          </a:prstGeom>
        </p:spPr>
      </p:pic>
    </p:spTree>
    <p:extLst>
      <p:ext uri="{BB962C8B-B14F-4D97-AF65-F5344CB8AC3E}">
        <p14:creationId xmlns:p14="http://schemas.microsoft.com/office/powerpoint/2010/main" val="247277113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2"/>
          <p:cNvSpPr txBox="1">
            <a:spLocks noChangeArrowheads="1"/>
          </p:cNvSpPr>
          <p:nvPr/>
        </p:nvSpPr>
        <p:spPr bwMode="auto">
          <a:xfrm>
            <a:off x="1524000" y="304800"/>
            <a:ext cx="7316787" cy="762000"/>
          </a:xfrm>
          <a:prstGeom prst="rect">
            <a:avLst/>
          </a:prstGeom>
          <a:gradFill rotWithShape="0">
            <a:gsLst>
              <a:gs pos="0">
                <a:schemeClr val="bg1"/>
              </a:gs>
              <a:gs pos="100000">
                <a:srgbClr val="CCCCCC"/>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r>
              <a:rPr lang="fa-IR" sz="4400" b="1" dirty="0">
                <a:latin typeface="Times New Roman" pitchFamily="18" charset="0"/>
                <a:cs typeface="Homa" pitchFamily="2" charset="-78"/>
              </a:rPr>
              <a:t>حل مسئله از طريق جستجو</a:t>
            </a:r>
            <a:r>
              <a:rPr lang="fa-IR" sz="3600" b="1" dirty="0">
                <a:latin typeface="Times New Roman" pitchFamily="18" charset="0"/>
              </a:rPr>
              <a:t>	</a:t>
            </a:r>
            <a:endParaRPr lang="en-US" sz="2400" b="1" dirty="0">
              <a:latin typeface="Times New Roman" pitchFamily="18" charset="0"/>
            </a:endParaRPr>
          </a:p>
        </p:txBody>
      </p:sp>
      <p:sp>
        <p:nvSpPr>
          <p:cNvPr id="8" name="Text Box 2"/>
          <p:cNvSpPr txBox="1">
            <a:spLocks noChangeArrowheads="1"/>
          </p:cNvSpPr>
          <p:nvPr/>
        </p:nvSpPr>
        <p:spPr bwMode="auto">
          <a:xfrm>
            <a:off x="224971" y="1600200"/>
            <a:ext cx="8615816"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342900" indent="-342900" algn="r" rtl="1">
              <a:buFont typeface="Arial" panose="020B0604020202020204" pitchFamily="34" charset="0"/>
              <a:buChar char="•"/>
            </a:pPr>
            <a:r>
              <a:rPr lang="fa-IR" sz="2400" b="1" dirty="0">
                <a:solidFill>
                  <a:schemeClr val="accent1"/>
                </a:solidFill>
                <a:cs typeface="B Nazanin" panose="00000400000000000000" pitchFamily="2" charset="-78"/>
              </a:rPr>
              <a:t>جستجوی هزینه یکنواخت:</a:t>
            </a:r>
            <a:endParaRPr lang="fa-IR" sz="2400" dirty="0">
              <a:cs typeface="B Nazanin" panose="00000400000000000000" pitchFamily="2" charset="-78"/>
            </a:endParaRPr>
          </a:p>
          <a:p>
            <a:pPr marL="342900" indent="-342900" algn="r" rtl="1">
              <a:buFont typeface="Arial" panose="020B0604020202020204" pitchFamily="34" charset="0"/>
              <a:buChar char="•"/>
            </a:pPr>
            <a:endParaRPr lang="fa-IR" sz="2400" dirty="0">
              <a:cs typeface="B Nazanin" panose="00000400000000000000" pitchFamily="2" charset="-78"/>
            </a:endParaRPr>
          </a:p>
        </p:txBody>
      </p:sp>
      <p:pic>
        <p:nvPicPr>
          <p:cNvPr id="2" name="Picture 1"/>
          <p:cNvPicPr>
            <a:picLocks noChangeAspect="1"/>
          </p:cNvPicPr>
          <p:nvPr/>
        </p:nvPicPr>
        <p:blipFill>
          <a:blip r:embed="rId2"/>
          <a:stretch>
            <a:fillRect/>
          </a:stretch>
        </p:blipFill>
        <p:spPr>
          <a:xfrm>
            <a:off x="672193" y="2398540"/>
            <a:ext cx="8439150" cy="3943350"/>
          </a:xfrm>
          <a:prstGeom prst="rect">
            <a:avLst/>
          </a:prstGeom>
        </p:spPr>
      </p:pic>
    </p:spTree>
    <p:extLst>
      <p:ext uri="{BB962C8B-B14F-4D97-AF65-F5344CB8AC3E}">
        <p14:creationId xmlns:p14="http://schemas.microsoft.com/office/powerpoint/2010/main" val="257742346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2"/>
          <p:cNvSpPr txBox="1">
            <a:spLocks noChangeArrowheads="1"/>
          </p:cNvSpPr>
          <p:nvPr/>
        </p:nvSpPr>
        <p:spPr bwMode="auto">
          <a:xfrm>
            <a:off x="1524000" y="304800"/>
            <a:ext cx="7316787" cy="762000"/>
          </a:xfrm>
          <a:prstGeom prst="rect">
            <a:avLst/>
          </a:prstGeom>
          <a:gradFill rotWithShape="0">
            <a:gsLst>
              <a:gs pos="0">
                <a:schemeClr val="bg1"/>
              </a:gs>
              <a:gs pos="100000">
                <a:srgbClr val="CCCCCC"/>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r>
              <a:rPr lang="fa-IR" sz="4400" b="1" dirty="0">
                <a:latin typeface="Times New Roman" pitchFamily="18" charset="0"/>
                <a:cs typeface="Homa" pitchFamily="2" charset="-78"/>
              </a:rPr>
              <a:t>حل مسئله از طريق جستجو</a:t>
            </a:r>
            <a:r>
              <a:rPr lang="fa-IR" sz="3600" b="1" dirty="0">
                <a:latin typeface="Times New Roman" pitchFamily="18" charset="0"/>
              </a:rPr>
              <a:t>	</a:t>
            </a:r>
            <a:endParaRPr lang="en-US" sz="2400" b="1" dirty="0">
              <a:latin typeface="Times New Roman" pitchFamily="18" charset="0"/>
            </a:endParaRPr>
          </a:p>
        </p:txBody>
      </p:sp>
      <p:sp>
        <p:nvSpPr>
          <p:cNvPr id="8" name="Text Box 2"/>
          <p:cNvSpPr txBox="1">
            <a:spLocks noChangeArrowheads="1"/>
          </p:cNvSpPr>
          <p:nvPr/>
        </p:nvSpPr>
        <p:spPr bwMode="auto">
          <a:xfrm>
            <a:off x="224971" y="1600200"/>
            <a:ext cx="8615816"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342900" indent="-342900" algn="r" rtl="1">
              <a:buFont typeface="Arial" panose="020B0604020202020204" pitchFamily="34" charset="0"/>
              <a:buChar char="•"/>
            </a:pPr>
            <a:r>
              <a:rPr lang="fa-IR" sz="2400" b="1" dirty="0">
                <a:solidFill>
                  <a:schemeClr val="accent1"/>
                </a:solidFill>
                <a:cs typeface="B Nazanin" panose="00000400000000000000" pitchFamily="2" charset="-78"/>
              </a:rPr>
              <a:t>جستجوی هزینه یکنواخت:</a:t>
            </a:r>
            <a:endParaRPr lang="fa-IR" sz="2400" dirty="0">
              <a:cs typeface="B Nazanin" panose="00000400000000000000" pitchFamily="2" charset="-78"/>
            </a:endParaRPr>
          </a:p>
          <a:p>
            <a:pPr marL="342900" indent="-342900" algn="r" rtl="1">
              <a:buFont typeface="Arial" panose="020B0604020202020204" pitchFamily="34" charset="0"/>
              <a:buChar char="•"/>
            </a:pPr>
            <a:endParaRPr lang="fa-IR" sz="2400" dirty="0">
              <a:cs typeface="B Nazanin" panose="00000400000000000000" pitchFamily="2" charset="-78"/>
            </a:endParaRPr>
          </a:p>
        </p:txBody>
      </p:sp>
      <p:pic>
        <p:nvPicPr>
          <p:cNvPr id="3" name="Picture 2"/>
          <p:cNvPicPr>
            <a:picLocks noChangeAspect="1"/>
          </p:cNvPicPr>
          <p:nvPr/>
        </p:nvPicPr>
        <p:blipFill>
          <a:blip r:embed="rId2"/>
          <a:stretch>
            <a:fillRect/>
          </a:stretch>
        </p:blipFill>
        <p:spPr>
          <a:xfrm>
            <a:off x="2895600" y="2286000"/>
            <a:ext cx="5543550" cy="3600450"/>
          </a:xfrm>
          <a:prstGeom prst="rect">
            <a:avLst/>
          </a:prstGeom>
        </p:spPr>
      </p:pic>
    </p:spTree>
    <p:extLst>
      <p:ext uri="{BB962C8B-B14F-4D97-AF65-F5344CB8AC3E}">
        <p14:creationId xmlns:p14="http://schemas.microsoft.com/office/powerpoint/2010/main" val="33434005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7"/>
          </p:nvPr>
        </p:nvSpPr>
        <p:spPr/>
        <p:txBody>
          <a:bodyPr/>
          <a:lstStyle/>
          <a:p>
            <a:pPr>
              <a:defRPr/>
            </a:pPr>
            <a:fld id="{3BE44F5A-94A7-45D7-B2E0-63E53CE44D80}" type="slidenum">
              <a:rPr lang="fa-IR"/>
              <a:pPr>
                <a:defRPr/>
              </a:pPr>
              <a:t>6</a:t>
            </a:fld>
            <a:endParaRPr lang="en-US"/>
          </a:p>
        </p:txBody>
      </p:sp>
      <mc:AlternateContent xmlns:mc="http://schemas.openxmlformats.org/markup-compatibility/2006" xmlns:a14="http://schemas.microsoft.com/office/drawing/2010/main">
        <mc:Choice Requires="a14">
          <p:sp>
            <p:nvSpPr>
              <p:cNvPr id="38916" name="Text Box 3"/>
              <p:cNvSpPr txBox="1">
                <a:spLocks noChangeArrowheads="1"/>
              </p:cNvSpPr>
              <p:nvPr/>
            </p:nvSpPr>
            <p:spPr bwMode="auto">
              <a:xfrm>
                <a:off x="152400" y="1600200"/>
                <a:ext cx="8693150" cy="5078313"/>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spcBef>
                    <a:spcPct val="50000"/>
                  </a:spcBef>
                  <a:buClr>
                    <a:srgbClr val="00D600"/>
                  </a:buClr>
                  <a:buFont typeface="Wingdings" pitchFamily="2" charset="2"/>
                  <a:buChar char="Ã"/>
                </a:pPr>
                <a:r>
                  <a:rPr lang="ar-SA" sz="2400" dirty="0">
                    <a:cs typeface="B Nazanin" pitchFamily="2" charset="-78"/>
                  </a:rPr>
                  <a:t>مسير</a:t>
                </a:r>
                <a:r>
                  <a:rPr lang="fa-IR" sz="2400" dirty="0">
                    <a:cs typeface="B Nazanin" pitchFamily="2" charset="-78"/>
                  </a:rPr>
                  <a:t> در فضای حالت</a:t>
                </a:r>
                <a:r>
                  <a:rPr lang="ar-SA" sz="2400" dirty="0">
                    <a:cs typeface="B Nazanin" pitchFamily="2" charset="-78"/>
                  </a:rPr>
                  <a:t>: دنباله</a:t>
                </a:r>
                <a:r>
                  <a:rPr lang="fa-IR" sz="2400" dirty="0">
                    <a:cs typeface="B Nazanin" pitchFamily="2" charset="-78"/>
                  </a:rPr>
                  <a:t>‌</a:t>
                </a:r>
                <a:r>
                  <a:rPr lang="ar-SA" sz="2400" dirty="0">
                    <a:cs typeface="B Nazanin" pitchFamily="2" charset="-78"/>
                  </a:rPr>
                  <a:t>ای از حال</a:t>
                </a:r>
                <a:r>
                  <a:rPr lang="fa-IR" sz="2400" dirty="0">
                    <a:cs typeface="B Nazanin" pitchFamily="2" charset="-78"/>
                  </a:rPr>
                  <a:t>ات است که توسط</a:t>
                </a:r>
                <a:r>
                  <a:rPr lang="ar-SA" sz="2400" dirty="0">
                    <a:cs typeface="B Nazanin" pitchFamily="2" charset="-78"/>
                  </a:rPr>
                  <a:t> دنباله</a:t>
                </a:r>
                <a:r>
                  <a:rPr lang="fa-IR" sz="2400" dirty="0">
                    <a:cs typeface="B Nazanin" pitchFamily="2" charset="-78"/>
                  </a:rPr>
                  <a:t>‌</a:t>
                </a:r>
                <a:r>
                  <a:rPr lang="ar-SA" sz="2400" dirty="0">
                    <a:cs typeface="B Nazanin" pitchFamily="2" charset="-78"/>
                  </a:rPr>
                  <a:t>ای از </a:t>
                </a:r>
                <a:r>
                  <a:rPr lang="fa-IR" sz="2400" dirty="0">
                    <a:cs typeface="B Nazanin" pitchFamily="2" charset="-78"/>
                  </a:rPr>
                  <a:t>اعمال</a:t>
                </a:r>
                <a:r>
                  <a:rPr lang="ar-SA" sz="2400" dirty="0">
                    <a:cs typeface="B Nazanin" pitchFamily="2" charset="-78"/>
                  </a:rPr>
                  <a:t> به هم متصل </a:t>
                </a:r>
                <a:r>
                  <a:rPr lang="fa-IR" sz="2400" dirty="0">
                    <a:cs typeface="B Nazanin" pitchFamily="2" charset="-78"/>
                  </a:rPr>
                  <a:t>شده باشند </a:t>
                </a:r>
                <a:endParaRPr lang="fa-IR" sz="2400" b="1" u="sng" dirty="0">
                  <a:cs typeface="B Nazanin" pitchFamily="2" charset="-78"/>
                </a:endParaRPr>
              </a:p>
              <a:p>
                <a:pPr algn="r" rtl="1">
                  <a:spcBef>
                    <a:spcPct val="50000"/>
                  </a:spcBef>
                  <a:buClr>
                    <a:srgbClr val="00D600"/>
                  </a:buClr>
                  <a:buFont typeface="Wingdings" pitchFamily="2" charset="2"/>
                  <a:buChar char="Ã"/>
                </a:pPr>
                <a:r>
                  <a:rPr lang="fa-IR" sz="2400" b="1" u="sng" dirty="0">
                    <a:cs typeface="B Nazanin" pitchFamily="2" charset="-78"/>
                  </a:rPr>
                  <a:t>تابع </a:t>
                </a:r>
                <a:r>
                  <a:rPr lang="ar-SA" sz="2400" b="1" u="sng" dirty="0">
                    <a:cs typeface="B Nazanin" pitchFamily="2" charset="-78"/>
                  </a:rPr>
                  <a:t>هزينه مسي</a:t>
                </a:r>
                <a:r>
                  <a:rPr lang="fa-IR" sz="2400" b="1" u="sng" dirty="0">
                    <a:cs typeface="B Nazanin" pitchFamily="2" charset="-78"/>
                  </a:rPr>
                  <a:t>ر</a:t>
                </a:r>
                <a:r>
                  <a:rPr lang="ar-SA" sz="2400" b="1" u="sng" dirty="0">
                    <a:cs typeface="B Nazanin" pitchFamily="2" charset="-78"/>
                  </a:rPr>
                  <a:t>: </a:t>
                </a:r>
                <a:r>
                  <a:rPr lang="ar-SA" sz="2400" dirty="0">
                    <a:cs typeface="B Nazanin" pitchFamily="2" charset="-78"/>
                  </a:rPr>
                  <a:t>ب</a:t>
                </a:r>
                <a:r>
                  <a:rPr lang="fa-IR" sz="2400" dirty="0">
                    <a:cs typeface="B Nazanin" pitchFamily="2" charset="-78"/>
                  </a:rPr>
                  <a:t>ه</a:t>
                </a:r>
                <a:r>
                  <a:rPr lang="ar-SA" sz="2400" dirty="0">
                    <a:cs typeface="B Nazanin" pitchFamily="2" charset="-78"/>
                  </a:rPr>
                  <a:t> </a:t>
                </a:r>
                <a:r>
                  <a:rPr lang="ar-SA" sz="2400" dirty="0">
                    <a:latin typeface="B Nazanin"/>
                    <a:cs typeface="B Nazanin" pitchFamily="2" charset="-78"/>
                  </a:rPr>
                  <a:t>هر مسير يک هزينه عددی </a:t>
                </a:r>
                <a:r>
                  <a:rPr lang="fa-IR" sz="2400" dirty="0">
                    <a:latin typeface="B Nazanin"/>
                    <a:cs typeface="B Nazanin" pitchFamily="2" charset="-78"/>
                  </a:rPr>
                  <a:t>نسبت می‌دهد</a:t>
                </a:r>
              </a:p>
              <a:p>
                <a:pPr marL="749300" indent="-342900" algn="r" rtl="1">
                  <a:spcBef>
                    <a:spcPct val="50000"/>
                  </a:spcBef>
                  <a:buClr>
                    <a:srgbClr val="00D600"/>
                  </a:buClr>
                  <a:buFont typeface="Arial" panose="020B0604020202020204" pitchFamily="34" charset="0"/>
                  <a:buChar char="•"/>
                  <a:tabLst>
                    <a:tab pos="566738" algn="l"/>
                  </a:tabLst>
                </a:pPr>
                <a:r>
                  <a:rPr lang="fa-IR" sz="2400" dirty="0">
                    <a:latin typeface="B Nazanin"/>
                    <a:cs typeface="B Nazanin" pitchFamily="2" charset="-78"/>
                  </a:rPr>
                  <a:t>عامل حل کننده‌ی مسئله تابع هزینه‌ای را انتخاب می‌کند </a:t>
                </a:r>
                <a:r>
                  <a:rPr lang="fa-IR" sz="2400" dirty="0">
                    <a:cs typeface="B Nazanin" pitchFamily="2" charset="-78"/>
                  </a:rPr>
                  <a:t>که بازتابی از اندازه کارایی آن باشد</a:t>
                </a:r>
              </a:p>
              <a:p>
                <a:pPr lvl="2" algn="r" rtl="1">
                  <a:buClr>
                    <a:srgbClr val="00D600"/>
                  </a:buClr>
                  <a:buFont typeface="Wingdings" pitchFamily="2" charset="2"/>
                  <a:buChar char="×"/>
                </a:pPr>
                <a:r>
                  <a:rPr lang="fa-IR" sz="2400" dirty="0">
                    <a:cs typeface="B Nazanin" pitchFamily="2" charset="-78"/>
                  </a:rPr>
                  <a:t>فرضیات: </a:t>
                </a:r>
              </a:p>
              <a:p>
                <a:pPr marL="1890713" lvl="2" indent="-342900" algn="r" rtl="1">
                  <a:buClr>
                    <a:srgbClr val="00D600"/>
                  </a:buClr>
                  <a:buFont typeface="Wingdings" pitchFamily="2" charset="2"/>
                  <a:buChar char="v"/>
                </a:pPr>
                <a:r>
                  <a:rPr lang="fa-IR" sz="2400" dirty="0">
                    <a:cs typeface="B Nazanin" pitchFamily="2" charset="-78"/>
                  </a:rPr>
                  <a:t>هزینه مسیر می‌تواند به عنوان مجموع</a:t>
                </a:r>
                <a:r>
                  <a:rPr lang="fa-IR" sz="2400" dirty="0">
                    <a:latin typeface="B Nazanin"/>
                    <a:cs typeface="B Nazanin" pitchFamily="2" charset="-78"/>
                  </a:rPr>
                  <a:t> هزینه‌ی </a:t>
                </a:r>
                <a:r>
                  <a:rPr lang="fa-IR" sz="2400" dirty="0">
                    <a:cs typeface="B Nazanin" pitchFamily="2" charset="-78"/>
                  </a:rPr>
                  <a:t>اعمال منفرد در طول مسیر محسوب گردد</a:t>
                </a:r>
              </a:p>
              <a:p>
                <a:pPr marL="1890713" lvl="2" indent="-342900" algn="r" rtl="1">
                  <a:buClr>
                    <a:srgbClr val="00D600"/>
                  </a:buClr>
                  <a:buFont typeface="Wingdings" pitchFamily="2" charset="2"/>
                  <a:buChar char="v"/>
                </a:pPr>
                <a:r>
                  <a:rPr lang="fa-IR" sz="2400" dirty="0">
                    <a:cs typeface="B Nazanin" pitchFamily="2" charset="-78"/>
                  </a:rPr>
                  <a:t>هزینه‌ی انجام عمل </a:t>
                </a:r>
                <a14:m>
                  <m:oMath xmlns:m="http://schemas.openxmlformats.org/officeDocument/2006/math">
                    <m:r>
                      <a:rPr lang="en-US" sz="2400" i="1" dirty="0" smtClean="0">
                        <a:latin typeface="Cambria Math"/>
                        <a:cs typeface="Arial" pitchFamily="34" charset="0"/>
                      </a:rPr>
                      <m:t>𝑎</m:t>
                    </m:r>
                  </m:oMath>
                </a14:m>
                <a:r>
                  <a:rPr lang="fa-IR" sz="2400" dirty="0">
                    <a:cs typeface="B Nazanin" pitchFamily="2" charset="-78"/>
                  </a:rPr>
                  <a:t> برای رفتن از حالت </a:t>
                </a:r>
                <a14:m>
                  <m:oMath xmlns:m="http://schemas.openxmlformats.org/officeDocument/2006/math">
                    <m:r>
                      <a:rPr lang="en-US" sz="2400" i="1" dirty="0" smtClean="0">
                        <a:latin typeface="Cambria Math"/>
                        <a:cs typeface="Arial" pitchFamily="34" charset="0"/>
                      </a:rPr>
                      <m:t>𝑥</m:t>
                    </m:r>
                  </m:oMath>
                </a14:m>
                <a:r>
                  <a:rPr lang="fa-IR" sz="2400" dirty="0">
                    <a:cs typeface="B Nazanin" pitchFamily="2" charset="-78"/>
                  </a:rPr>
                  <a:t> به </a:t>
                </a:r>
                <a14:m>
                  <m:oMath xmlns:m="http://schemas.openxmlformats.org/officeDocument/2006/math">
                    <m:r>
                      <a:rPr lang="en-US" sz="2400" i="1" dirty="0" smtClean="0">
                        <a:latin typeface="Cambria Math"/>
                        <a:cs typeface="Arial" pitchFamily="34" charset="0"/>
                      </a:rPr>
                      <m:t>𝑦</m:t>
                    </m:r>
                  </m:oMath>
                </a14:m>
                <a:r>
                  <a:rPr lang="fa-IR" sz="2400" dirty="0">
                    <a:cs typeface="B Nazanin" pitchFamily="2" charset="-78"/>
                  </a:rPr>
                  <a:t>: </a:t>
                </a:r>
                <a14:m>
                  <m:oMath xmlns:m="http://schemas.openxmlformats.org/officeDocument/2006/math">
                    <m:r>
                      <a:rPr lang="en-US" sz="2400" i="1" dirty="0" smtClean="0">
                        <a:latin typeface="Cambria Math"/>
                        <a:cs typeface="Arial" pitchFamily="34" charset="0"/>
                      </a:rPr>
                      <m:t>𝑐</m:t>
                    </m:r>
                    <m:r>
                      <a:rPr lang="en-US" sz="2400" i="1" dirty="0" smtClean="0">
                        <a:latin typeface="Cambria Math"/>
                        <a:cs typeface="Arial" pitchFamily="34" charset="0"/>
                      </a:rPr>
                      <m:t>(</m:t>
                    </m:r>
                    <m:r>
                      <a:rPr lang="en-US" sz="2400" i="1" dirty="0" err="1" smtClean="0">
                        <a:latin typeface="Cambria Math"/>
                        <a:cs typeface="Arial" pitchFamily="34" charset="0"/>
                      </a:rPr>
                      <m:t>𝑥</m:t>
                    </m:r>
                    <m:r>
                      <a:rPr lang="en-US" sz="2400" i="1" dirty="0" err="1" smtClean="0">
                        <a:latin typeface="Cambria Math"/>
                        <a:cs typeface="Arial" pitchFamily="34" charset="0"/>
                      </a:rPr>
                      <m:t>,</m:t>
                    </m:r>
                    <m:r>
                      <a:rPr lang="en-US" sz="2400" i="1" dirty="0" err="1" smtClean="0">
                        <a:latin typeface="Cambria Math"/>
                        <a:cs typeface="Arial" pitchFamily="34" charset="0"/>
                      </a:rPr>
                      <m:t>𝑎</m:t>
                    </m:r>
                    <m:r>
                      <a:rPr lang="en-US" sz="2400" i="1" dirty="0" err="1" smtClean="0">
                        <a:latin typeface="Cambria Math"/>
                        <a:cs typeface="Arial" pitchFamily="34" charset="0"/>
                      </a:rPr>
                      <m:t>,</m:t>
                    </m:r>
                    <m:r>
                      <a:rPr lang="en-US" sz="2400" i="1" dirty="0" err="1" smtClean="0">
                        <a:latin typeface="Cambria Math"/>
                        <a:cs typeface="Arial" pitchFamily="34" charset="0"/>
                      </a:rPr>
                      <m:t>𝑦</m:t>
                    </m:r>
                    <m:r>
                      <a:rPr lang="en-US" sz="2400" i="1" dirty="0" smtClean="0">
                        <a:latin typeface="Cambria Math"/>
                        <a:cs typeface="Arial" pitchFamily="34" charset="0"/>
                      </a:rPr>
                      <m:t>)</m:t>
                    </m:r>
                  </m:oMath>
                </a14:m>
                <a:endParaRPr lang="fa-IR" sz="2400" dirty="0">
                  <a:cs typeface="B Nazanin" pitchFamily="2" charset="-78"/>
                </a:endParaRPr>
              </a:p>
              <a:p>
                <a:pPr marL="1890713" lvl="2" indent="-342900" algn="r" rtl="1">
                  <a:buClr>
                    <a:srgbClr val="00D600"/>
                  </a:buClr>
                  <a:buFont typeface="Wingdings" pitchFamily="2" charset="2"/>
                  <a:buChar char="v"/>
                </a:pPr>
                <a:r>
                  <a:rPr lang="fa-IR" sz="2400" dirty="0">
                    <a:cs typeface="B Nazanin" pitchFamily="2" charset="-78"/>
                  </a:rPr>
                  <a:t>هزینه‌ی مراحل غیرمنفی است</a:t>
                </a:r>
              </a:p>
              <a:p>
                <a:pPr marL="174625" lvl="2" algn="r" rtl="1">
                  <a:spcBef>
                    <a:spcPct val="50000"/>
                  </a:spcBef>
                  <a:buClr>
                    <a:srgbClr val="00D600"/>
                  </a:buClr>
                  <a:buFont typeface="Wingdings" pitchFamily="2" charset="2"/>
                  <a:buNone/>
                </a:pPr>
                <a:r>
                  <a:rPr lang="fa-IR" sz="2400" b="1" dirty="0">
                    <a:cs typeface="B Nazanin" pitchFamily="2" charset="-78"/>
                  </a:rPr>
                  <a:t>راه حل مسئله مسيری از حالت اوليه به حالت هدف است. کیفیت پاسخ توسط تابع هزینه مسیر اندازه‌گیری می‌شود. راه حل بهينه کمترين هزينه مسير را دارد</a:t>
                </a:r>
                <a:endParaRPr lang="en-US" sz="2400" b="1" dirty="0">
                  <a:cs typeface="B Nazanin" pitchFamily="2" charset="-78"/>
                </a:endParaRPr>
              </a:p>
            </p:txBody>
          </p:sp>
        </mc:Choice>
        <mc:Fallback xmlns="">
          <p:sp>
            <p:nvSpPr>
              <p:cNvPr id="38916" name="Text Box 3"/>
              <p:cNvSpPr txBox="1">
                <a:spLocks noRot="1" noChangeAspect="1" noMove="1" noResize="1" noEditPoints="1" noAdjustHandles="1" noChangeArrowheads="1" noChangeShapeType="1" noTextEdit="1"/>
              </p:cNvSpPr>
              <p:nvPr/>
            </p:nvSpPr>
            <p:spPr bwMode="auto">
              <a:xfrm>
                <a:off x="152400" y="1600200"/>
                <a:ext cx="8693150" cy="5078313"/>
              </a:xfrm>
              <a:prstGeom prst="rect">
                <a:avLst/>
              </a:prstGeom>
              <a:blipFill rotWithShape="0">
                <a:blip r:embed="rId2"/>
                <a:stretch>
                  <a:fillRect l="-1753" t="-1561" r="-1052" b="-2041"/>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p:sp>
        <p:nvSpPr>
          <p:cNvPr id="5" name="Text Box 2"/>
          <p:cNvSpPr txBox="1">
            <a:spLocks noChangeArrowheads="1"/>
          </p:cNvSpPr>
          <p:nvPr/>
        </p:nvSpPr>
        <p:spPr bwMode="auto">
          <a:xfrm>
            <a:off x="1370013" y="228600"/>
            <a:ext cx="7316787" cy="762000"/>
          </a:xfrm>
          <a:prstGeom prst="rect">
            <a:avLst/>
          </a:prstGeom>
          <a:gradFill rotWithShape="0">
            <a:gsLst>
              <a:gs pos="0">
                <a:schemeClr val="bg1"/>
              </a:gs>
              <a:gs pos="100000">
                <a:srgbClr val="CCCCCC"/>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r>
              <a:rPr lang="fa-IR" sz="4400" b="1" dirty="0">
                <a:latin typeface="Times New Roman" pitchFamily="18" charset="0"/>
                <a:cs typeface="Homa" pitchFamily="2" charset="-78"/>
              </a:rPr>
              <a:t>حل مسئله از طريق جستجو</a:t>
            </a:r>
            <a:r>
              <a:rPr lang="fa-IR" sz="3600" b="1" dirty="0">
                <a:latin typeface="Times New Roman" pitchFamily="18" charset="0"/>
              </a:rPr>
              <a:t>	</a:t>
            </a:r>
            <a:endParaRPr lang="en-US" sz="2400" b="1" dirty="0">
              <a:latin typeface="Times New Roman" pitchFamily="18" charset="0"/>
            </a:endParaRPr>
          </a:p>
        </p:txBody>
      </p:sp>
    </p:spTree>
    <p:extLst>
      <p:ext uri="{BB962C8B-B14F-4D97-AF65-F5344CB8AC3E}">
        <p14:creationId xmlns:p14="http://schemas.microsoft.com/office/powerpoint/2010/main" val="273333990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2"/>
          <p:cNvSpPr txBox="1">
            <a:spLocks noChangeArrowheads="1"/>
          </p:cNvSpPr>
          <p:nvPr/>
        </p:nvSpPr>
        <p:spPr bwMode="auto">
          <a:xfrm>
            <a:off x="1524000" y="304800"/>
            <a:ext cx="7316787" cy="762000"/>
          </a:xfrm>
          <a:prstGeom prst="rect">
            <a:avLst/>
          </a:prstGeom>
          <a:gradFill rotWithShape="0">
            <a:gsLst>
              <a:gs pos="0">
                <a:schemeClr val="bg1"/>
              </a:gs>
              <a:gs pos="100000">
                <a:srgbClr val="CCCCCC"/>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r>
              <a:rPr lang="fa-IR" sz="4400" b="1" dirty="0">
                <a:latin typeface="Times New Roman" pitchFamily="18" charset="0"/>
                <a:cs typeface="Homa" pitchFamily="2" charset="-78"/>
              </a:rPr>
              <a:t>حل مسئله از طريق جستجو</a:t>
            </a:r>
            <a:r>
              <a:rPr lang="fa-IR" sz="3600" b="1" dirty="0">
                <a:latin typeface="Times New Roman" pitchFamily="18" charset="0"/>
              </a:rPr>
              <a:t>	</a:t>
            </a:r>
            <a:endParaRPr lang="en-US" sz="2400" b="1" dirty="0">
              <a:latin typeface="Times New Roman" pitchFamily="18" charset="0"/>
            </a:endParaRPr>
          </a:p>
        </p:txBody>
      </p:sp>
      <p:sp>
        <p:nvSpPr>
          <p:cNvPr id="8" name="Text Box 2"/>
          <p:cNvSpPr txBox="1">
            <a:spLocks noChangeArrowheads="1"/>
          </p:cNvSpPr>
          <p:nvPr/>
        </p:nvSpPr>
        <p:spPr bwMode="auto">
          <a:xfrm>
            <a:off x="381000" y="1600200"/>
            <a:ext cx="8615816" cy="3046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342900" indent="-342900" algn="r" rtl="1">
              <a:buFont typeface="Arial" panose="020B0604020202020204" pitchFamily="34" charset="0"/>
              <a:buChar char="•"/>
            </a:pPr>
            <a:r>
              <a:rPr lang="fa-IR" sz="2400" b="1" dirty="0">
                <a:solidFill>
                  <a:schemeClr val="accent1"/>
                </a:solidFill>
                <a:cs typeface="B Nazanin" panose="00000400000000000000" pitchFamily="2" charset="-78"/>
              </a:rPr>
              <a:t>جستجوی هزینه یکنواخت:</a:t>
            </a:r>
          </a:p>
          <a:p>
            <a:pPr marL="342900" indent="-342900" algn="r" rtl="1">
              <a:buFont typeface="Arial" panose="020B0604020202020204" pitchFamily="34" charset="0"/>
              <a:buChar char="•"/>
            </a:pPr>
            <a:r>
              <a:rPr lang="fa-IR" sz="2400" b="1" dirty="0">
                <a:cs typeface="B Nazanin" panose="00000400000000000000" pitchFamily="2" charset="-78"/>
              </a:rPr>
              <a:t>سوال: </a:t>
            </a:r>
            <a:r>
              <a:rPr lang="fa-IR" sz="2400" dirty="0">
                <a:cs typeface="B Nazanin" panose="00000400000000000000" pitchFamily="2" charset="-78"/>
              </a:rPr>
              <a:t>اگر بر روی گراف زیر یک جستجوی هزینه یکنواخت درختی انجام شود، چه مسيری به عنوان خروجی برگردانده می‌شود؟</a:t>
            </a:r>
          </a:p>
          <a:p>
            <a:pPr marL="342900" indent="-342900" algn="r" rtl="1">
              <a:buFont typeface="Arial" panose="020B0604020202020204" pitchFamily="34" charset="0"/>
              <a:buChar char="•"/>
            </a:pPr>
            <a:r>
              <a:rPr lang="fa-IR" sz="2400" dirty="0">
                <a:cs typeface="B Nazanin" panose="00000400000000000000" pitchFamily="2" charset="-78"/>
              </a:rPr>
              <a:t>فرض کنيد در صورت وجود دو یا چند گره با عمق یکسان، گره‌ها به ترتيب الفبایی گسترش داده می‌شوند.</a:t>
            </a:r>
            <a:endParaRPr lang="fa-IR" sz="2400" b="1" dirty="0">
              <a:solidFill>
                <a:schemeClr val="accent1"/>
              </a:solidFill>
              <a:cs typeface="B Nazanin" panose="00000400000000000000" pitchFamily="2" charset="-78"/>
            </a:endParaRPr>
          </a:p>
          <a:p>
            <a:pPr marL="342900" indent="-342900" algn="r" rtl="1">
              <a:buFont typeface="Arial" panose="020B0604020202020204" pitchFamily="34" charset="0"/>
              <a:buChar char="•"/>
            </a:pPr>
            <a:endParaRPr lang="fa-IR" sz="2400" dirty="0">
              <a:cs typeface="B Nazanin" panose="00000400000000000000" pitchFamily="2" charset="-78"/>
            </a:endParaRPr>
          </a:p>
          <a:p>
            <a:pPr marL="342900" indent="-342900" algn="r" rtl="1">
              <a:buFont typeface="Arial" panose="020B0604020202020204" pitchFamily="34" charset="0"/>
              <a:buChar char="•"/>
            </a:pPr>
            <a:endParaRPr lang="fa-IR" sz="2400" dirty="0">
              <a:cs typeface="B Nazanin" panose="00000400000000000000" pitchFamily="2" charset="-78"/>
            </a:endParaRPr>
          </a:p>
          <a:p>
            <a:pPr marL="342900" indent="-342900" algn="r" rtl="1">
              <a:buFont typeface="Arial" panose="020B0604020202020204" pitchFamily="34" charset="0"/>
              <a:buChar char="•"/>
            </a:pPr>
            <a:endParaRPr lang="fa-IR" sz="2400" dirty="0">
              <a:cs typeface="B Nazanin" panose="00000400000000000000" pitchFamily="2" charset="-78"/>
            </a:endParaRPr>
          </a:p>
        </p:txBody>
      </p:sp>
      <p:pic>
        <p:nvPicPr>
          <p:cNvPr id="2" name="Picture 1"/>
          <p:cNvPicPr>
            <a:picLocks noChangeAspect="1"/>
          </p:cNvPicPr>
          <p:nvPr/>
        </p:nvPicPr>
        <p:blipFill>
          <a:blip r:embed="rId2"/>
          <a:stretch>
            <a:fillRect/>
          </a:stretch>
        </p:blipFill>
        <p:spPr>
          <a:xfrm>
            <a:off x="1752600" y="3657600"/>
            <a:ext cx="5486400" cy="2655837"/>
          </a:xfrm>
          <a:prstGeom prst="rect">
            <a:avLst/>
          </a:prstGeom>
        </p:spPr>
      </p:pic>
    </p:spTree>
    <p:extLst>
      <p:ext uri="{BB962C8B-B14F-4D97-AF65-F5344CB8AC3E}">
        <p14:creationId xmlns:p14="http://schemas.microsoft.com/office/powerpoint/2010/main" val="311226366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2"/>
          <p:cNvSpPr txBox="1">
            <a:spLocks noChangeArrowheads="1"/>
          </p:cNvSpPr>
          <p:nvPr/>
        </p:nvSpPr>
        <p:spPr bwMode="auto">
          <a:xfrm>
            <a:off x="1524000" y="304800"/>
            <a:ext cx="7316787" cy="762000"/>
          </a:xfrm>
          <a:prstGeom prst="rect">
            <a:avLst/>
          </a:prstGeom>
          <a:gradFill rotWithShape="0">
            <a:gsLst>
              <a:gs pos="0">
                <a:schemeClr val="bg1"/>
              </a:gs>
              <a:gs pos="100000">
                <a:srgbClr val="CCCCCC"/>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r>
              <a:rPr lang="fa-IR" sz="4400" b="1" dirty="0">
                <a:latin typeface="Times New Roman" pitchFamily="18" charset="0"/>
                <a:cs typeface="Homa" pitchFamily="2" charset="-78"/>
              </a:rPr>
              <a:t>حل مسئله از طريق جستجو</a:t>
            </a:r>
            <a:r>
              <a:rPr lang="fa-IR" sz="3600" b="1" dirty="0">
                <a:latin typeface="Times New Roman" pitchFamily="18" charset="0"/>
              </a:rPr>
              <a:t>	</a:t>
            </a:r>
            <a:endParaRPr lang="en-US" sz="2400" b="1" dirty="0">
              <a:latin typeface="Times New Roman" pitchFamily="18" charset="0"/>
            </a:endParaRPr>
          </a:p>
        </p:txBody>
      </p:sp>
      <p:sp>
        <p:nvSpPr>
          <p:cNvPr id="8" name="Text Box 2"/>
          <p:cNvSpPr txBox="1">
            <a:spLocks noChangeArrowheads="1"/>
          </p:cNvSpPr>
          <p:nvPr/>
        </p:nvSpPr>
        <p:spPr bwMode="auto">
          <a:xfrm>
            <a:off x="381000" y="1600200"/>
            <a:ext cx="8615816" cy="2677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342900" indent="-342900" algn="r" rtl="1">
              <a:buFont typeface="Arial" panose="020B0604020202020204" pitchFamily="34" charset="0"/>
              <a:buChar char="•"/>
            </a:pPr>
            <a:r>
              <a:rPr lang="fa-IR" sz="2400" b="1" dirty="0">
                <a:solidFill>
                  <a:schemeClr val="accent1"/>
                </a:solidFill>
                <a:cs typeface="B Nazanin" panose="00000400000000000000" pitchFamily="2" charset="-78"/>
              </a:rPr>
              <a:t>سوال: </a:t>
            </a:r>
            <a:r>
              <a:rPr lang="fa-IR" sz="2400" dirty="0">
                <a:cs typeface="B Nazanin" panose="00000400000000000000" pitchFamily="2" charset="-78"/>
              </a:rPr>
              <a:t>بزرگ ترین مشکل استراتژی های جستجوی سطحی و هزینه یکنواخت چيست؟</a:t>
            </a:r>
          </a:p>
          <a:p>
            <a:pPr marL="739775" indent="-231775" algn="r" rtl="1">
              <a:buFont typeface="Courier New" panose="02070309020205020404" pitchFamily="49" charset="0"/>
              <a:buChar char="o"/>
            </a:pPr>
            <a:r>
              <a:rPr lang="fa-IR" sz="2400" dirty="0">
                <a:cs typeface="B Nazanin" panose="00000400000000000000" pitchFamily="2" charset="-78"/>
              </a:rPr>
              <a:t>مصرف حافظه نمایی</a:t>
            </a:r>
          </a:p>
          <a:p>
            <a:pPr marL="342900" indent="-342900" algn="r" rtl="1">
              <a:buFont typeface="Arial" panose="020B0604020202020204" pitchFamily="34" charset="0"/>
              <a:buChar char="•"/>
            </a:pPr>
            <a:r>
              <a:rPr lang="fa-IR" sz="2400" dirty="0">
                <a:cs typeface="B Nazanin" panose="00000400000000000000" pitchFamily="2" charset="-78"/>
              </a:rPr>
              <a:t>ایده: در هر لحظه از جستجو تنها یک مسير را کاوش و در حافظه نگهداری کن.</a:t>
            </a:r>
          </a:p>
          <a:p>
            <a:pPr marL="739775" indent="-231775" algn="r" rtl="1">
              <a:buFont typeface="Courier New" panose="02070309020205020404" pitchFamily="49" charset="0"/>
              <a:buChar char="o"/>
            </a:pPr>
            <a:r>
              <a:rPr lang="fa-IR" sz="2400" dirty="0">
                <a:cs typeface="B Nazanin" panose="00000400000000000000" pitchFamily="2" charset="-78"/>
              </a:rPr>
              <a:t>استراتژی جستجوی عمقی</a:t>
            </a:r>
          </a:p>
          <a:p>
            <a:pPr marL="342900" indent="-342900" algn="r" rtl="1">
              <a:buFont typeface="Arial" panose="020B0604020202020204" pitchFamily="34" charset="0"/>
              <a:buChar char="•"/>
            </a:pPr>
            <a:r>
              <a:rPr lang="fa-IR" sz="2400" b="1" dirty="0">
                <a:solidFill>
                  <a:schemeClr val="accent1"/>
                </a:solidFill>
                <a:cs typeface="B Nazanin" panose="00000400000000000000" pitchFamily="2" charset="-78"/>
              </a:rPr>
              <a:t>جستجوی عمقی: </a:t>
            </a:r>
            <a:r>
              <a:rPr lang="fa-IR" sz="2400" dirty="0">
                <a:cs typeface="B Nazanin" panose="00000400000000000000" pitchFamily="2" charset="-78"/>
              </a:rPr>
              <a:t>هر بار عميق ترین گره گسترش نيافته را گسترش می دهد.</a:t>
            </a:r>
          </a:p>
          <a:p>
            <a:pPr marL="342900" indent="-342900" algn="r" rtl="1">
              <a:buFont typeface="Arial" panose="020B0604020202020204" pitchFamily="34" charset="0"/>
              <a:buChar char="•"/>
            </a:pPr>
            <a:r>
              <a:rPr lang="fa-IR" sz="2400" dirty="0">
                <a:cs typeface="B Nazanin" panose="00000400000000000000" pitchFamily="2" charset="-78"/>
              </a:rPr>
              <a:t>پياده‌سازی: با استفاده از پشته؛ درج فرزندان جدید در ابتدای ليست.</a:t>
            </a:r>
          </a:p>
          <a:p>
            <a:pPr marL="342900" indent="-342900" algn="r" rtl="1">
              <a:buFont typeface="Arial" panose="020B0604020202020204" pitchFamily="34" charset="0"/>
              <a:buChar char="•"/>
            </a:pPr>
            <a:endParaRPr lang="fa-IR" sz="2400" dirty="0">
              <a:cs typeface="B Nazanin" panose="00000400000000000000" pitchFamily="2" charset="-78"/>
            </a:endParaRPr>
          </a:p>
        </p:txBody>
      </p:sp>
      <p:pic>
        <p:nvPicPr>
          <p:cNvPr id="3" name="Picture 2"/>
          <p:cNvPicPr>
            <a:picLocks noChangeAspect="1"/>
          </p:cNvPicPr>
          <p:nvPr/>
        </p:nvPicPr>
        <p:blipFill>
          <a:blip r:embed="rId2"/>
          <a:stretch>
            <a:fillRect/>
          </a:stretch>
        </p:blipFill>
        <p:spPr>
          <a:xfrm>
            <a:off x="228600" y="3962400"/>
            <a:ext cx="4648200" cy="2628900"/>
          </a:xfrm>
          <a:prstGeom prst="rect">
            <a:avLst/>
          </a:prstGeom>
        </p:spPr>
      </p:pic>
      <p:pic>
        <p:nvPicPr>
          <p:cNvPr id="2" name="Picture 1"/>
          <p:cNvPicPr>
            <a:picLocks noChangeAspect="1"/>
          </p:cNvPicPr>
          <p:nvPr/>
        </p:nvPicPr>
        <p:blipFill>
          <a:blip r:embed="rId3"/>
          <a:stretch>
            <a:fillRect/>
          </a:stretch>
        </p:blipFill>
        <p:spPr>
          <a:xfrm>
            <a:off x="4688908" y="3962400"/>
            <a:ext cx="3705225" cy="2571750"/>
          </a:xfrm>
          <a:prstGeom prst="rect">
            <a:avLst/>
          </a:prstGeom>
        </p:spPr>
      </p:pic>
    </p:spTree>
    <p:extLst>
      <p:ext uri="{BB962C8B-B14F-4D97-AF65-F5344CB8AC3E}">
        <p14:creationId xmlns:p14="http://schemas.microsoft.com/office/powerpoint/2010/main" val="372605269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2"/>
          <p:cNvSpPr txBox="1">
            <a:spLocks noChangeArrowheads="1"/>
          </p:cNvSpPr>
          <p:nvPr/>
        </p:nvSpPr>
        <p:spPr bwMode="auto">
          <a:xfrm>
            <a:off x="1524000" y="304800"/>
            <a:ext cx="7316787" cy="762000"/>
          </a:xfrm>
          <a:prstGeom prst="rect">
            <a:avLst/>
          </a:prstGeom>
          <a:gradFill rotWithShape="0">
            <a:gsLst>
              <a:gs pos="0">
                <a:schemeClr val="bg1"/>
              </a:gs>
              <a:gs pos="100000">
                <a:srgbClr val="CCCCCC"/>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r>
              <a:rPr lang="fa-IR" sz="4400" b="1" dirty="0">
                <a:latin typeface="Times New Roman" pitchFamily="18" charset="0"/>
                <a:cs typeface="Homa" pitchFamily="2" charset="-78"/>
              </a:rPr>
              <a:t>حل مسئله از طريق جستجو</a:t>
            </a:r>
            <a:r>
              <a:rPr lang="fa-IR" sz="3600" b="1" dirty="0">
                <a:latin typeface="Times New Roman" pitchFamily="18" charset="0"/>
              </a:rPr>
              <a:t>	</a:t>
            </a:r>
            <a:endParaRPr lang="en-US" sz="2400" b="1" dirty="0">
              <a:latin typeface="Times New Roman" pitchFamily="18" charset="0"/>
            </a:endParaRPr>
          </a:p>
        </p:txBody>
      </p:sp>
      <p:sp>
        <p:nvSpPr>
          <p:cNvPr id="8" name="Text Box 2"/>
          <p:cNvSpPr txBox="1">
            <a:spLocks noChangeArrowheads="1"/>
          </p:cNvSpPr>
          <p:nvPr/>
        </p:nvSpPr>
        <p:spPr bwMode="auto">
          <a:xfrm>
            <a:off x="381000" y="1600200"/>
            <a:ext cx="8615816"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342900" indent="-342900" algn="r" rtl="1">
              <a:buFont typeface="Arial" panose="020B0604020202020204" pitchFamily="34" charset="0"/>
              <a:buChar char="•"/>
            </a:pPr>
            <a:r>
              <a:rPr lang="fa-IR" sz="2400" b="1" dirty="0">
                <a:solidFill>
                  <a:schemeClr val="accent1"/>
                </a:solidFill>
                <a:cs typeface="B Nazanin" panose="00000400000000000000" pitchFamily="2" charset="-78"/>
              </a:rPr>
              <a:t>جستجوی عمقی: </a:t>
            </a:r>
            <a:r>
              <a:rPr lang="fa-IR" sz="2400" dirty="0">
                <a:cs typeface="B Nazanin" panose="00000400000000000000" pitchFamily="2" charset="-78"/>
              </a:rPr>
              <a:t>هر بار عميق ترین گره گسترش نيافته را گسترش می دهد.</a:t>
            </a:r>
          </a:p>
          <a:p>
            <a:pPr marL="342900" indent="-342900" algn="r" rtl="1">
              <a:buFont typeface="Arial" panose="020B0604020202020204" pitchFamily="34" charset="0"/>
              <a:buChar char="•"/>
            </a:pPr>
            <a:r>
              <a:rPr lang="fa-IR" sz="2400" dirty="0">
                <a:cs typeface="B Nazanin" panose="00000400000000000000" pitchFamily="2" charset="-78"/>
              </a:rPr>
              <a:t>پياده‌سازی: با استفاده از پشته؛ درج فرزندان جدید در ابتدای ليست.</a:t>
            </a:r>
          </a:p>
          <a:p>
            <a:pPr marL="342900" indent="-342900" algn="r" rtl="1">
              <a:buFont typeface="Arial" panose="020B0604020202020204" pitchFamily="34" charset="0"/>
              <a:buChar char="•"/>
            </a:pPr>
            <a:endParaRPr lang="fa-IR" sz="2400" dirty="0">
              <a:cs typeface="B Nazanin" panose="00000400000000000000" pitchFamily="2" charset="-78"/>
            </a:endParaRPr>
          </a:p>
        </p:txBody>
      </p:sp>
      <p:pic>
        <p:nvPicPr>
          <p:cNvPr id="4" name="Picture 3"/>
          <p:cNvPicPr>
            <a:picLocks noChangeAspect="1"/>
          </p:cNvPicPr>
          <p:nvPr/>
        </p:nvPicPr>
        <p:blipFill>
          <a:blip r:embed="rId2"/>
          <a:stretch>
            <a:fillRect/>
          </a:stretch>
        </p:blipFill>
        <p:spPr>
          <a:xfrm>
            <a:off x="7257" y="2833186"/>
            <a:ext cx="4724400" cy="2724150"/>
          </a:xfrm>
          <a:prstGeom prst="rect">
            <a:avLst/>
          </a:prstGeom>
        </p:spPr>
      </p:pic>
      <p:pic>
        <p:nvPicPr>
          <p:cNvPr id="5" name="Picture 4"/>
          <p:cNvPicPr>
            <a:picLocks noChangeAspect="1"/>
          </p:cNvPicPr>
          <p:nvPr/>
        </p:nvPicPr>
        <p:blipFill>
          <a:blip r:embed="rId3"/>
          <a:stretch>
            <a:fillRect/>
          </a:stretch>
        </p:blipFill>
        <p:spPr>
          <a:xfrm>
            <a:off x="4725987" y="2800529"/>
            <a:ext cx="4114800" cy="2447925"/>
          </a:xfrm>
          <a:prstGeom prst="rect">
            <a:avLst/>
          </a:prstGeom>
        </p:spPr>
      </p:pic>
      <p:pic>
        <p:nvPicPr>
          <p:cNvPr id="2" name="Picture 1"/>
          <p:cNvPicPr>
            <a:picLocks noChangeAspect="1"/>
          </p:cNvPicPr>
          <p:nvPr/>
        </p:nvPicPr>
        <p:blipFill>
          <a:blip r:embed="rId4"/>
          <a:stretch>
            <a:fillRect/>
          </a:stretch>
        </p:blipFill>
        <p:spPr>
          <a:xfrm>
            <a:off x="7257" y="0"/>
            <a:ext cx="3219280" cy="1665466"/>
          </a:xfrm>
          <a:prstGeom prst="rect">
            <a:avLst/>
          </a:prstGeom>
        </p:spPr>
      </p:pic>
    </p:spTree>
    <p:extLst>
      <p:ext uri="{BB962C8B-B14F-4D97-AF65-F5344CB8AC3E}">
        <p14:creationId xmlns:p14="http://schemas.microsoft.com/office/powerpoint/2010/main" val="290436403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2"/>
          <p:cNvSpPr txBox="1">
            <a:spLocks noChangeArrowheads="1"/>
          </p:cNvSpPr>
          <p:nvPr/>
        </p:nvSpPr>
        <p:spPr bwMode="auto">
          <a:xfrm>
            <a:off x="1524000" y="304800"/>
            <a:ext cx="7316787" cy="762000"/>
          </a:xfrm>
          <a:prstGeom prst="rect">
            <a:avLst/>
          </a:prstGeom>
          <a:gradFill rotWithShape="0">
            <a:gsLst>
              <a:gs pos="0">
                <a:schemeClr val="bg1"/>
              </a:gs>
              <a:gs pos="100000">
                <a:srgbClr val="CCCCCC"/>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r>
              <a:rPr lang="fa-IR" sz="4400" b="1" dirty="0">
                <a:latin typeface="Times New Roman" pitchFamily="18" charset="0"/>
                <a:cs typeface="Homa" pitchFamily="2" charset="-78"/>
              </a:rPr>
              <a:t>حل مسئله از طريق جستجو</a:t>
            </a:r>
            <a:r>
              <a:rPr lang="fa-IR" sz="3600" b="1" dirty="0">
                <a:latin typeface="Times New Roman" pitchFamily="18" charset="0"/>
              </a:rPr>
              <a:t>	</a:t>
            </a:r>
            <a:endParaRPr lang="en-US" sz="2400" b="1" dirty="0">
              <a:latin typeface="Times New Roman" pitchFamily="18" charset="0"/>
            </a:endParaRPr>
          </a:p>
        </p:txBody>
      </p:sp>
      <p:sp>
        <p:nvSpPr>
          <p:cNvPr id="8" name="Text Box 2"/>
          <p:cNvSpPr txBox="1">
            <a:spLocks noChangeArrowheads="1"/>
          </p:cNvSpPr>
          <p:nvPr/>
        </p:nvSpPr>
        <p:spPr bwMode="auto">
          <a:xfrm>
            <a:off x="381000" y="1600200"/>
            <a:ext cx="8615816"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342900" indent="-342900" algn="r" rtl="1">
              <a:buFont typeface="Arial" panose="020B0604020202020204" pitchFamily="34" charset="0"/>
              <a:buChar char="•"/>
            </a:pPr>
            <a:r>
              <a:rPr lang="fa-IR" sz="2400" b="1" dirty="0">
                <a:solidFill>
                  <a:schemeClr val="accent1"/>
                </a:solidFill>
                <a:cs typeface="B Nazanin" panose="00000400000000000000" pitchFamily="2" charset="-78"/>
              </a:rPr>
              <a:t>جستجوی عمقی: </a:t>
            </a:r>
            <a:r>
              <a:rPr lang="fa-IR" sz="2400" dirty="0">
                <a:cs typeface="B Nazanin" panose="00000400000000000000" pitchFamily="2" charset="-78"/>
              </a:rPr>
              <a:t>هر بار عميق ترین گره گسترش نيافته را گسترش می دهد.</a:t>
            </a:r>
          </a:p>
          <a:p>
            <a:pPr marL="342900" indent="-342900" algn="r" rtl="1">
              <a:buFont typeface="Arial" panose="020B0604020202020204" pitchFamily="34" charset="0"/>
              <a:buChar char="•"/>
            </a:pPr>
            <a:r>
              <a:rPr lang="fa-IR" sz="2400" dirty="0">
                <a:cs typeface="B Nazanin" panose="00000400000000000000" pitchFamily="2" charset="-78"/>
              </a:rPr>
              <a:t>پياده‌سازی: با استفاده از پشته؛ درج فرزندان جدید در ابتدای ليست.</a:t>
            </a:r>
          </a:p>
          <a:p>
            <a:pPr marL="342900" indent="-342900" algn="r" rtl="1">
              <a:buFont typeface="Arial" panose="020B0604020202020204" pitchFamily="34" charset="0"/>
              <a:buChar char="•"/>
            </a:pPr>
            <a:endParaRPr lang="fa-IR" sz="2400" dirty="0">
              <a:cs typeface="B Nazanin" panose="00000400000000000000" pitchFamily="2" charset="-78"/>
            </a:endParaRPr>
          </a:p>
        </p:txBody>
      </p:sp>
      <p:pic>
        <p:nvPicPr>
          <p:cNvPr id="2" name="Picture 1"/>
          <p:cNvPicPr>
            <a:picLocks noChangeAspect="1"/>
          </p:cNvPicPr>
          <p:nvPr/>
        </p:nvPicPr>
        <p:blipFill>
          <a:blip r:embed="rId2"/>
          <a:stretch>
            <a:fillRect/>
          </a:stretch>
        </p:blipFill>
        <p:spPr>
          <a:xfrm>
            <a:off x="152400" y="2804158"/>
            <a:ext cx="4314825" cy="2581275"/>
          </a:xfrm>
          <a:prstGeom prst="rect">
            <a:avLst/>
          </a:prstGeom>
        </p:spPr>
      </p:pic>
      <p:pic>
        <p:nvPicPr>
          <p:cNvPr id="3" name="Picture 2"/>
          <p:cNvPicPr>
            <a:picLocks noChangeAspect="1"/>
          </p:cNvPicPr>
          <p:nvPr/>
        </p:nvPicPr>
        <p:blipFill>
          <a:blip r:embed="rId3"/>
          <a:stretch>
            <a:fillRect/>
          </a:stretch>
        </p:blipFill>
        <p:spPr>
          <a:xfrm>
            <a:off x="4840287" y="2723601"/>
            <a:ext cx="4000500" cy="2571750"/>
          </a:xfrm>
          <a:prstGeom prst="rect">
            <a:avLst/>
          </a:prstGeom>
        </p:spPr>
      </p:pic>
      <p:pic>
        <p:nvPicPr>
          <p:cNvPr id="6" name="Picture 5"/>
          <p:cNvPicPr>
            <a:picLocks noChangeAspect="1"/>
          </p:cNvPicPr>
          <p:nvPr/>
        </p:nvPicPr>
        <p:blipFill>
          <a:blip r:embed="rId4"/>
          <a:stretch>
            <a:fillRect/>
          </a:stretch>
        </p:blipFill>
        <p:spPr>
          <a:xfrm>
            <a:off x="7257" y="0"/>
            <a:ext cx="3219280" cy="1665466"/>
          </a:xfrm>
          <a:prstGeom prst="rect">
            <a:avLst/>
          </a:prstGeom>
        </p:spPr>
      </p:pic>
    </p:spTree>
    <p:extLst>
      <p:ext uri="{BB962C8B-B14F-4D97-AF65-F5344CB8AC3E}">
        <p14:creationId xmlns:p14="http://schemas.microsoft.com/office/powerpoint/2010/main" val="22311534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2"/>
          <p:cNvSpPr txBox="1">
            <a:spLocks noChangeArrowheads="1"/>
          </p:cNvSpPr>
          <p:nvPr/>
        </p:nvSpPr>
        <p:spPr bwMode="auto">
          <a:xfrm>
            <a:off x="1524000" y="304800"/>
            <a:ext cx="7316787" cy="762000"/>
          </a:xfrm>
          <a:prstGeom prst="rect">
            <a:avLst/>
          </a:prstGeom>
          <a:gradFill rotWithShape="0">
            <a:gsLst>
              <a:gs pos="0">
                <a:schemeClr val="bg1"/>
              </a:gs>
              <a:gs pos="100000">
                <a:srgbClr val="CCCCCC"/>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r>
              <a:rPr lang="fa-IR" sz="4400" b="1" dirty="0">
                <a:latin typeface="Times New Roman" pitchFamily="18" charset="0"/>
                <a:cs typeface="Homa" pitchFamily="2" charset="-78"/>
              </a:rPr>
              <a:t>حل مسئله از طريق جستجو</a:t>
            </a:r>
            <a:r>
              <a:rPr lang="fa-IR" sz="3600" b="1" dirty="0">
                <a:latin typeface="Times New Roman" pitchFamily="18" charset="0"/>
              </a:rPr>
              <a:t>	</a:t>
            </a:r>
            <a:endParaRPr lang="en-US" sz="2400" b="1" dirty="0">
              <a:latin typeface="Times New Roman" pitchFamily="18" charset="0"/>
            </a:endParaRPr>
          </a:p>
        </p:txBody>
      </p:sp>
      <p:sp>
        <p:nvSpPr>
          <p:cNvPr id="8" name="Text Box 2"/>
          <p:cNvSpPr txBox="1">
            <a:spLocks noChangeArrowheads="1"/>
          </p:cNvSpPr>
          <p:nvPr/>
        </p:nvSpPr>
        <p:spPr bwMode="auto">
          <a:xfrm>
            <a:off x="381000" y="1600200"/>
            <a:ext cx="8615816"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342900" indent="-342900" algn="r" rtl="1">
              <a:buFont typeface="Arial" panose="020B0604020202020204" pitchFamily="34" charset="0"/>
              <a:buChar char="•"/>
            </a:pPr>
            <a:r>
              <a:rPr lang="fa-IR" sz="2400" b="1" dirty="0">
                <a:solidFill>
                  <a:schemeClr val="accent1"/>
                </a:solidFill>
                <a:cs typeface="B Nazanin" panose="00000400000000000000" pitchFamily="2" charset="-78"/>
              </a:rPr>
              <a:t>جستجوی عمقی: </a:t>
            </a:r>
            <a:r>
              <a:rPr lang="fa-IR" sz="2400" dirty="0">
                <a:cs typeface="B Nazanin" panose="00000400000000000000" pitchFamily="2" charset="-78"/>
              </a:rPr>
              <a:t>هر بار عميق ترین گره گسترش نيافته را گسترش می دهد.</a:t>
            </a:r>
          </a:p>
          <a:p>
            <a:pPr marL="342900" indent="-342900" algn="r" rtl="1">
              <a:buFont typeface="Arial" panose="020B0604020202020204" pitchFamily="34" charset="0"/>
              <a:buChar char="•"/>
            </a:pPr>
            <a:r>
              <a:rPr lang="fa-IR" sz="2400" dirty="0">
                <a:cs typeface="B Nazanin" panose="00000400000000000000" pitchFamily="2" charset="-78"/>
              </a:rPr>
              <a:t>پياده‌سازی: با استفاده از پشته؛ درج فرزندان جدید در ابتدای ليست.</a:t>
            </a:r>
          </a:p>
          <a:p>
            <a:pPr marL="342900" indent="-342900" algn="r" rtl="1">
              <a:buFont typeface="Arial" panose="020B0604020202020204" pitchFamily="34" charset="0"/>
              <a:buChar char="•"/>
            </a:pPr>
            <a:endParaRPr lang="fa-IR" sz="2400" dirty="0">
              <a:cs typeface="B Nazanin" panose="00000400000000000000" pitchFamily="2" charset="-78"/>
            </a:endParaRPr>
          </a:p>
        </p:txBody>
      </p:sp>
      <p:pic>
        <p:nvPicPr>
          <p:cNvPr id="4" name="Picture 3"/>
          <p:cNvPicPr>
            <a:picLocks noChangeAspect="1"/>
          </p:cNvPicPr>
          <p:nvPr/>
        </p:nvPicPr>
        <p:blipFill>
          <a:blip r:embed="rId2"/>
          <a:stretch>
            <a:fillRect/>
          </a:stretch>
        </p:blipFill>
        <p:spPr>
          <a:xfrm>
            <a:off x="373743" y="2778758"/>
            <a:ext cx="4191000" cy="2590800"/>
          </a:xfrm>
          <a:prstGeom prst="rect">
            <a:avLst/>
          </a:prstGeom>
        </p:spPr>
      </p:pic>
      <p:pic>
        <p:nvPicPr>
          <p:cNvPr id="5" name="Picture 4"/>
          <p:cNvPicPr>
            <a:picLocks noChangeAspect="1"/>
          </p:cNvPicPr>
          <p:nvPr/>
        </p:nvPicPr>
        <p:blipFill>
          <a:blip r:embed="rId3"/>
          <a:stretch>
            <a:fillRect/>
          </a:stretch>
        </p:blipFill>
        <p:spPr>
          <a:xfrm>
            <a:off x="4419600" y="2707320"/>
            <a:ext cx="5010150" cy="2733675"/>
          </a:xfrm>
          <a:prstGeom prst="rect">
            <a:avLst/>
          </a:prstGeom>
        </p:spPr>
      </p:pic>
      <p:pic>
        <p:nvPicPr>
          <p:cNvPr id="6" name="Picture 5"/>
          <p:cNvPicPr>
            <a:picLocks noChangeAspect="1"/>
          </p:cNvPicPr>
          <p:nvPr/>
        </p:nvPicPr>
        <p:blipFill>
          <a:blip r:embed="rId4"/>
          <a:stretch>
            <a:fillRect/>
          </a:stretch>
        </p:blipFill>
        <p:spPr>
          <a:xfrm>
            <a:off x="7257" y="0"/>
            <a:ext cx="3219280" cy="1665466"/>
          </a:xfrm>
          <a:prstGeom prst="rect">
            <a:avLst/>
          </a:prstGeom>
        </p:spPr>
      </p:pic>
    </p:spTree>
    <p:extLst>
      <p:ext uri="{BB962C8B-B14F-4D97-AF65-F5344CB8AC3E}">
        <p14:creationId xmlns:p14="http://schemas.microsoft.com/office/powerpoint/2010/main" val="325849229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2"/>
          <p:cNvSpPr txBox="1">
            <a:spLocks noChangeArrowheads="1"/>
          </p:cNvSpPr>
          <p:nvPr/>
        </p:nvSpPr>
        <p:spPr bwMode="auto">
          <a:xfrm>
            <a:off x="1524000" y="304800"/>
            <a:ext cx="7316787" cy="762000"/>
          </a:xfrm>
          <a:prstGeom prst="rect">
            <a:avLst/>
          </a:prstGeom>
          <a:gradFill rotWithShape="0">
            <a:gsLst>
              <a:gs pos="0">
                <a:schemeClr val="bg1"/>
              </a:gs>
              <a:gs pos="100000">
                <a:srgbClr val="CCCCCC"/>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r>
              <a:rPr lang="fa-IR" sz="4400" b="1" dirty="0">
                <a:latin typeface="Times New Roman" pitchFamily="18" charset="0"/>
                <a:cs typeface="Homa" pitchFamily="2" charset="-78"/>
              </a:rPr>
              <a:t>حل مسئله از طريق جستجو</a:t>
            </a:r>
            <a:r>
              <a:rPr lang="fa-IR" sz="3600" b="1" dirty="0">
                <a:latin typeface="Times New Roman" pitchFamily="18" charset="0"/>
              </a:rPr>
              <a:t>	</a:t>
            </a:r>
            <a:endParaRPr lang="en-US" sz="2400" b="1" dirty="0">
              <a:latin typeface="Times New Roman" pitchFamily="18" charset="0"/>
            </a:endParaRPr>
          </a:p>
        </p:txBody>
      </p:sp>
      <p:sp>
        <p:nvSpPr>
          <p:cNvPr id="8" name="Text Box 2"/>
          <p:cNvSpPr txBox="1">
            <a:spLocks noChangeArrowheads="1"/>
          </p:cNvSpPr>
          <p:nvPr/>
        </p:nvSpPr>
        <p:spPr bwMode="auto">
          <a:xfrm>
            <a:off x="381000" y="1600200"/>
            <a:ext cx="8615816"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342900" indent="-342900" algn="r" rtl="1">
              <a:buFont typeface="Arial" panose="020B0604020202020204" pitchFamily="34" charset="0"/>
              <a:buChar char="•"/>
            </a:pPr>
            <a:r>
              <a:rPr lang="fa-IR" sz="2400" b="1" dirty="0">
                <a:solidFill>
                  <a:schemeClr val="accent1"/>
                </a:solidFill>
                <a:cs typeface="B Nazanin" panose="00000400000000000000" pitchFamily="2" charset="-78"/>
              </a:rPr>
              <a:t>جستجوی عمقی: </a:t>
            </a:r>
            <a:r>
              <a:rPr lang="fa-IR" sz="2400" dirty="0">
                <a:cs typeface="B Nazanin" panose="00000400000000000000" pitchFamily="2" charset="-78"/>
              </a:rPr>
              <a:t>هر بار عميق ترین گره گسترش نيافته را گسترش می دهد.</a:t>
            </a:r>
          </a:p>
          <a:p>
            <a:pPr marL="342900" indent="-342900" algn="r" rtl="1">
              <a:buFont typeface="Arial" panose="020B0604020202020204" pitchFamily="34" charset="0"/>
              <a:buChar char="•"/>
            </a:pPr>
            <a:r>
              <a:rPr lang="fa-IR" sz="2400" dirty="0">
                <a:cs typeface="B Nazanin" panose="00000400000000000000" pitchFamily="2" charset="-78"/>
              </a:rPr>
              <a:t>پياده‌سازی: با استفاده از پشته؛ درج فرزندان جدید در ابتدای ليست.</a:t>
            </a:r>
          </a:p>
          <a:p>
            <a:pPr marL="342900" indent="-342900" algn="r" rtl="1">
              <a:buFont typeface="Arial" panose="020B0604020202020204" pitchFamily="34" charset="0"/>
              <a:buChar char="•"/>
            </a:pPr>
            <a:endParaRPr lang="fa-IR" sz="2400" dirty="0">
              <a:cs typeface="B Nazanin" panose="00000400000000000000" pitchFamily="2" charset="-78"/>
            </a:endParaRPr>
          </a:p>
        </p:txBody>
      </p:sp>
      <p:pic>
        <p:nvPicPr>
          <p:cNvPr id="2" name="Picture 1"/>
          <p:cNvPicPr>
            <a:picLocks noChangeAspect="1"/>
          </p:cNvPicPr>
          <p:nvPr/>
        </p:nvPicPr>
        <p:blipFill>
          <a:blip r:embed="rId2"/>
          <a:stretch>
            <a:fillRect/>
          </a:stretch>
        </p:blipFill>
        <p:spPr>
          <a:xfrm>
            <a:off x="76200" y="2971800"/>
            <a:ext cx="4000500" cy="2638425"/>
          </a:xfrm>
          <a:prstGeom prst="rect">
            <a:avLst/>
          </a:prstGeom>
        </p:spPr>
      </p:pic>
      <p:pic>
        <p:nvPicPr>
          <p:cNvPr id="3" name="Picture 2"/>
          <p:cNvPicPr>
            <a:picLocks noChangeAspect="1"/>
          </p:cNvPicPr>
          <p:nvPr/>
        </p:nvPicPr>
        <p:blipFill>
          <a:blip r:embed="rId3"/>
          <a:stretch>
            <a:fillRect/>
          </a:stretch>
        </p:blipFill>
        <p:spPr>
          <a:xfrm>
            <a:off x="4572000" y="2767872"/>
            <a:ext cx="4124325" cy="2609850"/>
          </a:xfrm>
          <a:prstGeom prst="rect">
            <a:avLst/>
          </a:prstGeom>
        </p:spPr>
      </p:pic>
      <p:pic>
        <p:nvPicPr>
          <p:cNvPr id="6" name="Picture 5"/>
          <p:cNvPicPr>
            <a:picLocks noChangeAspect="1"/>
          </p:cNvPicPr>
          <p:nvPr/>
        </p:nvPicPr>
        <p:blipFill>
          <a:blip r:embed="rId4"/>
          <a:stretch>
            <a:fillRect/>
          </a:stretch>
        </p:blipFill>
        <p:spPr>
          <a:xfrm>
            <a:off x="7257" y="0"/>
            <a:ext cx="3219280" cy="1665466"/>
          </a:xfrm>
          <a:prstGeom prst="rect">
            <a:avLst/>
          </a:prstGeom>
        </p:spPr>
      </p:pic>
    </p:spTree>
    <p:extLst>
      <p:ext uri="{BB962C8B-B14F-4D97-AF65-F5344CB8AC3E}">
        <p14:creationId xmlns:p14="http://schemas.microsoft.com/office/powerpoint/2010/main" val="1089800372"/>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2"/>
          <p:cNvSpPr txBox="1">
            <a:spLocks noChangeArrowheads="1"/>
          </p:cNvSpPr>
          <p:nvPr/>
        </p:nvSpPr>
        <p:spPr bwMode="auto">
          <a:xfrm>
            <a:off x="1524000" y="304800"/>
            <a:ext cx="7316787" cy="762000"/>
          </a:xfrm>
          <a:prstGeom prst="rect">
            <a:avLst/>
          </a:prstGeom>
          <a:gradFill rotWithShape="0">
            <a:gsLst>
              <a:gs pos="0">
                <a:schemeClr val="bg1"/>
              </a:gs>
              <a:gs pos="100000">
                <a:srgbClr val="CCCCCC"/>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r>
              <a:rPr lang="fa-IR" sz="4400" b="1" dirty="0">
                <a:latin typeface="Times New Roman" pitchFamily="18" charset="0"/>
                <a:cs typeface="Homa" pitchFamily="2" charset="-78"/>
              </a:rPr>
              <a:t>حل مسئله از طريق جستجو</a:t>
            </a:r>
            <a:r>
              <a:rPr lang="fa-IR" sz="3600" b="1" dirty="0">
                <a:latin typeface="Times New Roman" pitchFamily="18" charset="0"/>
              </a:rPr>
              <a:t>	</a:t>
            </a:r>
            <a:endParaRPr lang="en-US" sz="2400" b="1" dirty="0">
              <a:latin typeface="Times New Roman" pitchFamily="18" charset="0"/>
            </a:endParaRPr>
          </a:p>
        </p:txBody>
      </p:sp>
      <p:sp>
        <p:nvSpPr>
          <p:cNvPr id="8" name="Text Box 2"/>
          <p:cNvSpPr txBox="1">
            <a:spLocks noChangeArrowheads="1"/>
          </p:cNvSpPr>
          <p:nvPr/>
        </p:nvSpPr>
        <p:spPr bwMode="auto">
          <a:xfrm>
            <a:off x="381000" y="1600200"/>
            <a:ext cx="8615816"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342900" indent="-342900" algn="r" rtl="1">
              <a:buFont typeface="Arial" panose="020B0604020202020204" pitchFamily="34" charset="0"/>
              <a:buChar char="•"/>
            </a:pPr>
            <a:r>
              <a:rPr lang="fa-IR" sz="2400" b="1" dirty="0">
                <a:solidFill>
                  <a:schemeClr val="accent1"/>
                </a:solidFill>
                <a:cs typeface="B Nazanin" panose="00000400000000000000" pitchFamily="2" charset="-78"/>
              </a:rPr>
              <a:t>جستجوی عمقی: </a:t>
            </a:r>
            <a:r>
              <a:rPr lang="fa-IR" sz="2400" dirty="0">
                <a:cs typeface="B Nazanin" panose="00000400000000000000" pitchFamily="2" charset="-78"/>
              </a:rPr>
              <a:t>هر بار عميق ترین گره گسترش نيافته را گسترش می دهد.</a:t>
            </a:r>
          </a:p>
          <a:p>
            <a:pPr marL="342900" indent="-342900" algn="r" rtl="1">
              <a:buFont typeface="Arial" panose="020B0604020202020204" pitchFamily="34" charset="0"/>
              <a:buChar char="•"/>
            </a:pPr>
            <a:r>
              <a:rPr lang="fa-IR" sz="2400" dirty="0">
                <a:cs typeface="B Nazanin" panose="00000400000000000000" pitchFamily="2" charset="-78"/>
              </a:rPr>
              <a:t>پياده‌سازی: با استفاده از پشته؛ درج فرزندان جدید در ابتدای ليست.</a:t>
            </a:r>
          </a:p>
          <a:p>
            <a:pPr marL="342900" indent="-342900" algn="r" rtl="1">
              <a:buFont typeface="Arial" panose="020B0604020202020204" pitchFamily="34" charset="0"/>
              <a:buChar char="•"/>
            </a:pPr>
            <a:endParaRPr lang="fa-IR" sz="2400" dirty="0">
              <a:cs typeface="B Nazanin" panose="00000400000000000000" pitchFamily="2" charset="-78"/>
            </a:endParaRPr>
          </a:p>
        </p:txBody>
      </p:sp>
      <p:pic>
        <p:nvPicPr>
          <p:cNvPr id="4" name="Picture 3"/>
          <p:cNvPicPr>
            <a:picLocks noChangeAspect="1"/>
          </p:cNvPicPr>
          <p:nvPr/>
        </p:nvPicPr>
        <p:blipFill>
          <a:blip r:embed="rId2"/>
          <a:stretch>
            <a:fillRect/>
          </a:stretch>
        </p:blipFill>
        <p:spPr>
          <a:xfrm>
            <a:off x="381000" y="2800529"/>
            <a:ext cx="4629150" cy="2609850"/>
          </a:xfrm>
          <a:prstGeom prst="rect">
            <a:avLst/>
          </a:prstGeom>
        </p:spPr>
      </p:pic>
      <p:pic>
        <p:nvPicPr>
          <p:cNvPr id="5" name="Picture 4"/>
          <p:cNvPicPr>
            <a:picLocks noChangeAspect="1"/>
          </p:cNvPicPr>
          <p:nvPr/>
        </p:nvPicPr>
        <p:blipFill>
          <a:blip r:embed="rId3"/>
          <a:stretch>
            <a:fillRect/>
          </a:stretch>
        </p:blipFill>
        <p:spPr>
          <a:xfrm>
            <a:off x="4714308" y="2800529"/>
            <a:ext cx="3981450" cy="2714625"/>
          </a:xfrm>
          <a:prstGeom prst="rect">
            <a:avLst/>
          </a:prstGeom>
        </p:spPr>
      </p:pic>
      <p:pic>
        <p:nvPicPr>
          <p:cNvPr id="6" name="Picture 5"/>
          <p:cNvPicPr>
            <a:picLocks noChangeAspect="1"/>
          </p:cNvPicPr>
          <p:nvPr/>
        </p:nvPicPr>
        <p:blipFill>
          <a:blip r:embed="rId4"/>
          <a:stretch>
            <a:fillRect/>
          </a:stretch>
        </p:blipFill>
        <p:spPr>
          <a:xfrm>
            <a:off x="7257" y="0"/>
            <a:ext cx="3219280" cy="1665466"/>
          </a:xfrm>
          <a:prstGeom prst="rect">
            <a:avLst/>
          </a:prstGeom>
        </p:spPr>
      </p:pic>
    </p:spTree>
    <p:extLst>
      <p:ext uri="{BB962C8B-B14F-4D97-AF65-F5344CB8AC3E}">
        <p14:creationId xmlns:p14="http://schemas.microsoft.com/office/powerpoint/2010/main" val="344893369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2"/>
          <p:cNvSpPr txBox="1">
            <a:spLocks noChangeArrowheads="1"/>
          </p:cNvSpPr>
          <p:nvPr/>
        </p:nvSpPr>
        <p:spPr bwMode="auto">
          <a:xfrm>
            <a:off x="1524000" y="304800"/>
            <a:ext cx="7316787" cy="762000"/>
          </a:xfrm>
          <a:prstGeom prst="rect">
            <a:avLst/>
          </a:prstGeom>
          <a:gradFill rotWithShape="0">
            <a:gsLst>
              <a:gs pos="0">
                <a:schemeClr val="bg1"/>
              </a:gs>
              <a:gs pos="100000">
                <a:srgbClr val="CCCCCC"/>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r>
              <a:rPr lang="fa-IR" sz="4400" b="1" dirty="0">
                <a:latin typeface="Times New Roman" pitchFamily="18" charset="0"/>
                <a:cs typeface="Homa" pitchFamily="2" charset="-78"/>
              </a:rPr>
              <a:t>حل مسئله از طريق جستجو</a:t>
            </a:r>
            <a:r>
              <a:rPr lang="fa-IR" sz="3600" b="1" dirty="0">
                <a:latin typeface="Times New Roman" pitchFamily="18" charset="0"/>
              </a:rPr>
              <a:t>	</a:t>
            </a:r>
            <a:endParaRPr lang="en-US" sz="2400" b="1" dirty="0">
              <a:latin typeface="Times New Roman" pitchFamily="18" charset="0"/>
            </a:endParaRPr>
          </a:p>
        </p:txBody>
      </p:sp>
      <p:sp>
        <p:nvSpPr>
          <p:cNvPr id="8" name="Text Box 2"/>
          <p:cNvSpPr txBox="1">
            <a:spLocks noChangeArrowheads="1"/>
          </p:cNvSpPr>
          <p:nvPr/>
        </p:nvSpPr>
        <p:spPr bwMode="auto">
          <a:xfrm>
            <a:off x="381000" y="1600200"/>
            <a:ext cx="8615816"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342900" indent="-342900" algn="r" rtl="1">
              <a:buFont typeface="Arial" panose="020B0604020202020204" pitchFamily="34" charset="0"/>
              <a:buChar char="•"/>
            </a:pPr>
            <a:r>
              <a:rPr lang="fa-IR" sz="2400" b="1" dirty="0">
                <a:solidFill>
                  <a:schemeClr val="accent1"/>
                </a:solidFill>
                <a:cs typeface="B Nazanin" panose="00000400000000000000" pitchFamily="2" charset="-78"/>
              </a:rPr>
              <a:t>ارزیابی جستجوی عمقی</a:t>
            </a:r>
          </a:p>
          <a:p>
            <a:pPr marL="342900" indent="-342900" algn="r" rtl="1">
              <a:buFont typeface="Arial" panose="020B0604020202020204" pitchFamily="34" charset="0"/>
              <a:buChar char="•"/>
            </a:pPr>
            <a:r>
              <a:rPr lang="fa-IR" sz="2400" dirty="0">
                <a:cs typeface="B Nazanin" panose="00000400000000000000" pitchFamily="2" charset="-78"/>
              </a:rPr>
              <a:t>جستجوی عمقی کدام گره ها را گسترش می‌دهد؟</a:t>
            </a:r>
          </a:p>
          <a:p>
            <a:pPr marL="623888" indent="-342900" algn="r" rtl="1">
              <a:buFont typeface="Arial" panose="020B0604020202020204" pitchFamily="34" charset="0"/>
              <a:buChar char="•"/>
            </a:pPr>
            <a:r>
              <a:rPr lang="fa-IR" sz="2400" dirty="0">
                <a:cs typeface="B Nazanin" panose="00000400000000000000" pitchFamily="2" charset="-78"/>
              </a:rPr>
              <a:t>تمام گره‌های قبل از چپ ترین گره راه‌حل.</a:t>
            </a:r>
          </a:p>
        </p:txBody>
      </p:sp>
      <p:pic>
        <p:nvPicPr>
          <p:cNvPr id="2" name="Picture 1"/>
          <p:cNvPicPr>
            <a:picLocks noChangeAspect="1"/>
          </p:cNvPicPr>
          <p:nvPr/>
        </p:nvPicPr>
        <p:blipFill>
          <a:blip r:embed="rId2"/>
          <a:stretch>
            <a:fillRect/>
          </a:stretch>
        </p:blipFill>
        <p:spPr>
          <a:xfrm>
            <a:off x="1371600" y="3048000"/>
            <a:ext cx="6465775" cy="3238321"/>
          </a:xfrm>
          <a:prstGeom prst="rect">
            <a:avLst/>
          </a:prstGeom>
        </p:spPr>
      </p:pic>
    </p:spTree>
    <p:extLst>
      <p:ext uri="{BB962C8B-B14F-4D97-AF65-F5344CB8AC3E}">
        <p14:creationId xmlns:p14="http://schemas.microsoft.com/office/powerpoint/2010/main" val="1784612637"/>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2"/>
          <p:cNvSpPr txBox="1">
            <a:spLocks noChangeArrowheads="1"/>
          </p:cNvSpPr>
          <p:nvPr/>
        </p:nvSpPr>
        <p:spPr bwMode="auto">
          <a:xfrm>
            <a:off x="1524000" y="304800"/>
            <a:ext cx="7316787" cy="762000"/>
          </a:xfrm>
          <a:prstGeom prst="rect">
            <a:avLst/>
          </a:prstGeom>
          <a:gradFill rotWithShape="0">
            <a:gsLst>
              <a:gs pos="0">
                <a:schemeClr val="bg1"/>
              </a:gs>
              <a:gs pos="100000">
                <a:srgbClr val="CCCCCC"/>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r>
              <a:rPr lang="fa-IR" sz="4400" b="1" dirty="0">
                <a:latin typeface="Times New Roman" pitchFamily="18" charset="0"/>
                <a:cs typeface="Homa" pitchFamily="2" charset="-78"/>
              </a:rPr>
              <a:t>حل مسئله از طريق جستجو</a:t>
            </a:r>
            <a:r>
              <a:rPr lang="fa-IR" sz="3600" b="1" dirty="0">
                <a:latin typeface="Times New Roman" pitchFamily="18" charset="0"/>
              </a:rPr>
              <a:t>	</a:t>
            </a:r>
            <a:endParaRPr lang="en-US" sz="2400" b="1" dirty="0">
              <a:latin typeface="Times New Roman" pitchFamily="18" charset="0"/>
            </a:endParaRPr>
          </a:p>
        </p:txBody>
      </p:sp>
      <p:sp>
        <p:nvSpPr>
          <p:cNvPr id="8" name="Text Box 2"/>
          <p:cNvSpPr txBox="1">
            <a:spLocks noChangeArrowheads="1"/>
          </p:cNvSpPr>
          <p:nvPr/>
        </p:nvSpPr>
        <p:spPr bwMode="auto">
          <a:xfrm>
            <a:off x="381000" y="1600200"/>
            <a:ext cx="8615816" cy="48936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342900" indent="-342900" algn="r" rtl="1">
              <a:buFont typeface="Arial" panose="020B0604020202020204" pitchFamily="34" charset="0"/>
              <a:buChar char="•"/>
            </a:pPr>
            <a:r>
              <a:rPr lang="fa-IR" sz="2400" b="1" dirty="0">
                <a:solidFill>
                  <a:schemeClr val="accent1"/>
                </a:solidFill>
                <a:cs typeface="B Nazanin" panose="00000400000000000000" pitchFamily="2" charset="-78"/>
              </a:rPr>
              <a:t>ارزیابی جستجوی عمقی</a:t>
            </a:r>
          </a:p>
          <a:p>
            <a:pPr marL="342900" indent="-342900" algn="r" rtl="1">
              <a:buFont typeface="Arial" panose="020B0604020202020204" pitchFamily="34" charset="0"/>
              <a:buChar char="•"/>
            </a:pPr>
            <a:r>
              <a:rPr lang="fa-IR" sz="2400" dirty="0">
                <a:cs typeface="B Nazanin" panose="00000400000000000000" pitchFamily="2" charset="-78"/>
              </a:rPr>
              <a:t>کامل؟</a:t>
            </a:r>
          </a:p>
          <a:p>
            <a:pPr marL="914400" indent="-342900" algn="r" rtl="1">
              <a:buFont typeface="Courier New" panose="02070309020205020404" pitchFamily="49" charset="0"/>
              <a:buChar char="o"/>
            </a:pPr>
            <a:r>
              <a:rPr lang="fa-IR" sz="2400" dirty="0">
                <a:cs typeface="B Nazanin" panose="00000400000000000000" pitchFamily="2" charset="-78"/>
              </a:rPr>
              <a:t>جستجوی درختی: خير</a:t>
            </a:r>
          </a:p>
          <a:p>
            <a:pPr marL="914400" indent="-342900" algn="r" rtl="1">
              <a:buFont typeface="Courier New" panose="02070309020205020404" pitchFamily="49" charset="0"/>
              <a:buChar char="o"/>
            </a:pPr>
            <a:r>
              <a:rPr lang="fa-IR" sz="2400" dirty="0">
                <a:cs typeface="B Nazanin" panose="00000400000000000000" pitchFamily="2" charset="-78"/>
              </a:rPr>
              <a:t>جستجوی گرافی: بله (فضای حالت متناهی)</a:t>
            </a:r>
          </a:p>
          <a:p>
            <a:pPr marL="571500" algn="r" rtl="1"/>
            <a:endParaRPr lang="fa-IR" sz="2400" dirty="0">
              <a:cs typeface="B Nazanin" panose="00000400000000000000" pitchFamily="2" charset="-78"/>
            </a:endParaRPr>
          </a:p>
          <a:p>
            <a:pPr marL="342900" indent="-342900" algn="r" rtl="1">
              <a:buFont typeface="Arial" panose="020B0604020202020204" pitchFamily="34" charset="0"/>
              <a:buChar char="•"/>
            </a:pPr>
            <a:r>
              <a:rPr lang="fa-IR" sz="2400" dirty="0">
                <a:cs typeface="B Nazanin" panose="00000400000000000000" pitchFamily="2" charset="-78"/>
              </a:rPr>
              <a:t>بهينه؟ خير (شکل روبه رو)</a:t>
            </a:r>
          </a:p>
          <a:p>
            <a:pPr marL="342900" indent="-342900" algn="r" rtl="1">
              <a:buFont typeface="Arial" panose="020B0604020202020204" pitchFamily="34" charset="0"/>
              <a:buChar char="•"/>
            </a:pPr>
            <a:endParaRPr lang="fa-IR" sz="2400" dirty="0">
              <a:cs typeface="B Nazanin" panose="00000400000000000000" pitchFamily="2" charset="-78"/>
            </a:endParaRPr>
          </a:p>
          <a:p>
            <a:pPr marL="342900" indent="-342900" algn="r" rtl="1">
              <a:buFont typeface="Arial" panose="020B0604020202020204" pitchFamily="34" charset="0"/>
              <a:buChar char="•"/>
            </a:pPr>
            <a:endParaRPr lang="fa-IR" sz="2400" dirty="0">
              <a:cs typeface="B Nazanin" panose="00000400000000000000" pitchFamily="2" charset="-78"/>
            </a:endParaRPr>
          </a:p>
          <a:p>
            <a:pPr marL="342900" indent="-342900" algn="r" rtl="1">
              <a:buFont typeface="Arial" panose="020B0604020202020204" pitchFamily="34" charset="0"/>
              <a:buChar char="•"/>
            </a:pPr>
            <a:endParaRPr lang="fa-IR" sz="2400" dirty="0">
              <a:cs typeface="B Nazanin" panose="00000400000000000000" pitchFamily="2" charset="-78"/>
            </a:endParaRPr>
          </a:p>
          <a:p>
            <a:pPr marL="342900" indent="-342900" algn="r" rtl="1">
              <a:buFont typeface="Arial" panose="020B0604020202020204" pitchFamily="34" charset="0"/>
              <a:buChar char="•"/>
            </a:pPr>
            <a:endParaRPr lang="fa-IR" sz="2400" dirty="0">
              <a:cs typeface="B Nazanin" panose="00000400000000000000" pitchFamily="2" charset="-78"/>
            </a:endParaRPr>
          </a:p>
          <a:p>
            <a:pPr marL="342900" indent="-342900" algn="r" rtl="1">
              <a:buFont typeface="Arial" panose="020B0604020202020204" pitchFamily="34" charset="0"/>
              <a:buChar char="•"/>
            </a:pPr>
            <a:endParaRPr lang="fa-IR" sz="2400" dirty="0">
              <a:cs typeface="B Nazanin" panose="00000400000000000000" pitchFamily="2" charset="-78"/>
            </a:endParaRPr>
          </a:p>
          <a:p>
            <a:pPr marL="342900" indent="-342900" algn="r" rtl="1">
              <a:buFont typeface="Arial" panose="020B0604020202020204" pitchFamily="34" charset="0"/>
              <a:buChar char="•"/>
            </a:pPr>
            <a:r>
              <a:rPr lang="fa-IR" sz="2400" dirty="0">
                <a:cs typeface="B Nazanin" panose="00000400000000000000" pitchFamily="2" charset="-78"/>
              </a:rPr>
              <a:t>پيچيدگی زمانی؟ نمایی</a:t>
            </a:r>
          </a:p>
          <a:p>
            <a:pPr marL="342900" indent="-342900" algn="r" rtl="1">
              <a:buFont typeface="Arial" panose="020B0604020202020204" pitchFamily="34" charset="0"/>
              <a:buChar char="•"/>
            </a:pPr>
            <a:r>
              <a:rPr lang="fa-IR" sz="2400" dirty="0">
                <a:cs typeface="B Nazanin" panose="00000400000000000000" pitchFamily="2" charset="-78"/>
              </a:rPr>
              <a:t>پيچيدگی حافظه؟ خطی (جستجوی درختی)</a:t>
            </a:r>
          </a:p>
        </p:txBody>
      </p:sp>
      <p:pic>
        <p:nvPicPr>
          <p:cNvPr id="3" name="Picture 2"/>
          <p:cNvPicPr>
            <a:picLocks noChangeAspect="1"/>
          </p:cNvPicPr>
          <p:nvPr/>
        </p:nvPicPr>
        <p:blipFill>
          <a:blip r:embed="rId2"/>
          <a:stretch>
            <a:fillRect/>
          </a:stretch>
        </p:blipFill>
        <p:spPr>
          <a:xfrm>
            <a:off x="355600" y="3200400"/>
            <a:ext cx="2943330" cy="1809750"/>
          </a:xfrm>
          <a:prstGeom prst="rect">
            <a:avLst/>
          </a:prstGeom>
        </p:spPr>
      </p:pic>
      <p:pic>
        <p:nvPicPr>
          <p:cNvPr id="4" name="Picture 3"/>
          <p:cNvPicPr>
            <a:picLocks noChangeAspect="1"/>
          </p:cNvPicPr>
          <p:nvPr/>
        </p:nvPicPr>
        <p:blipFill>
          <a:blip r:embed="rId3"/>
          <a:stretch>
            <a:fillRect/>
          </a:stretch>
        </p:blipFill>
        <p:spPr>
          <a:xfrm>
            <a:off x="381000" y="5473505"/>
            <a:ext cx="3905250" cy="495300"/>
          </a:xfrm>
          <a:prstGeom prst="rect">
            <a:avLst/>
          </a:prstGeom>
        </p:spPr>
      </p:pic>
      <p:pic>
        <p:nvPicPr>
          <p:cNvPr id="5" name="Picture 4"/>
          <p:cNvPicPr>
            <a:picLocks noChangeAspect="1"/>
          </p:cNvPicPr>
          <p:nvPr/>
        </p:nvPicPr>
        <p:blipFill>
          <a:blip r:embed="rId4"/>
          <a:stretch>
            <a:fillRect/>
          </a:stretch>
        </p:blipFill>
        <p:spPr>
          <a:xfrm>
            <a:off x="333375" y="6189272"/>
            <a:ext cx="1190625" cy="485775"/>
          </a:xfrm>
          <a:prstGeom prst="rect">
            <a:avLst/>
          </a:prstGeom>
        </p:spPr>
      </p:pic>
      <p:pic>
        <p:nvPicPr>
          <p:cNvPr id="2" name="Picture 1"/>
          <p:cNvPicPr>
            <a:picLocks noChangeAspect="1"/>
          </p:cNvPicPr>
          <p:nvPr/>
        </p:nvPicPr>
        <p:blipFill>
          <a:blip r:embed="rId5"/>
          <a:stretch>
            <a:fillRect/>
          </a:stretch>
        </p:blipFill>
        <p:spPr>
          <a:xfrm>
            <a:off x="-87086" y="0"/>
            <a:ext cx="3282060" cy="2481262"/>
          </a:xfrm>
          <a:prstGeom prst="rect">
            <a:avLst/>
          </a:prstGeom>
        </p:spPr>
      </p:pic>
    </p:spTree>
    <p:extLst>
      <p:ext uri="{BB962C8B-B14F-4D97-AF65-F5344CB8AC3E}">
        <p14:creationId xmlns:p14="http://schemas.microsoft.com/office/powerpoint/2010/main" val="1733166279"/>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2"/>
          <p:cNvSpPr txBox="1">
            <a:spLocks noChangeArrowheads="1"/>
          </p:cNvSpPr>
          <p:nvPr/>
        </p:nvSpPr>
        <p:spPr bwMode="auto">
          <a:xfrm>
            <a:off x="1524000" y="304800"/>
            <a:ext cx="7316787" cy="762000"/>
          </a:xfrm>
          <a:prstGeom prst="rect">
            <a:avLst/>
          </a:prstGeom>
          <a:gradFill rotWithShape="0">
            <a:gsLst>
              <a:gs pos="0">
                <a:schemeClr val="bg1"/>
              </a:gs>
              <a:gs pos="100000">
                <a:srgbClr val="CCCCCC"/>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r>
              <a:rPr lang="fa-IR" sz="4400" b="1" dirty="0">
                <a:latin typeface="Times New Roman" pitchFamily="18" charset="0"/>
                <a:cs typeface="Homa" pitchFamily="2" charset="-78"/>
              </a:rPr>
              <a:t>حل مسئله از طريق جستجو</a:t>
            </a:r>
            <a:r>
              <a:rPr lang="fa-IR" sz="3600" b="1" dirty="0">
                <a:latin typeface="Times New Roman" pitchFamily="18" charset="0"/>
              </a:rPr>
              <a:t>	</a:t>
            </a:r>
            <a:endParaRPr lang="en-US" sz="2400" b="1" dirty="0">
              <a:latin typeface="Times New Roman" pitchFamily="18" charset="0"/>
            </a:endParaRPr>
          </a:p>
        </p:txBody>
      </p:sp>
      <p:sp>
        <p:nvSpPr>
          <p:cNvPr id="8" name="Text Box 2"/>
          <p:cNvSpPr txBox="1">
            <a:spLocks noChangeArrowheads="1"/>
          </p:cNvSpPr>
          <p:nvPr/>
        </p:nvSpPr>
        <p:spPr bwMode="auto">
          <a:xfrm>
            <a:off x="381000" y="1600200"/>
            <a:ext cx="8615816"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rtl="1"/>
            <a:r>
              <a:rPr lang="fa-IR" sz="2400" b="1" dirty="0">
                <a:solidFill>
                  <a:schemeClr val="accent1"/>
                </a:solidFill>
                <a:cs typeface="B Nazanin" panose="00000400000000000000" pitchFamily="2" charset="-78"/>
              </a:rPr>
              <a:t>جستجوی عمقی: افتادن در حلقه‌ی بی‌نهایت</a:t>
            </a:r>
          </a:p>
        </p:txBody>
      </p:sp>
      <p:pic>
        <p:nvPicPr>
          <p:cNvPr id="3" name="Picture 2"/>
          <p:cNvPicPr>
            <a:picLocks noChangeAspect="1"/>
          </p:cNvPicPr>
          <p:nvPr/>
        </p:nvPicPr>
        <p:blipFill>
          <a:blip r:embed="rId2"/>
          <a:stretch>
            <a:fillRect/>
          </a:stretch>
        </p:blipFill>
        <p:spPr>
          <a:xfrm>
            <a:off x="838200" y="2069122"/>
            <a:ext cx="7060233" cy="3638550"/>
          </a:xfrm>
          <a:prstGeom prst="rect">
            <a:avLst/>
          </a:prstGeom>
        </p:spPr>
      </p:pic>
    </p:spTree>
    <p:extLst>
      <p:ext uri="{BB962C8B-B14F-4D97-AF65-F5344CB8AC3E}">
        <p14:creationId xmlns:p14="http://schemas.microsoft.com/office/powerpoint/2010/main" val="22925734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7"/>
          </p:nvPr>
        </p:nvSpPr>
        <p:spPr/>
        <p:txBody>
          <a:bodyPr/>
          <a:lstStyle/>
          <a:p>
            <a:pPr>
              <a:defRPr/>
            </a:pPr>
            <a:fld id="{3BE44F5A-94A7-45D7-B2E0-63E53CE44D80}" type="slidenum">
              <a:rPr lang="fa-IR"/>
              <a:pPr>
                <a:defRPr/>
              </a:pPr>
              <a:t>7</a:t>
            </a:fld>
            <a:endParaRPr lang="en-US"/>
          </a:p>
        </p:txBody>
      </p:sp>
      <p:sp>
        <p:nvSpPr>
          <p:cNvPr id="5" name="Text Box 2"/>
          <p:cNvSpPr txBox="1">
            <a:spLocks noChangeArrowheads="1"/>
          </p:cNvSpPr>
          <p:nvPr/>
        </p:nvSpPr>
        <p:spPr bwMode="auto">
          <a:xfrm>
            <a:off x="1338263" y="304800"/>
            <a:ext cx="7316787" cy="762000"/>
          </a:xfrm>
          <a:prstGeom prst="rect">
            <a:avLst/>
          </a:prstGeom>
          <a:gradFill rotWithShape="0">
            <a:gsLst>
              <a:gs pos="0">
                <a:schemeClr val="bg1"/>
              </a:gs>
              <a:gs pos="100000">
                <a:srgbClr val="CCCCCC"/>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r>
              <a:rPr lang="fa-IR" sz="4400" b="1" dirty="0">
                <a:latin typeface="Times New Roman" pitchFamily="18" charset="0"/>
                <a:cs typeface="Homa" pitchFamily="2" charset="-78"/>
              </a:rPr>
              <a:t>حل مسئله از طريق جستجو</a:t>
            </a:r>
            <a:r>
              <a:rPr lang="fa-IR" sz="3600" b="1" dirty="0">
                <a:latin typeface="Times New Roman" pitchFamily="18" charset="0"/>
              </a:rPr>
              <a:t>	</a:t>
            </a:r>
            <a:endParaRPr lang="en-US" sz="2400" b="1" dirty="0">
              <a:latin typeface="Times New Roman" pitchFamily="18" charset="0"/>
            </a:endParaRPr>
          </a:p>
        </p:txBody>
      </p:sp>
      <p:pic>
        <p:nvPicPr>
          <p:cNvPr id="3" name="Picture 2"/>
          <p:cNvPicPr>
            <a:picLocks noChangeAspect="1"/>
          </p:cNvPicPr>
          <p:nvPr/>
        </p:nvPicPr>
        <p:blipFill>
          <a:blip r:embed="rId2">
            <a:extLst>
              <a:ext uri="{BEBA8EAE-BF5A-486C-A8C5-ECC9F3942E4B}">
                <a14:imgProps xmlns:a14="http://schemas.microsoft.com/office/drawing/2010/main">
                  <a14:imgLayer r:embed="rId3">
                    <a14:imgEffect>
                      <a14:sharpenSoften amount="50000"/>
                    </a14:imgEffect>
                    <a14:imgEffect>
                      <a14:brightnessContrast contrast="40000"/>
                    </a14:imgEffect>
                  </a14:imgLayer>
                </a14:imgProps>
              </a:ext>
            </a:extLst>
          </a:blip>
          <a:stretch>
            <a:fillRect/>
          </a:stretch>
        </p:blipFill>
        <p:spPr>
          <a:xfrm>
            <a:off x="0" y="2209800"/>
            <a:ext cx="9010650" cy="3848100"/>
          </a:xfrm>
          <a:prstGeom prst="rect">
            <a:avLst/>
          </a:prstGeom>
        </p:spPr>
      </p:pic>
      <p:sp>
        <p:nvSpPr>
          <p:cNvPr id="4" name="TextBox 3"/>
          <p:cNvSpPr txBox="1"/>
          <p:nvPr/>
        </p:nvSpPr>
        <p:spPr>
          <a:xfrm>
            <a:off x="5486400" y="1526560"/>
            <a:ext cx="3334567" cy="523220"/>
          </a:xfrm>
          <a:prstGeom prst="rect">
            <a:avLst/>
          </a:prstGeom>
          <a:noFill/>
        </p:spPr>
        <p:txBody>
          <a:bodyPr wrap="none" rtlCol="0">
            <a:spAutoFit/>
          </a:bodyPr>
          <a:lstStyle/>
          <a:p>
            <a:r>
              <a:rPr lang="fa-IR" sz="2800" b="1" dirty="0">
                <a:cs typeface="B Nazanin" panose="00000400000000000000" pitchFamily="2" charset="-78"/>
              </a:rPr>
              <a:t>مثال: مسیریابی در رومانی</a:t>
            </a:r>
            <a:endParaRPr lang="en-US" sz="2800" b="1" dirty="0">
              <a:cs typeface="B Nazanin" panose="00000400000000000000" pitchFamily="2" charset="-78"/>
            </a:endParaRPr>
          </a:p>
        </p:txBody>
      </p:sp>
    </p:spTree>
    <p:extLst>
      <p:ext uri="{BB962C8B-B14F-4D97-AF65-F5344CB8AC3E}">
        <p14:creationId xmlns:p14="http://schemas.microsoft.com/office/powerpoint/2010/main" val="3072773405"/>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2"/>
          <p:cNvSpPr txBox="1">
            <a:spLocks noChangeArrowheads="1"/>
          </p:cNvSpPr>
          <p:nvPr/>
        </p:nvSpPr>
        <p:spPr bwMode="auto">
          <a:xfrm>
            <a:off x="1524000" y="304800"/>
            <a:ext cx="7316787" cy="762000"/>
          </a:xfrm>
          <a:prstGeom prst="rect">
            <a:avLst/>
          </a:prstGeom>
          <a:gradFill rotWithShape="0">
            <a:gsLst>
              <a:gs pos="0">
                <a:schemeClr val="bg1"/>
              </a:gs>
              <a:gs pos="100000">
                <a:srgbClr val="CCCCCC"/>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r>
              <a:rPr lang="fa-IR" sz="4400" b="1" dirty="0">
                <a:latin typeface="Times New Roman" pitchFamily="18" charset="0"/>
                <a:cs typeface="Homa" pitchFamily="2" charset="-78"/>
              </a:rPr>
              <a:t>حل مسئله از طريق جستجو</a:t>
            </a:r>
            <a:r>
              <a:rPr lang="fa-IR" sz="3600" b="1" dirty="0">
                <a:latin typeface="Times New Roman" pitchFamily="18" charset="0"/>
              </a:rPr>
              <a:t>	</a:t>
            </a:r>
            <a:endParaRPr lang="en-US" sz="2400" b="1" dirty="0">
              <a:latin typeface="Times New Roman" pitchFamily="18" charset="0"/>
            </a:endParaRPr>
          </a:p>
        </p:txBody>
      </p:sp>
      <p:sp>
        <p:nvSpPr>
          <p:cNvPr id="8" name="Text Box 2"/>
          <p:cNvSpPr txBox="1">
            <a:spLocks noChangeArrowheads="1"/>
          </p:cNvSpPr>
          <p:nvPr/>
        </p:nvSpPr>
        <p:spPr bwMode="auto">
          <a:xfrm>
            <a:off x="381000" y="1600200"/>
            <a:ext cx="8615816" cy="3046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342900" indent="-342900" algn="r" rtl="1">
              <a:buFont typeface="Arial" panose="020B0604020202020204" pitchFamily="34" charset="0"/>
              <a:buChar char="•"/>
            </a:pPr>
            <a:r>
              <a:rPr lang="fa-IR" sz="2400" b="1" dirty="0">
                <a:solidFill>
                  <a:schemeClr val="accent1"/>
                </a:solidFill>
                <a:cs typeface="B Nazanin" panose="00000400000000000000" pitchFamily="2" charset="-78"/>
              </a:rPr>
              <a:t>جستجوی عمقی:</a:t>
            </a:r>
          </a:p>
          <a:p>
            <a:pPr marL="342900" indent="-342900" algn="r" rtl="1">
              <a:buFont typeface="Arial" panose="020B0604020202020204" pitchFamily="34" charset="0"/>
              <a:buChar char="•"/>
            </a:pPr>
            <a:r>
              <a:rPr lang="fa-IR" sz="2400" b="1" dirty="0">
                <a:cs typeface="B Nazanin" panose="00000400000000000000" pitchFamily="2" charset="-78"/>
              </a:rPr>
              <a:t>سوال: </a:t>
            </a:r>
            <a:r>
              <a:rPr lang="fa-IR" sz="2400" dirty="0">
                <a:cs typeface="B Nazanin" panose="00000400000000000000" pitchFamily="2" charset="-78"/>
              </a:rPr>
              <a:t>اگر بر روی گراف زیر یک جستجوی عمقی درختی انجام شود، چه مسيری به عنوان خروجی برگردانده می‌شود؟</a:t>
            </a:r>
          </a:p>
          <a:p>
            <a:pPr marL="342900" indent="-342900" algn="r" rtl="1">
              <a:buFont typeface="Arial" panose="020B0604020202020204" pitchFamily="34" charset="0"/>
              <a:buChar char="•"/>
            </a:pPr>
            <a:r>
              <a:rPr lang="fa-IR" sz="2400" dirty="0">
                <a:cs typeface="B Nazanin" panose="00000400000000000000" pitchFamily="2" charset="-78"/>
              </a:rPr>
              <a:t>فرض کنيد در صورت وجود دو یا چند گره با عمق یکسان، گره‌ها به ترتيب الفبایی گسترش داده می‌شوند.</a:t>
            </a:r>
            <a:endParaRPr lang="fa-IR" sz="2400" b="1" dirty="0">
              <a:solidFill>
                <a:schemeClr val="accent1"/>
              </a:solidFill>
              <a:cs typeface="B Nazanin" panose="00000400000000000000" pitchFamily="2" charset="-78"/>
            </a:endParaRPr>
          </a:p>
          <a:p>
            <a:pPr marL="342900" indent="-342900" algn="r" rtl="1">
              <a:buFont typeface="Arial" panose="020B0604020202020204" pitchFamily="34" charset="0"/>
              <a:buChar char="•"/>
            </a:pPr>
            <a:endParaRPr lang="fa-IR" sz="2400" dirty="0">
              <a:cs typeface="B Nazanin" panose="00000400000000000000" pitchFamily="2" charset="-78"/>
            </a:endParaRPr>
          </a:p>
          <a:p>
            <a:pPr marL="342900" indent="-342900" algn="r" rtl="1">
              <a:buFont typeface="Arial" panose="020B0604020202020204" pitchFamily="34" charset="0"/>
              <a:buChar char="•"/>
            </a:pPr>
            <a:endParaRPr lang="fa-IR" sz="2400" dirty="0">
              <a:cs typeface="B Nazanin" panose="00000400000000000000" pitchFamily="2" charset="-78"/>
            </a:endParaRPr>
          </a:p>
          <a:p>
            <a:pPr marL="342900" indent="-342900" algn="r" rtl="1">
              <a:buFont typeface="Arial" panose="020B0604020202020204" pitchFamily="34" charset="0"/>
              <a:buChar char="•"/>
            </a:pPr>
            <a:endParaRPr lang="fa-IR" sz="2400" dirty="0">
              <a:cs typeface="B Nazanin" panose="00000400000000000000" pitchFamily="2" charset="-78"/>
            </a:endParaRPr>
          </a:p>
        </p:txBody>
      </p:sp>
      <p:pic>
        <p:nvPicPr>
          <p:cNvPr id="3" name="Picture 2"/>
          <p:cNvPicPr>
            <a:picLocks noChangeAspect="1"/>
          </p:cNvPicPr>
          <p:nvPr/>
        </p:nvPicPr>
        <p:blipFill>
          <a:blip r:embed="rId2"/>
          <a:stretch>
            <a:fillRect/>
          </a:stretch>
        </p:blipFill>
        <p:spPr>
          <a:xfrm>
            <a:off x="1752600" y="3581400"/>
            <a:ext cx="5326630" cy="2883844"/>
          </a:xfrm>
          <a:prstGeom prst="rect">
            <a:avLst/>
          </a:prstGeom>
        </p:spPr>
      </p:pic>
    </p:spTree>
    <p:extLst>
      <p:ext uri="{BB962C8B-B14F-4D97-AF65-F5344CB8AC3E}">
        <p14:creationId xmlns:p14="http://schemas.microsoft.com/office/powerpoint/2010/main" val="3322979002"/>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2"/>
          <p:cNvSpPr txBox="1">
            <a:spLocks noChangeArrowheads="1"/>
          </p:cNvSpPr>
          <p:nvPr/>
        </p:nvSpPr>
        <p:spPr bwMode="auto">
          <a:xfrm>
            <a:off x="1524000" y="304800"/>
            <a:ext cx="7316787" cy="762000"/>
          </a:xfrm>
          <a:prstGeom prst="rect">
            <a:avLst/>
          </a:prstGeom>
          <a:gradFill rotWithShape="0">
            <a:gsLst>
              <a:gs pos="0">
                <a:schemeClr val="bg1"/>
              </a:gs>
              <a:gs pos="100000">
                <a:srgbClr val="CCCCCC"/>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r>
              <a:rPr lang="fa-IR" sz="4400" b="1" dirty="0">
                <a:latin typeface="Times New Roman" pitchFamily="18" charset="0"/>
                <a:cs typeface="Homa" pitchFamily="2" charset="-78"/>
              </a:rPr>
              <a:t>حل مسئله از طريق جستجو</a:t>
            </a:r>
            <a:r>
              <a:rPr lang="fa-IR" sz="3600" b="1" dirty="0">
                <a:latin typeface="Times New Roman" pitchFamily="18" charset="0"/>
              </a:rPr>
              <a:t>	</a:t>
            </a:r>
            <a:endParaRPr lang="en-US" sz="2400" b="1" dirty="0">
              <a:latin typeface="Times New Roman" pitchFamily="18" charset="0"/>
            </a:endParaRPr>
          </a:p>
        </p:txBody>
      </p:sp>
      <p:sp>
        <p:nvSpPr>
          <p:cNvPr id="8" name="Text Box 2"/>
          <p:cNvSpPr txBox="1">
            <a:spLocks noChangeArrowheads="1"/>
          </p:cNvSpPr>
          <p:nvPr/>
        </p:nvSpPr>
        <p:spPr bwMode="auto">
          <a:xfrm>
            <a:off x="381000" y="1600200"/>
            <a:ext cx="8615816" cy="1938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342900" indent="-342900" algn="r" rtl="1">
              <a:buFont typeface="Arial" panose="020B0604020202020204" pitchFamily="34" charset="0"/>
              <a:buChar char="•"/>
            </a:pPr>
            <a:r>
              <a:rPr lang="fa-IR" sz="2400" b="1" dirty="0">
                <a:solidFill>
                  <a:schemeClr val="accent1"/>
                </a:solidFill>
                <a:cs typeface="B Nazanin" panose="00000400000000000000" pitchFamily="2" charset="-78"/>
              </a:rPr>
              <a:t>جستجوی عمق محدود:</a:t>
            </a:r>
          </a:p>
          <a:p>
            <a:pPr marL="342900" indent="-342900" algn="r" rtl="1">
              <a:buFont typeface="Arial" panose="020B0604020202020204" pitchFamily="34" charset="0"/>
              <a:buChar char="•"/>
            </a:pPr>
            <a:r>
              <a:rPr lang="fa-IR" sz="2400" dirty="0">
                <a:cs typeface="B Nazanin" panose="00000400000000000000" pitchFamily="2" charset="-78"/>
              </a:rPr>
              <a:t>ایده: محدود کردن عمق جستجو در جستجوی عمقی.</a:t>
            </a:r>
          </a:p>
          <a:p>
            <a:pPr marL="855663" indent="-342900" algn="r" rtl="1">
              <a:buFont typeface="Arial" panose="020B0604020202020204" pitchFamily="34" charset="0"/>
              <a:buChar char="•"/>
            </a:pPr>
            <a:r>
              <a:rPr lang="fa-IR" sz="2400" dirty="0">
                <a:cs typeface="B Nazanin" panose="00000400000000000000" pitchFamily="2" charset="-78"/>
              </a:rPr>
              <a:t>فرزندان گره‌های واقع در عمق 𝑙 توليد نمی شوند.</a:t>
            </a:r>
          </a:p>
          <a:p>
            <a:pPr marL="342900" indent="-342900" algn="r" rtl="1">
              <a:buFont typeface="Arial" panose="020B0604020202020204" pitchFamily="34" charset="0"/>
              <a:buChar char="•"/>
            </a:pPr>
            <a:endParaRPr lang="fa-IR" sz="2400" dirty="0">
              <a:cs typeface="B Nazanin" panose="00000400000000000000" pitchFamily="2" charset="-78"/>
            </a:endParaRPr>
          </a:p>
          <a:p>
            <a:pPr marL="342900" indent="-342900" algn="r" rtl="1">
              <a:buFont typeface="Arial" panose="020B0604020202020204" pitchFamily="34" charset="0"/>
              <a:buChar char="•"/>
            </a:pPr>
            <a:endParaRPr lang="fa-IR" sz="2400" dirty="0">
              <a:cs typeface="B Nazanin" panose="00000400000000000000" pitchFamily="2" charset="-78"/>
            </a:endParaRPr>
          </a:p>
        </p:txBody>
      </p:sp>
      <p:pic>
        <p:nvPicPr>
          <p:cNvPr id="2" name="Picture 1"/>
          <p:cNvPicPr>
            <a:picLocks noChangeAspect="1"/>
          </p:cNvPicPr>
          <p:nvPr/>
        </p:nvPicPr>
        <p:blipFill>
          <a:blip r:embed="rId2"/>
          <a:stretch>
            <a:fillRect/>
          </a:stretch>
        </p:blipFill>
        <p:spPr>
          <a:xfrm>
            <a:off x="2590800" y="3352800"/>
            <a:ext cx="3600450" cy="2562225"/>
          </a:xfrm>
          <a:prstGeom prst="rect">
            <a:avLst/>
          </a:prstGeom>
        </p:spPr>
      </p:pic>
    </p:spTree>
    <p:extLst>
      <p:ext uri="{BB962C8B-B14F-4D97-AF65-F5344CB8AC3E}">
        <p14:creationId xmlns:p14="http://schemas.microsoft.com/office/powerpoint/2010/main" val="1768665619"/>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2"/>
          <p:cNvSpPr txBox="1">
            <a:spLocks noChangeArrowheads="1"/>
          </p:cNvSpPr>
          <p:nvPr/>
        </p:nvSpPr>
        <p:spPr bwMode="auto">
          <a:xfrm>
            <a:off x="1524000" y="304800"/>
            <a:ext cx="7316787" cy="762000"/>
          </a:xfrm>
          <a:prstGeom prst="rect">
            <a:avLst/>
          </a:prstGeom>
          <a:gradFill rotWithShape="0">
            <a:gsLst>
              <a:gs pos="0">
                <a:schemeClr val="bg1"/>
              </a:gs>
              <a:gs pos="100000">
                <a:srgbClr val="CCCCCC"/>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r>
              <a:rPr lang="fa-IR" sz="4400" b="1" dirty="0">
                <a:latin typeface="Times New Roman" pitchFamily="18" charset="0"/>
                <a:cs typeface="Homa" pitchFamily="2" charset="-78"/>
              </a:rPr>
              <a:t>حل مسئله از طريق جستجو</a:t>
            </a:r>
            <a:r>
              <a:rPr lang="fa-IR" sz="3600" b="1" dirty="0">
                <a:latin typeface="Times New Roman" pitchFamily="18" charset="0"/>
              </a:rPr>
              <a:t>	</a:t>
            </a:r>
            <a:endParaRPr lang="en-US" sz="2400" b="1" dirty="0">
              <a:latin typeface="Times New Roman" pitchFamily="18" charset="0"/>
            </a:endParaRPr>
          </a:p>
        </p:txBody>
      </p:sp>
      <p:sp>
        <p:nvSpPr>
          <p:cNvPr id="8" name="Text Box 2"/>
          <p:cNvSpPr txBox="1">
            <a:spLocks noChangeArrowheads="1"/>
          </p:cNvSpPr>
          <p:nvPr/>
        </p:nvSpPr>
        <p:spPr bwMode="auto">
          <a:xfrm>
            <a:off x="381000" y="1600200"/>
            <a:ext cx="8615816" cy="48936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342900" indent="-342900" algn="r" rtl="1">
              <a:buFont typeface="Arial" panose="020B0604020202020204" pitchFamily="34" charset="0"/>
              <a:buChar char="•"/>
            </a:pPr>
            <a:r>
              <a:rPr lang="fa-IR" sz="2400" b="1" dirty="0">
                <a:solidFill>
                  <a:schemeClr val="accent1"/>
                </a:solidFill>
                <a:cs typeface="B Nazanin" panose="00000400000000000000" pitchFamily="2" charset="-78"/>
              </a:rPr>
              <a:t>جستجوی عمق محدود:</a:t>
            </a:r>
          </a:p>
          <a:p>
            <a:pPr marL="342900" indent="-342900" algn="r" rtl="1">
              <a:buFont typeface="Arial" panose="020B0604020202020204" pitchFamily="34" charset="0"/>
              <a:buChar char="•"/>
            </a:pPr>
            <a:r>
              <a:rPr lang="fa-IR" sz="2400" dirty="0">
                <a:cs typeface="B Nazanin" panose="00000400000000000000" pitchFamily="2" charset="-78"/>
              </a:rPr>
              <a:t>کامل؟ بله (اگر 𝑙≥𝑑 )</a:t>
            </a:r>
          </a:p>
          <a:p>
            <a:pPr marL="342900" indent="-342900" algn="r" rtl="1">
              <a:buFont typeface="Arial" panose="020B0604020202020204" pitchFamily="34" charset="0"/>
              <a:buChar char="•"/>
            </a:pPr>
            <a:endParaRPr lang="fa-IR" sz="2400" b="1" dirty="0">
              <a:cs typeface="B Nazanin" panose="00000400000000000000" pitchFamily="2" charset="-78"/>
            </a:endParaRPr>
          </a:p>
          <a:p>
            <a:pPr marL="342900" indent="-342900" algn="r" rtl="1">
              <a:buFont typeface="Arial" panose="020B0604020202020204" pitchFamily="34" charset="0"/>
              <a:buChar char="•"/>
            </a:pPr>
            <a:endParaRPr lang="fa-IR" sz="2400" b="1" dirty="0">
              <a:cs typeface="B Nazanin" panose="00000400000000000000" pitchFamily="2" charset="-78"/>
            </a:endParaRPr>
          </a:p>
          <a:p>
            <a:pPr marL="342900" indent="-342900" algn="r" rtl="1">
              <a:buFont typeface="Arial" panose="020B0604020202020204" pitchFamily="34" charset="0"/>
              <a:buChar char="•"/>
            </a:pPr>
            <a:endParaRPr lang="fa-IR" sz="2400" b="1" dirty="0">
              <a:cs typeface="B Nazanin" panose="00000400000000000000" pitchFamily="2" charset="-78"/>
            </a:endParaRPr>
          </a:p>
          <a:p>
            <a:pPr marL="342900" indent="-342900" algn="r" rtl="1">
              <a:buFont typeface="Arial" panose="020B0604020202020204" pitchFamily="34" charset="0"/>
              <a:buChar char="•"/>
            </a:pPr>
            <a:endParaRPr lang="fa-IR" sz="2400" b="1" dirty="0">
              <a:cs typeface="B Nazanin" panose="00000400000000000000" pitchFamily="2" charset="-78"/>
            </a:endParaRPr>
          </a:p>
          <a:p>
            <a:pPr marL="342900" indent="-342900" algn="r" rtl="1">
              <a:buFont typeface="Arial" panose="020B0604020202020204" pitchFamily="34" charset="0"/>
              <a:buChar char="•"/>
            </a:pPr>
            <a:r>
              <a:rPr lang="fa-IR" sz="2400" dirty="0">
                <a:cs typeface="B Nazanin" panose="00000400000000000000" pitchFamily="2" charset="-78"/>
              </a:rPr>
              <a:t>بهينه؟ خير(همانند جستجوی عمقی)</a:t>
            </a:r>
          </a:p>
          <a:p>
            <a:pPr algn="r" rtl="1"/>
            <a:endParaRPr lang="fa-IR" sz="2400" dirty="0">
              <a:cs typeface="B Nazanin" panose="00000400000000000000" pitchFamily="2" charset="-78"/>
            </a:endParaRPr>
          </a:p>
          <a:p>
            <a:pPr marL="342900" indent="-342900" algn="r" rtl="1">
              <a:buFont typeface="Arial" panose="020B0604020202020204" pitchFamily="34" charset="0"/>
              <a:buChar char="•"/>
            </a:pPr>
            <a:r>
              <a:rPr lang="fa-IR" sz="2400" dirty="0">
                <a:cs typeface="B Nazanin" panose="00000400000000000000" pitchFamily="2" charset="-78"/>
              </a:rPr>
              <a:t>پيچيدگی زمانی؟ نمایی</a:t>
            </a:r>
          </a:p>
          <a:p>
            <a:pPr marL="342900" indent="-342900" algn="r" rtl="1">
              <a:buFont typeface="Arial" panose="020B0604020202020204" pitchFamily="34" charset="0"/>
              <a:buChar char="•"/>
            </a:pPr>
            <a:endParaRPr lang="fa-IR" sz="2400" dirty="0">
              <a:cs typeface="B Nazanin" panose="00000400000000000000" pitchFamily="2" charset="-78"/>
            </a:endParaRPr>
          </a:p>
          <a:p>
            <a:pPr marL="342900" indent="-342900" algn="r" rtl="1">
              <a:buFont typeface="Arial" panose="020B0604020202020204" pitchFamily="34" charset="0"/>
              <a:buChar char="•"/>
            </a:pPr>
            <a:endParaRPr lang="fa-IR" sz="2400" dirty="0">
              <a:cs typeface="B Nazanin" panose="00000400000000000000" pitchFamily="2" charset="-78"/>
            </a:endParaRPr>
          </a:p>
          <a:p>
            <a:pPr marL="342900" indent="-342900" algn="r" rtl="1">
              <a:buFont typeface="Arial" panose="020B0604020202020204" pitchFamily="34" charset="0"/>
              <a:buChar char="•"/>
            </a:pPr>
            <a:r>
              <a:rPr lang="fa-IR" sz="2400" dirty="0">
                <a:cs typeface="B Nazanin" panose="00000400000000000000" pitchFamily="2" charset="-78"/>
              </a:rPr>
              <a:t>پيچيدگی حافظه؟ خطی (جستجوی درختی)</a:t>
            </a:r>
          </a:p>
          <a:p>
            <a:pPr marL="342900" indent="-342900" algn="r" rtl="1">
              <a:buFont typeface="Arial" panose="020B0604020202020204" pitchFamily="34" charset="0"/>
              <a:buChar char="•"/>
            </a:pPr>
            <a:endParaRPr lang="fa-IR" sz="2400" dirty="0">
              <a:cs typeface="B Nazanin" panose="00000400000000000000" pitchFamily="2" charset="-78"/>
            </a:endParaRPr>
          </a:p>
        </p:txBody>
      </p:sp>
      <p:pic>
        <p:nvPicPr>
          <p:cNvPr id="3" name="Picture 2"/>
          <p:cNvPicPr>
            <a:picLocks noChangeAspect="1"/>
          </p:cNvPicPr>
          <p:nvPr/>
        </p:nvPicPr>
        <p:blipFill>
          <a:blip r:embed="rId2"/>
          <a:stretch>
            <a:fillRect/>
          </a:stretch>
        </p:blipFill>
        <p:spPr>
          <a:xfrm>
            <a:off x="152400" y="1600200"/>
            <a:ext cx="3238500" cy="2257425"/>
          </a:xfrm>
          <a:prstGeom prst="rect">
            <a:avLst/>
          </a:prstGeom>
        </p:spPr>
      </p:pic>
      <p:pic>
        <p:nvPicPr>
          <p:cNvPr id="4" name="Picture 3"/>
          <p:cNvPicPr>
            <a:picLocks noChangeAspect="1"/>
          </p:cNvPicPr>
          <p:nvPr/>
        </p:nvPicPr>
        <p:blipFill>
          <a:blip r:embed="rId3"/>
          <a:stretch>
            <a:fillRect/>
          </a:stretch>
        </p:blipFill>
        <p:spPr>
          <a:xfrm>
            <a:off x="381000" y="4794736"/>
            <a:ext cx="3714750" cy="381000"/>
          </a:xfrm>
          <a:prstGeom prst="rect">
            <a:avLst/>
          </a:prstGeom>
        </p:spPr>
      </p:pic>
      <p:pic>
        <p:nvPicPr>
          <p:cNvPr id="5" name="Picture 4"/>
          <p:cNvPicPr>
            <a:picLocks noChangeAspect="1"/>
          </p:cNvPicPr>
          <p:nvPr/>
        </p:nvPicPr>
        <p:blipFill>
          <a:blip r:embed="rId4"/>
          <a:stretch>
            <a:fillRect/>
          </a:stretch>
        </p:blipFill>
        <p:spPr>
          <a:xfrm>
            <a:off x="533400" y="5709136"/>
            <a:ext cx="990600" cy="476250"/>
          </a:xfrm>
          <a:prstGeom prst="rect">
            <a:avLst/>
          </a:prstGeom>
        </p:spPr>
      </p:pic>
    </p:spTree>
    <p:extLst>
      <p:ext uri="{BB962C8B-B14F-4D97-AF65-F5344CB8AC3E}">
        <p14:creationId xmlns:p14="http://schemas.microsoft.com/office/powerpoint/2010/main" val="2171394915"/>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2"/>
          <p:cNvSpPr txBox="1">
            <a:spLocks noChangeArrowheads="1"/>
          </p:cNvSpPr>
          <p:nvPr/>
        </p:nvSpPr>
        <p:spPr bwMode="auto">
          <a:xfrm>
            <a:off x="1524000" y="304800"/>
            <a:ext cx="7316787" cy="762000"/>
          </a:xfrm>
          <a:prstGeom prst="rect">
            <a:avLst/>
          </a:prstGeom>
          <a:gradFill rotWithShape="0">
            <a:gsLst>
              <a:gs pos="0">
                <a:schemeClr val="bg1"/>
              </a:gs>
              <a:gs pos="100000">
                <a:srgbClr val="CCCCCC"/>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r>
              <a:rPr lang="fa-IR" sz="4400" b="1" dirty="0">
                <a:latin typeface="Times New Roman" pitchFamily="18" charset="0"/>
                <a:cs typeface="Homa" pitchFamily="2" charset="-78"/>
              </a:rPr>
              <a:t>حل مسئله از طريق جستجو</a:t>
            </a:r>
            <a:r>
              <a:rPr lang="fa-IR" sz="3600" b="1" dirty="0">
                <a:latin typeface="Times New Roman" pitchFamily="18" charset="0"/>
              </a:rPr>
              <a:t>	</a:t>
            </a:r>
            <a:endParaRPr lang="en-US" sz="2400" b="1" dirty="0">
              <a:latin typeface="Times New Roman" pitchFamily="18" charset="0"/>
            </a:endParaRPr>
          </a:p>
        </p:txBody>
      </p:sp>
      <p:sp>
        <p:nvSpPr>
          <p:cNvPr id="8" name="Text Box 2"/>
          <p:cNvSpPr txBox="1">
            <a:spLocks noChangeArrowheads="1"/>
          </p:cNvSpPr>
          <p:nvPr/>
        </p:nvSpPr>
        <p:spPr bwMode="auto">
          <a:xfrm>
            <a:off x="381000" y="1600200"/>
            <a:ext cx="8615816" cy="1938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342900" indent="-342900" algn="r" rtl="1">
              <a:buFont typeface="Arial" panose="020B0604020202020204" pitchFamily="34" charset="0"/>
              <a:buChar char="•"/>
            </a:pPr>
            <a:r>
              <a:rPr lang="fa-IR" sz="2400" b="1" dirty="0">
                <a:solidFill>
                  <a:schemeClr val="accent1"/>
                </a:solidFill>
                <a:cs typeface="B Nazanin" panose="00000400000000000000" pitchFamily="2" charset="-78"/>
              </a:rPr>
              <a:t>جستجوی عمیق‌کننده‌ی تکراری</a:t>
            </a:r>
          </a:p>
          <a:p>
            <a:pPr marL="682625" indent="-342900" algn="r" rtl="1">
              <a:buFont typeface="Arial" panose="020B0604020202020204" pitchFamily="34" charset="0"/>
              <a:buChar char="•"/>
            </a:pPr>
            <a:r>
              <a:rPr lang="fa-IR" sz="2400" dirty="0">
                <a:cs typeface="B Nazanin" panose="00000400000000000000" pitchFamily="2" charset="-78"/>
              </a:rPr>
              <a:t>ایراد اصلی</a:t>
            </a:r>
            <a:r>
              <a:rPr lang="en-US" sz="2400" dirty="0">
                <a:cs typeface="B Nazanin" panose="00000400000000000000" pitchFamily="2" charset="-78"/>
              </a:rPr>
              <a:t>:</a:t>
            </a:r>
            <a:r>
              <a:rPr lang="en-US" sz="2400" b="1" dirty="0">
                <a:cs typeface="B Nazanin" panose="00000400000000000000" pitchFamily="2" charset="-78"/>
              </a:rPr>
              <a:t>DLS </a:t>
            </a:r>
            <a:r>
              <a:rPr lang="fa-IR" sz="2400" b="1" dirty="0">
                <a:cs typeface="B Nazanin" panose="00000400000000000000" pitchFamily="2" charset="-78"/>
              </a:rPr>
              <a:t> </a:t>
            </a:r>
            <a:r>
              <a:rPr lang="fa-IR" sz="2400" dirty="0">
                <a:cs typeface="B Nazanin" panose="00000400000000000000" pitchFamily="2" charset="-78"/>
              </a:rPr>
              <a:t>انتخاب یک محدوده عمقی مناسب.</a:t>
            </a:r>
          </a:p>
          <a:p>
            <a:pPr marL="682625" indent="-342900" algn="r" rtl="1">
              <a:buFont typeface="Arial" panose="020B0604020202020204" pitchFamily="34" charset="0"/>
              <a:buChar char="•"/>
            </a:pPr>
            <a:r>
              <a:rPr lang="fa-IR" sz="2400" dirty="0">
                <a:cs typeface="B Nazanin" panose="00000400000000000000" pitchFamily="2" charset="-78"/>
              </a:rPr>
              <a:t>جستجوی عميق کننده تکراری.</a:t>
            </a:r>
          </a:p>
          <a:p>
            <a:pPr marL="682625" indent="-342900" algn="r" rtl="1">
              <a:buFont typeface="Arial" panose="020B0604020202020204" pitchFamily="34" charset="0"/>
              <a:buChar char="•"/>
            </a:pPr>
            <a:r>
              <a:rPr lang="fa-IR" sz="2400" dirty="0">
                <a:cs typeface="B Nazanin" panose="00000400000000000000" pitchFamily="2" charset="-78"/>
              </a:rPr>
              <a:t>تعيين محدوده عمقی مناسب با امتحان کردن تمامی محدوده ها.</a:t>
            </a:r>
          </a:p>
          <a:p>
            <a:pPr marL="342900" indent="-342900" algn="r" rtl="1">
              <a:buFont typeface="Arial" panose="020B0604020202020204" pitchFamily="34" charset="0"/>
              <a:buChar char="•"/>
            </a:pPr>
            <a:endParaRPr lang="fa-IR" sz="2400" dirty="0">
              <a:cs typeface="B Nazanin" panose="00000400000000000000" pitchFamily="2" charset="-78"/>
            </a:endParaRPr>
          </a:p>
        </p:txBody>
      </p:sp>
      <p:pic>
        <p:nvPicPr>
          <p:cNvPr id="3" name="Picture 2"/>
          <p:cNvPicPr>
            <a:picLocks noChangeAspect="1"/>
          </p:cNvPicPr>
          <p:nvPr/>
        </p:nvPicPr>
        <p:blipFill>
          <a:blip r:embed="rId2"/>
          <a:stretch>
            <a:fillRect/>
          </a:stretch>
        </p:blipFill>
        <p:spPr>
          <a:xfrm>
            <a:off x="2590800" y="3539192"/>
            <a:ext cx="3794760" cy="2743200"/>
          </a:xfrm>
          <a:prstGeom prst="rect">
            <a:avLst/>
          </a:prstGeom>
        </p:spPr>
      </p:pic>
    </p:spTree>
    <p:extLst>
      <p:ext uri="{BB962C8B-B14F-4D97-AF65-F5344CB8AC3E}">
        <p14:creationId xmlns:p14="http://schemas.microsoft.com/office/powerpoint/2010/main" val="653181502"/>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2"/>
          <p:cNvSpPr txBox="1">
            <a:spLocks noChangeArrowheads="1"/>
          </p:cNvSpPr>
          <p:nvPr/>
        </p:nvSpPr>
        <p:spPr bwMode="auto">
          <a:xfrm>
            <a:off x="1524000" y="304800"/>
            <a:ext cx="7316787" cy="762000"/>
          </a:xfrm>
          <a:prstGeom prst="rect">
            <a:avLst/>
          </a:prstGeom>
          <a:gradFill rotWithShape="0">
            <a:gsLst>
              <a:gs pos="0">
                <a:schemeClr val="bg1"/>
              </a:gs>
              <a:gs pos="100000">
                <a:srgbClr val="CCCCCC"/>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r>
              <a:rPr lang="fa-IR" sz="4400" b="1" dirty="0">
                <a:latin typeface="Times New Roman" pitchFamily="18" charset="0"/>
                <a:cs typeface="Homa" pitchFamily="2" charset="-78"/>
              </a:rPr>
              <a:t>حل مسئله از طريق جستجو</a:t>
            </a:r>
            <a:r>
              <a:rPr lang="fa-IR" sz="3600" b="1" dirty="0">
                <a:latin typeface="Times New Roman" pitchFamily="18" charset="0"/>
              </a:rPr>
              <a:t>	</a:t>
            </a:r>
            <a:endParaRPr lang="en-US" sz="2400" b="1" dirty="0">
              <a:latin typeface="Times New Roman" pitchFamily="18" charset="0"/>
            </a:endParaRPr>
          </a:p>
        </p:txBody>
      </p:sp>
      <p:sp>
        <p:nvSpPr>
          <p:cNvPr id="8" name="Text Box 2"/>
          <p:cNvSpPr txBox="1">
            <a:spLocks noChangeArrowheads="1"/>
          </p:cNvSpPr>
          <p:nvPr/>
        </p:nvSpPr>
        <p:spPr bwMode="auto">
          <a:xfrm>
            <a:off x="381000" y="1600200"/>
            <a:ext cx="8615816" cy="2677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342900" indent="-342900" algn="r" rtl="1">
              <a:buFont typeface="Arial" panose="020B0604020202020204" pitchFamily="34" charset="0"/>
              <a:buChar char="•"/>
            </a:pPr>
            <a:r>
              <a:rPr lang="fa-IR" sz="2400" b="1" dirty="0">
                <a:solidFill>
                  <a:schemeClr val="accent1"/>
                </a:solidFill>
                <a:cs typeface="B Nazanin" panose="00000400000000000000" pitchFamily="2" charset="-78"/>
              </a:rPr>
              <a:t>جستجوی عمیق‌کننده‌ی تکراری</a:t>
            </a:r>
          </a:p>
          <a:p>
            <a:pPr marL="342900" indent="-342900" algn="r" rtl="1">
              <a:buFont typeface="Arial" panose="020B0604020202020204" pitchFamily="34" charset="0"/>
              <a:buChar char="•"/>
            </a:pPr>
            <a:r>
              <a:rPr lang="fa-IR" sz="2400" dirty="0">
                <a:cs typeface="B Nazanin" panose="00000400000000000000" pitchFamily="2" charset="-78"/>
              </a:rPr>
              <a:t>ایده: ترکيب مزایای جستجوی سطحی و جستجوی عمقی.</a:t>
            </a:r>
          </a:p>
          <a:p>
            <a:pPr marL="973138" indent="-342900" algn="r" rtl="1">
              <a:buFont typeface="Arial" panose="020B0604020202020204" pitchFamily="34" charset="0"/>
              <a:buChar char="•"/>
            </a:pPr>
            <a:r>
              <a:rPr lang="fa-IR" sz="2400" dirty="0">
                <a:cs typeface="B Nazanin" panose="00000400000000000000" pitchFamily="2" charset="-78"/>
              </a:rPr>
              <a:t>یک جستجوی عمقی با محدوده عمقی 0 انجام بده. اگر راه حل پيدا نشد ...</a:t>
            </a:r>
          </a:p>
          <a:p>
            <a:pPr marL="973138" indent="-342900" algn="r" rtl="1">
              <a:buFont typeface="Arial" panose="020B0604020202020204" pitchFamily="34" charset="0"/>
              <a:buChar char="•"/>
            </a:pPr>
            <a:r>
              <a:rPr lang="fa-IR" sz="2400" dirty="0">
                <a:cs typeface="B Nazanin" panose="00000400000000000000" pitchFamily="2" charset="-78"/>
              </a:rPr>
              <a:t>یک جستجوی عمقی با محدوده عمقی ۱ انجام بده. اگر راه حل پيدا نشد ...</a:t>
            </a:r>
          </a:p>
          <a:p>
            <a:pPr marL="973138" indent="-342900" algn="r" rtl="1">
              <a:buFont typeface="Arial" panose="020B0604020202020204" pitchFamily="34" charset="0"/>
              <a:buChar char="•"/>
            </a:pPr>
            <a:r>
              <a:rPr lang="fa-IR" sz="2400" dirty="0">
                <a:cs typeface="B Nazanin" panose="00000400000000000000" pitchFamily="2" charset="-78"/>
              </a:rPr>
              <a:t>یک جستجوی عمقی با محدوده عمقی 2 انجام بده. اگر راه حل پيدا نشد ...</a:t>
            </a:r>
          </a:p>
          <a:p>
            <a:pPr marL="973138" indent="-342900" algn="r" rtl="1">
              <a:buFont typeface="Arial" panose="020B0604020202020204" pitchFamily="34" charset="0"/>
              <a:buChar char="•"/>
            </a:pPr>
            <a:r>
              <a:rPr lang="fa-IR" sz="2400" dirty="0">
                <a:cs typeface="B Nazanin" panose="00000400000000000000" pitchFamily="2" charset="-78"/>
              </a:rPr>
              <a:t>یک جستجوی عمقی با محدوده عمقی ۳ انجام بده. اگر راه حل پيدا نشد ..</a:t>
            </a:r>
          </a:p>
          <a:p>
            <a:pPr marL="973138" indent="-342900" algn="r" rtl="1">
              <a:buFont typeface="Arial" panose="020B0604020202020204" pitchFamily="34" charset="0"/>
              <a:buChar char="•"/>
            </a:pPr>
            <a:r>
              <a:rPr lang="fa-IR" sz="2400" dirty="0">
                <a:cs typeface="B Nazanin" panose="00000400000000000000" pitchFamily="2" charset="-78"/>
              </a:rPr>
              <a:t>...</a:t>
            </a:r>
          </a:p>
        </p:txBody>
      </p:sp>
      <p:pic>
        <p:nvPicPr>
          <p:cNvPr id="3" name="Picture 2"/>
          <p:cNvPicPr>
            <a:picLocks noChangeAspect="1"/>
          </p:cNvPicPr>
          <p:nvPr/>
        </p:nvPicPr>
        <p:blipFill>
          <a:blip r:embed="rId2"/>
          <a:stretch>
            <a:fillRect/>
          </a:stretch>
        </p:blipFill>
        <p:spPr>
          <a:xfrm>
            <a:off x="3047999" y="4277856"/>
            <a:ext cx="3302499" cy="2387349"/>
          </a:xfrm>
          <a:prstGeom prst="rect">
            <a:avLst/>
          </a:prstGeom>
        </p:spPr>
      </p:pic>
    </p:spTree>
    <p:extLst>
      <p:ext uri="{BB962C8B-B14F-4D97-AF65-F5344CB8AC3E}">
        <p14:creationId xmlns:p14="http://schemas.microsoft.com/office/powerpoint/2010/main" val="1652905804"/>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2"/>
          <p:cNvSpPr txBox="1">
            <a:spLocks noChangeArrowheads="1"/>
          </p:cNvSpPr>
          <p:nvPr/>
        </p:nvSpPr>
        <p:spPr bwMode="auto">
          <a:xfrm>
            <a:off x="1524000" y="304800"/>
            <a:ext cx="7316787" cy="762000"/>
          </a:xfrm>
          <a:prstGeom prst="rect">
            <a:avLst/>
          </a:prstGeom>
          <a:gradFill rotWithShape="0">
            <a:gsLst>
              <a:gs pos="0">
                <a:schemeClr val="bg1"/>
              </a:gs>
              <a:gs pos="100000">
                <a:srgbClr val="CCCCCC"/>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r>
              <a:rPr lang="fa-IR" sz="4400" b="1" dirty="0">
                <a:latin typeface="Times New Roman" pitchFamily="18" charset="0"/>
                <a:cs typeface="Homa" pitchFamily="2" charset="-78"/>
              </a:rPr>
              <a:t>حل مسئله از طريق جستجو</a:t>
            </a:r>
            <a:r>
              <a:rPr lang="fa-IR" sz="3600" b="1" dirty="0">
                <a:latin typeface="Times New Roman" pitchFamily="18" charset="0"/>
              </a:rPr>
              <a:t>	</a:t>
            </a:r>
            <a:endParaRPr lang="en-US" sz="2400" b="1" dirty="0">
              <a:latin typeface="Times New Roman" pitchFamily="18" charset="0"/>
            </a:endParaRPr>
          </a:p>
        </p:txBody>
      </p:sp>
      <p:pic>
        <p:nvPicPr>
          <p:cNvPr id="2" name="Picture 1"/>
          <p:cNvPicPr>
            <a:picLocks noChangeAspect="1"/>
          </p:cNvPicPr>
          <p:nvPr/>
        </p:nvPicPr>
        <p:blipFill>
          <a:blip r:embed="rId2"/>
          <a:stretch>
            <a:fillRect/>
          </a:stretch>
        </p:blipFill>
        <p:spPr>
          <a:xfrm>
            <a:off x="121783" y="1904467"/>
            <a:ext cx="8677275" cy="1152525"/>
          </a:xfrm>
          <a:prstGeom prst="rect">
            <a:avLst/>
          </a:prstGeom>
        </p:spPr>
      </p:pic>
      <p:pic>
        <p:nvPicPr>
          <p:cNvPr id="4" name="Picture 3"/>
          <p:cNvPicPr>
            <a:picLocks noChangeAspect="1"/>
          </p:cNvPicPr>
          <p:nvPr/>
        </p:nvPicPr>
        <p:blipFill>
          <a:blip r:embed="rId3"/>
          <a:stretch>
            <a:fillRect/>
          </a:stretch>
        </p:blipFill>
        <p:spPr>
          <a:xfrm>
            <a:off x="139926" y="2672441"/>
            <a:ext cx="8734425" cy="1219200"/>
          </a:xfrm>
          <a:prstGeom prst="rect">
            <a:avLst/>
          </a:prstGeom>
        </p:spPr>
      </p:pic>
      <p:pic>
        <p:nvPicPr>
          <p:cNvPr id="5" name="Picture 4"/>
          <p:cNvPicPr>
            <a:picLocks noChangeAspect="1"/>
          </p:cNvPicPr>
          <p:nvPr/>
        </p:nvPicPr>
        <p:blipFill>
          <a:blip r:embed="rId4"/>
          <a:stretch>
            <a:fillRect/>
          </a:stretch>
        </p:blipFill>
        <p:spPr>
          <a:xfrm>
            <a:off x="266472" y="4038600"/>
            <a:ext cx="8629650" cy="2714625"/>
          </a:xfrm>
          <a:prstGeom prst="rect">
            <a:avLst/>
          </a:prstGeom>
        </p:spPr>
      </p:pic>
      <p:sp>
        <p:nvSpPr>
          <p:cNvPr id="9" name="Text Box 2"/>
          <p:cNvSpPr txBox="1">
            <a:spLocks noChangeArrowheads="1"/>
          </p:cNvSpPr>
          <p:nvPr/>
        </p:nvSpPr>
        <p:spPr bwMode="auto">
          <a:xfrm>
            <a:off x="280306" y="1460412"/>
            <a:ext cx="8615816"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342900" indent="-342900" algn="r" rtl="1">
              <a:buFont typeface="Arial" panose="020B0604020202020204" pitchFamily="34" charset="0"/>
              <a:buChar char="•"/>
            </a:pPr>
            <a:r>
              <a:rPr lang="fa-IR" sz="2400" b="1" dirty="0">
                <a:solidFill>
                  <a:schemeClr val="accent1"/>
                </a:solidFill>
                <a:cs typeface="B Nazanin" panose="00000400000000000000" pitchFamily="2" charset="-78"/>
              </a:rPr>
              <a:t>جستجوی عمیق‌کننده‌ی تکراری</a:t>
            </a:r>
          </a:p>
        </p:txBody>
      </p:sp>
    </p:spTree>
    <p:extLst>
      <p:ext uri="{BB962C8B-B14F-4D97-AF65-F5344CB8AC3E}">
        <p14:creationId xmlns:p14="http://schemas.microsoft.com/office/powerpoint/2010/main" val="3874257740"/>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2"/>
          <p:cNvSpPr txBox="1">
            <a:spLocks noChangeArrowheads="1"/>
          </p:cNvSpPr>
          <p:nvPr/>
        </p:nvSpPr>
        <p:spPr bwMode="auto">
          <a:xfrm>
            <a:off x="1524000" y="304800"/>
            <a:ext cx="7316787" cy="762000"/>
          </a:xfrm>
          <a:prstGeom prst="rect">
            <a:avLst/>
          </a:prstGeom>
          <a:gradFill rotWithShape="0">
            <a:gsLst>
              <a:gs pos="0">
                <a:schemeClr val="bg1"/>
              </a:gs>
              <a:gs pos="100000">
                <a:srgbClr val="CCCCCC"/>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r>
              <a:rPr lang="fa-IR" sz="4400" b="1" dirty="0">
                <a:latin typeface="Times New Roman" pitchFamily="18" charset="0"/>
                <a:cs typeface="Homa" pitchFamily="2" charset="-78"/>
              </a:rPr>
              <a:t>حل مسئله از طريق جستجو</a:t>
            </a:r>
            <a:r>
              <a:rPr lang="fa-IR" sz="3600" b="1" dirty="0">
                <a:latin typeface="Times New Roman" pitchFamily="18" charset="0"/>
              </a:rPr>
              <a:t>	</a:t>
            </a:r>
            <a:endParaRPr lang="en-US" sz="2400" b="1" dirty="0">
              <a:latin typeface="Times New Roman" pitchFamily="18" charset="0"/>
            </a:endParaRPr>
          </a:p>
        </p:txBody>
      </p:sp>
      <p:pic>
        <p:nvPicPr>
          <p:cNvPr id="3" name="Picture 2"/>
          <p:cNvPicPr>
            <a:picLocks noChangeAspect="1"/>
          </p:cNvPicPr>
          <p:nvPr/>
        </p:nvPicPr>
        <p:blipFill>
          <a:blip r:embed="rId2"/>
          <a:stretch>
            <a:fillRect/>
          </a:stretch>
        </p:blipFill>
        <p:spPr>
          <a:xfrm>
            <a:off x="0" y="1981200"/>
            <a:ext cx="9020175" cy="4038600"/>
          </a:xfrm>
          <a:prstGeom prst="rect">
            <a:avLst/>
          </a:prstGeom>
        </p:spPr>
      </p:pic>
      <p:sp>
        <p:nvSpPr>
          <p:cNvPr id="8" name="Text Box 2"/>
          <p:cNvSpPr txBox="1">
            <a:spLocks noChangeArrowheads="1"/>
          </p:cNvSpPr>
          <p:nvPr/>
        </p:nvSpPr>
        <p:spPr bwMode="auto">
          <a:xfrm>
            <a:off x="280306" y="1460412"/>
            <a:ext cx="8615816"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342900" indent="-342900" algn="r" rtl="1">
              <a:buFont typeface="Arial" panose="020B0604020202020204" pitchFamily="34" charset="0"/>
              <a:buChar char="•"/>
            </a:pPr>
            <a:r>
              <a:rPr lang="fa-IR" sz="2400" b="1" dirty="0">
                <a:solidFill>
                  <a:schemeClr val="accent1"/>
                </a:solidFill>
                <a:cs typeface="B Nazanin" panose="00000400000000000000" pitchFamily="2" charset="-78"/>
              </a:rPr>
              <a:t>جستجوی عمیق‌کننده‌ی تکراری</a:t>
            </a:r>
          </a:p>
        </p:txBody>
      </p:sp>
    </p:spTree>
    <p:extLst>
      <p:ext uri="{BB962C8B-B14F-4D97-AF65-F5344CB8AC3E}">
        <p14:creationId xmlns:p14="http://schemas.microsoft.com/office/powerpoint/2010/main" val="2415639295"/>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2"/>
          <p:cNvSpPr txBox="1">
            <a:spLocks noChangeArrowheads="1"/>
          </p:cNvSpPr>
          <p:nvPr/>
        </p:nvSpPr>
        <p:spPr bwMode="auto">
          <a:xfrm>
            <a:off x="1524000" y="304800"/>
            <a:ext cx="7316787" cy="762000"/>
          </a:xfrm>
          <a:prstGeom prst="rect">
            <a:avLst/>
          </a:prstGeom>
          <a:gradFill rotWithShape="0">
            <a:gsLst>
              <a:gs pos="0">
                <a:schemeClr val="bg1"/>
              </a:gs>
              <a:gs pos="100000">
                <a:srgbClr val="CCCCCC"/>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r>
              <a:rPr lang="fa-IR" sz="4400" b="1" dirty="0">
                <a:latin typeface="Times New Roman" pitchFamily="18" charset="0"/>
                <a:cs typeface="Homa" pitchFamily="2" charset="-78"/>
              </a:rPr>
              <a:t>حل مسئله از طريق جستجو</a:t>
            </a:r>
            <a:r>
              <a:rPr lang="fa-IR" sz="3600" b="1" dirty="0">
                <a:latin typeface="Times New Roman" pitchFamily="18" charset="0"/>
              </a:rPr>
              <a:t>	</a:t>
            </a:r>
            <a:endParaRPr lang="en-US" sz="2400" b="1" dirty="0">
              <a:latin typeface="Times New Roman" pitchFamily="18" charset="0"/>
            </a:endParaRPr>
          </a:p>
        </p:txBody>
      </p:sp>
      <p:sp>
        <p:nvSpPr>
          <p:cNvPr id="8" name="Text Box 2"/>
          <p:cNvSpPr txBox="1">
            <a:spLocks noChangeArrowheads="1"/>
          </p:cNvSpPr>
          <p:nvPr/>
        </p:nvSpPr>
        <p:spPr bwMode="auto">
          <a:xfrm>
            <a:off x="280306" y="1524000"/>
            <a:ext cx="8615816"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342900" indent="-342900" algn="r" rtl="1">
              <a:buFont typeface="Arial" panose="020B0604020202020204" pitchFamily="34" charset="0"/>
              <a:buChar char="•"/>
            </a:pPr>
            <a:r>
              <a:rPr lang="fa-IR" sz="2400" b="1" dirty="0">
                <a:solidFill>
                  <a:schemeClr val="accent1"/>
                </a:solidFill>
                <a:cs typeface="B Nazanin" panose="00000400000000000000" pitchFamily="2" charset="-78"/>
              </a:rPr>
              <a:t>ارزیابی جستجوی عمیق‌کننده‌ی تکراری</a:t>
            </a:r>
          </a:p>
        </p:txBody>
      </p:sp>
      <p:pic>
        <p:nvPicPr>
          <p:cNvPr id="2" name="Picture 1"/>
          <p:cNvPicPr>
            <a:picLocks noChangeAspect="1"/>
          </p:cNvPicPr>
          <p:nvPr/>
        </p:nvPicPr>
        <p:blipFill>
          <a:blip r:embed="rId2"/>
          <a:stretch>
            <a:fillRect/>
          </a:stretch>
        </p:blipFill>
        <p:spPr>
          <a:xfrm>
            <a:off x="247136" y="2133600"/>
            <a:ext cx="8648986" cy="3886200"/>
          </a:xfrm>
          <a:prstGeom prst="rect">
            <a:avLst/>
          </a:prstGeom>
        </p:spPr>
      </p:pic>
    </p:spTree>
    <p:extLst>
      <p:ext uri="{BB962C8B-B14F-4D97-AF65-F5344CB8AC3E}">
        <p14:creationId xmlns:p14="http://schemas.microsoft.com/office/powerpoint/2010/main" val="3357346158"/>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2"/>
          <p:cNvSpPr txBox="1">
            <a:spLocks noChangeArrowheads="1"/>
          </p:cNvSpPr>
          <p:nvPr/>
        </p:nvSpPr>
        <p:spPr bwMode="auto">
          <a:xfrm>
            <a:off x="1524000" y="304800"/>
            <a:ext cx="7316787" cy="762000"/>
          </a:xfrm>
          <a:prstGeom prst="rect">
            <a:avLst/>
          </a:prstGeom>
          <a:gradFill rotWithShape="0">
            <a:gsLst>
              <a:gs pos="0">
                <a:schemeClr val="bg1"/>
              </a:gs>
              <a:gs pos="100000">
                <a:srgbClr val="CCCCCC"/>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r>
              <a:rPr lang="fa-IR" sz="4400" b="1" dirty="0">
                <a:latin typeface="Times New Roman" pitchFamily="18" charset="0"/>
                <a:cs typeface="Homa" pitchFamily="2" charset="-78"/>
              </a:rPr>
              <a:t>حل مسئله از طريق جستجو</a:t>
            </a:r>
            <a:r>
              <a:rPr lang="fa-IR" sz="3600" b="1" dirty="0">
                <a:latin typeface="Times New Roman" pitchFamily="18" charset="0"/>
              </a:rPr>
              <a:t>	</a:t>
            </a:r>
            <a:endParaRPr lang="en-US" sz="2400" b="1" dirty="0">
              <a:latin typeface="Times New Roman" pitchFamily="18" charset="0"/>
            </a:endParaRPr>
          </a:p>
        </p:txBody>
      </p:sp>
      <p:sp>
        <p:nvSpPr>
          <p:cNvPr id="8" name="Text Box 2"/>
          <p:cNvSpPr txBox="1">
            <a:spLocks noChangeArrowheads="1"/>
          </p:cNvSpPr>
          <p:nvPr/>
        </p:nvSpPr>
        <p:spPr bwMode="auto">
          <a:xfrm>
            <a:off x="381000" y="1600200"/>
            <a:ext cx="8615816"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342900" indent="-342900" algn="r" rtl="1">
              <a:buFont typeface="Arial" panose="020B0604020202020204" pitchFamily="34" charset="0"/>
              <a:buChar char="•"/>
            </a:pPr>
            <a:r>
              <a:rPr lang="fa-IR" sz="2400" b="1" dirty="0">
                <a:solidFill>
                  <a:schemeClr val="accent1"/>
                </a:solidFill>
                <a:cs typeface="B Nazanin" panose="00000400000000000000" pitchFamily="2" charset="-78"/>
              </a:rPr>
              <a:t>جستجوی گرافی</a:t>
            </a:r>
          </a:p>
        </p:txBody>
      </p:sp>
      <p:pic>
        <p:nvPicPr>
          <p:cNvPr id="2" name="Picture 1"/>
          <p:cNvPicPr>
            <a:picLocks noChangeAspect="1"/>
          </p:cNvPicPr>
          <p:nvPr/>
        </p:nvPicPr>
        <p:blipFill>
          <a:blip r:embed="rId2"/>
          <a:stretch>
            <a:fillRect/>
          </a:stretch>
        </p:blipFill>
        <p:spPr>
          <a:xfrm>
            <a:off x="778895" y="2362200"/>
            <a:ext cx="7820025" cy="3467100"/>
          </a:xfrm>
          <a:prstGeom prst="rect">
            <a:avLst/>
          </a:prstGeom>
        </p:spPr>
      </p:pic>
    </p:spTree>
    <p:extLst>
      <p:ext uri="{BB962C8B-B14F-4D97-AF65-F5344CB8AC3E}">
        <p14:creationId xmlns:p14="http://schemas.microsoft.com/office/powerpoint/2010/main" val="2490574599"/>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2"/>
          <p:cNvSpPr txBox="1">
            <a:spLocks noChangeArrowheads="1"/>
          </p:cNvSpPr>
          <p:nvPr/>
        </p:nvSpPr>
        <p:spPr bwMode="auto">
          <a:xfrm>
            <a:off x="1524000" y="304800"/>
            <a:ext cx="7316787" cy="762000"/>
          </a:xfrm>
          <a:prstGeom prst="rect">
            <a:avLst/>
          </a:prstGeom>
          <a:gradFill rotWithShape="0">
            <a:gsLst>
              <a:gs pos="0">
                <a:schemeClr val="bg1"/>
              </a:gs>
              <a:gs pos="100000">
                <a:srgbClr val="CCCCCC"/>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r>
              <a:rPr lang="fa-IR" sz="4400" b="1" dirty="0">
                <a:latin typeface="Times New Roman" pitchFamily="18" charset="0"/>
                <a:cs typeface="Homa" pitchFamily="2" charset="-78"/>
              </a:rPr>
              <a:t>حل مسئله از طريق جستجو</a:t>
            </a:r>
            <a:r>
              <a:rPr lang="fa-IR" sz="3600" b="1" dirty="0">
                <a:latin typeface="Times New Roman" pitchFamily="18" charset="0"/>
              </a:rPr>
              <a:t>	</a:t>
            </a:r>
            <a:endParaRPr lang="en-US" sz="2400" b="1" dirty="0">
              <a:latin typeface="Times New Roman" pitchFamily="18" charset="0"/>
            </a:endParaRPr>
          </a:p>
        </p:txBody>
      </p:sp>
      <p:sp>
        <p:nvSpPr>
          <p:cNvPr id="8" name="Text Box 2"/>
          <p:cNvSpPr txBox="1">
            <a:spLocks noChangeArrowheads="1"/>
          </p:cNvSpPr>
          <p:nvPr/>
        </p:nvSpPr>
        <p:spPr bwMode="auto">
          <a:xfrm>
            <a:off x="228600" y="1600200"/>
            <a:ext cx="8768216"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342900" indent="-342900" algn="r" rtl="1">
              <a:buFont typeface="Arial" panose="020B0604020202020204" pitchFamily="34" charset="0"/>
              <a:buChar char="•"/>
            </a:pPr>
            <a:r>
              <a:rPr lang="fa-IR" sz="2400" b="1" dirty="0">
                <a:solidFill>
                  <a:schemeClr val="accent1"/>
                </a:solidFill>
                <a:cs typeface="B Nazanin" panose="00000400000000000000" pitchFamily="2" charset="-78"/>
              </a:rPr>
              <a:t>جستجوی گرافی</a:t>
            </a:r>
          </a:p>
          <a:p>
            <a:pPr marL="342900" indent="-342900" algn="r" rtl="1">
              <a:buFont typeface="Arial" panose="020B0604020202020204" pitchFamily="34" charset="0"/>
              <a:buChar char="•"/>
            </a:pPr>
            <a:r>
              <a:rPr lang="fa-IR" sz="2400" dirty="0">
                <a:cs typeface="B Nazanin" panose="00000400000000000000" pitchFamily="2" charset="-78"/>
              </a:rPr>
              <a:t>شکست در تشخيص حالت‌های تکراری می تواند یک مسئله خطی را به یک مسئله نمایی تبدیل کند</a:t>
            </a:r>
            <a:endParaRPr lang="fa-IR" sz="2400" b="1" dirty="0">
              <a:solidFill>
                <a:schemeClr val="accent1"/>
              </a:solidFill>
              <a:cs typeface="B Nazanin" panose="00000400000000000000" pitchFamily="2" charset="-78"/>
            </a:endParaRPr>
          </a:p>
        </p:txBody>
      </p:sp>
      <p:pic>
        <p:nvPicPr>
          <p:cNvPr id="3" name="Picture 2"/>
          <p:cNvPicPr>
            <a:picLocks noChangeAspect="1"/>
          </p:cNvPicPr>
          <p:nvPr/>
        </p:nvPicPr>
        <p:blipFill>
          <a:blip r:embed="rId2"/>
          <a:stretch>
            <a:fillRect/>
          </a:stretch>
        </p:blipFill>
        <p:spPr>
          <a:xfrm>
            <a:off x="990600" y="3048000"/>
            <a:ext cx="7124700" cy="3114675"/>
          </a:xfrm>
          <a:prstGeom prst="rect">
            <a:avLst/>
          </a:prstGeom>
        </p:spPr>
      </p:pic>
    </p:spTree>
    <p:extLst>
      <p:ext uri="{BB962C8B-B14F-4D97-AF65-F5344CB8AC3E}">
        <p14:creationId xmlns:p14="http://schemas.microsoft.com/office/powerpoint/2010/main" val="10044278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7"/>
          </p:nvPr>
        </p:nvSpPr>
        <p:spPr/>
        <p:txBody>
          <a:bodyPr/>
          <a:lstStyle/>
          <a:p>
            <a:pPr>
              <a:defRPr/>
            </a:pPr>
            <a:fld id="{3BE44F5A-94A7-45D7-B2E0-63E53CE44D80}" type="slidenum">
              <a:rPr lang="fa-IR"/>
              <a:pPr>
                <a:defRPr/>
              </a:pPr>
              <a:t>8</a:t>
            </a:fld>
            <a:endParaRPr lang="en-US"/>
          </a:p>
        </p:txBody>
      </p:sp>
      <p:sp>
        <p:nvSpPr>
          <p:cNvPr id="38916" name="Text Box 3"/>
          <p:cNvSpPr txBox="1">
            <a:spLocks noChangeArrowheads="1"/>
          </p:cNvSpPr>
          <p:nvPr/>
        </p:nvSpPr>
        <p:spPr bwMode="auto">
          <a:xfrm>
            <a:off x="381000" y="1600200"/>
            <a:ext cx="8388350"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spcBef>
                <a:spcPct val="50000"/>
              </a:spcBef>
              <a:buClr>
                <a:srgbClr val="00D600"/>
              </a:buClr>
              <a:buFont typeface="Wingdings" pitchFamily="2" charset="2"/>
              <a:buChar char="Ã"/>
            </a:pPr>
            <a:r>
              <a:rPr lang="fa-IR" sz="2400" dirty="0">
                <a:cs typeface="B Nazanin" pitchFamily="2" charset="-78"/>
              </a:rPr>
              <a:t> مدل‌سازی (انتزاع)</a:t>
            </a:r>
          </a:p>
          <a:p>
            <a:pPr algn="r" rtl="1"/>
            <a:r>
              <a:rPr lang="fa-IR" sz="2400" b="1" dirty="0">
                <a:cs typeface="B Nazanin" panose="00000400000000000000" pitchFamily="2" charset="-78"/>
              </a:rPr>
              <a:t> </a:t>
            </a:r>
            <a:r>
              <a:rPr lang="fa-IR" sz="2400" dirty="0">
                <a:cs typeface="B Nazanin" panose="00000400000000000000" pitchFamily="2" charset="-78"/>
              </a:rPr>
              <a:t>مدلسازی. مسائل جستجو تنها يک مدل از مسئله واقعی هستند.</a:t>
            </a:r>
          </a:p>
          <a:p>
            <a:pPr algn="r" rtl="1"/>
            <a:r>
              <a:rPr lang="fa-IR" sz="2400" b="1" dirty="0">
                <a:cs typeface="B Nazanin" panose="00000400000000000000" pitchFamily="2" charset="-78"/>
              </a:rPr>
              <a:t> </a:t>
            </a:r>
            <a:r>
              <a:rPr lang="fa-IR" sz="2400" dirty="0">
                <a:cs typeface="B Nazanin" panose="00000400000000000000" pitchFamily="2" charset="-78"/>
              </a:rPr>
              <a:t>حالت‌ها و عمليات انتزاعی هستند!</a:t>
            </a:r>
            <a:endParaRPr lang="en-US" sz="2400" dirty="0">
              <a:cs typeface="B Nazanin" pitchFamily="2" charset="-78"/>
            </a:endParaRPr>
          </a:p>
        </p:txBody>
      </p:sp>
      <p:sp>
        <p:nvSpPr>
          <p:cNvPr id="5" name="Text Box 2"/>
          <p:cNvSpPr txBox="1">
            <a:spLocks noChangeArrowheads="1"/>
          </p:cNvSpPr>
          <p:nvPr/>
        </p:nvSpPr>
        <p:spPr bwMode="auto">
          <a:xfrm>
            <a:off x="1338263" y="304800"/>
            <a:ext cx="7316787" cy="762000"/>
          </a:xfrm>
          <a:prstGeom prst="rect">
            <a:avLst/>
          </a:prstGeom>
          <a:gradFill rotWithShape="0">
            <a:gsLst>
              <a:gs pos="0">
                <a:schemeClr val="bg1"/>
              </a:gs>
              <a:gs pos="100000">
                <a:srgbClr val="CCCCCC"/>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r>
              <a:rPr lang="fa-IR" sz="4400" b="1" dirty="0">
                <a:latin typeface="Times New Roman" pitchFamily="18" charset="0"/>
                <a:cs typeface="Homa" pitchFamily="2" charset="-78"/>
              </a:rPr>
              <a:t>حل مسئله از طريق جستجو</a:t>
            </a:r>
            <a:r>
              <a:rPr lang="fa-IR" sz="3600" b="1" dirty="0">
                <a:latin typeface="Times New Roman" pitchFamily="18" charset="0"/>
              </a:rPr>
              <a:t>	</a:t>
            </a:r>
            <a:endParaRPr lang="en-US" sz="2400" b="1" dirty="0">
              <a:latin typeface="Times New Roman" pitchFamily="18" charset="0"/>
            </a:endParaRPr>
          </a:p>
        </p:txBody>
      </p:sp>
      <p:pic>
        <p:nvPicPr>
          <p:cNvPr id="2" name="Picture 1"/>
          <p:cNvPicPr>
            <a:picLocks noChangeAspect="1"/>
          </p:cNvPicPr>
          <p:nvPr/>
        </p:nvPicPr>
        <p:blipFill>
          <a:blip r:embed="rId2"/>
          <a:stretch>
            <a:fillRect/>
          </a:stretch>
        </p:blipFill>
        <p:spPr>
          <a:xfrm>
            <a:off x="1298462" y="3147558"/>
            <a:ext cx="5943600" cy="2905125"/>
          </a:xfrm>
          <a:prstGeom prst="rect">
            <a:avLst/>
          </a:prstGeom>
        </p:spPr>
      </p:pic>
    </p:spTree>
    <p:extLst>
      <p:ext uri="{BB962C8B-B14F-4D97-AF65-F5344CB8AC3E}">
        <p14:creationId xmlns:p14="http://schemas.microsoft.com/office/powerpoint/2010/main" val="3969714363"/>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2"/>
          <p:cNvSpPr txBox="1">
            <a:spLocks noChangeArrowheads="1"/>
          </p:cNvSpPr>
          <p:nvPr/>
        </p:nvSpPr>
        <p:spPr bwMode="auto">
          <a:xfrm>
            <a:off x="1524000" y="304800"/>
            <a:ext cx="7316787" cy="762000"/>
          </a:xfrm>
          <a:prstGeom prst="rect">
            <a:avLst/>
          </a:prstGeom>
          <a:gradFill rotWithShape="0">
            <a:gsLst>
              <a:gs pos="0">
                <a:schemeClr val="bg1"/>
              </a:gs>
              <a:gs pos="100000">
                <a:srgbClr val="CCCCCC"/>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r>
              <a:rPr lang="fa-IR" sz="4400" b="1" dirty="0">
                <a:latin typeface="Times New Roman" pitchFamily="18" charset="0"/>
                <a:cs typeface="Homa" pitchFamily="2" charset="-78"/>
              </a:rPr>
              <a:t>حل مسئله از طريق جستجو</a:t>
            </a:r>
            <a:r>
              <a:rPr lang="fa-IR" sz="3600" b="1" dirty="0">
                <a:latin typeface="Times New Roman" pitchFamily="18" charset="0"/>
              </a:rPr>
              <a:t>	</a:t>
            </a:r>
            <a:endParaRPr lang="en-US" sz="2400" b="1" dirty="0">
              <a:latin typeface="Times New Roman" pitchFamily="18" charset="0"/>
            </a:endParaRPr>
          </a:p>
        </p:txBody>
      </p:sp>
      <p:sp>
        <p:nvSpPr>
          <p:cNvPr id="8" name="Text Box 2"/>
          <p:cNvSpPr txBox="1">
            <a:spLocks noChangeArrowheads="1"/>
          </p:cNvSpPr>
          <p:nvPr/>
        </p:nvSpPr>
        <p:spPr bwMode="auto">
          <a:xfrm>
            <a:off x="228600" y="1600200"/>
            <a:ext cx="8768216"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342900" indent="-342900" algn="r" rtl="1">
              <a:buFont typeface="Arial" panose="020B0604020202020204" pitchFamily="34" charset="0"/>
              <a:buChar char="•"/>
            </a:pPr>
            <a:r>
              <a:rPr lang="fa-IR" sz="2400" b="1" dirty="0">
                <a:solidFill>
                  <a:schemeClr val="accent1"/>
                </a:solidFill>
                <a:cs typeface="B Nazanin" panose="00000400000000000000" pitchFamily="2" charset="-78"/>
              </a:rPr>
              <a:t>جستجوی گرافی</a:t>
            </a:r>
          </a:p>
          <a:p>
            <a:pPr marL="342900" indent="-342900" algn="r" rtl="1">
              <a:buFont typeface="Arial" panose="020B0604020202020204" pitchFamily="34" charset="0"/>
              <a:buChar char="•"/>
            </a:pPr>
            <a:r>
              <a:rPr lang="fa-IR" sz="2400" dirty="0">
                <a:cs typeface="B Nazanin" panose="00000400000000000000" pitchFamily="2" charset="-78"/>
              </a:rPr>
              <a:t>شکست در تشخيص حالت‌های تکراری می تواند یک مسئله خطی را به یک مسئله نمایی تبدیل کند</a:t>
            </a:r>
            <a:endParaRPr lang="fa-IR" sz="2400" b="1" dirty="0">
              <a:solidFill>
                <a:schemeClr val="accent1"/>
              </a:solidFill>
              <a:cs typeface="B Nazanin" panose="00000400000000000000" pitchFamily="2" charset="-78"/>
            </a:endParaRPr>
          </a:p>
        </p:txBody>
      </p:sp>
      <p:pic>
        <p:nvPicPr>
          <p:cNvPr id="2" name="Picture 1"/>
          <p:cNvPicPr>
            <a:picLocks noChangeAspect="1"/>
          </p:cNvPicPr>
          <p:nvPr/>
        </p:nvPicPr>
        <p:blipFill>
          <a:blip r:embed="rId2"/>
          <a:stretch>
            <a:fillRect/>
          </a:stretch>
        </p:blipFill>
        <p:spPr>
          <a:xfrm>
            <a:off x="425223" y="2857858"/>
            <a:ext cx="8401050" cy="3228975"/>
          </a:xfrm>
          <a:prstGeom prst="rect">
            <a:avLst/>
          </a:prstGeom>
        </p:spPr>
      </p:pic>
    </p:spTree>
    <p:extLst>
      <p:ext uri="{BB962C8B-B14F-4D97-AF65-F5344CB8AC3E}">
        <p14:creationId xmlns:p14="http://schemas.microsoft.com/office/powerpoint/2010/main" val="612274957"/>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2"/>
          <p:cNvSpPr txBox="1">
            <a:spLocks noChangeArrowheads="1"/>
          </p:cNvSpPr>
          <p:nvPr/>
        </p:nvSpPr>
        <p:spPr bwMode="auto">
          <a:xfrm>
            <a:off x="1524000" y="304800"/>
            <a:ext cx="7316787" cy="762000"/>
          </a:xfrm>
          <a:prstGeom prst="rect">
            <a:avLst/>
          </a:prstGeom>
          <a:gradFill rotWithShape="0">
            <a:gsLst>
              <a:gs pos="0">
                <a:schemeClr val="bg1"/>
              </a:gs>
              <a:gs pos="100000">
                <a:srgbClr val="CCCCCC"/>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r>
              <a:rPr lang="fa-IR" sz="4400" b="1" dirty="0">
                <a:latin typeface="Times New Roman" pitchFamily="18" charset="0"/>
                <a:cs typeface="Homa" pitchFamily="2" charset="-78"/>
              </a:rPr>
              <a:t>حل مسئله از طريق جستجو</a:t>
            </a:r>
            <a:r>
              <a:rPr lang="fa-IR" sz="3600" b="1" dirty="0">
                <a:latin typeface="Times New Roman" pitchFamily="18" charset="0"/>
              </a:rPr>
              <a:t>	</a:t>
            </a:r>
            <a:endParaRPr lang="en-US" sz="2400" b="1" dirty="0">
              <a:latin typeface="Times New Roman" pitchFamily="18" charset="0"/>
            </a:endParaRPr>
          </a:p>
        </p:txBody>
      </p:sp>
      <p:sp>
        <p:nvSpPr>
          <p:cNvPr id="8" name="Text Box 2"/>
          <p:cNvSpPr txBox="1">
            <a:spLocks noChangeArrowheads="1"/>
          </p:cNvSpPr>
          <p:nvPr/>
        </p:nvSpPr>
        <p:spPr bwMode="auto">
          <a:xfrm>
            <a:off x="228600" y="1600200"/>
            <a:ext cx="8768216"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342900" indent="-342900" algn="r" rtl="1">
              <a:buFont typeface="Arial" panose="020B0604020202020204" pitchFamily="34" charset="0"/>
              <a:buChar char="•"/>
            </a:pPr>
            <a:r>
              <a:rPr lang="fa-IR" sz="2400" b="1" dirty="0">
                <a:solidFill>
                  <a:schemeClr val="accent1"/>
                </a:solidFill>
                <a:cs typeface="B Nazanin" panose="00000400000000000000" pitchFamily="2" charset="-78"/>
              </a:rPr>
              <a:t>جستجوی گرافی</a:t>
            </a:r>
          </a:p>
          <a:p>
            <a:pPr marL="342900" indent="-342900" algn="r" rtl="1">
              <a:buFont typeface="Arial" panose="020B0604020202020204" pitchFamily="34" charset="0"/>
              <a:buChar char="•"/>
            </a:pPr>
            <a:r>
              <a:rPr lang="fa-IR" sz="2400" dirty="0">
                <a:cs typeface="B Nazanin" panose="00000400000000000000" pitchFamily="2" charset="-78"/>
              </a:rPr>
              <a:t>به عنوان مثال، در جستجوی سطحی گسترش حالت‌هایی که قبلاً گسترش یافته‌اند، کاملاً بی فایده است.</a:t>
            </a:r>
            <a:endParaRPr lang="fa-IR" sz="2400" b="1" dirty="0">
              <a:solidFill>
                <a:schemeClr val="accent1"/>
              </a:solidFill>
              <a:cs typeface="B Nazanin" panose="00000400000000000000" pitchFamily="2" charset="-78"/>
            </a:endParaRPr>
          </a:p>
        </p:txBody>
      </p:sp>
      <p:pic>
        <p:nvPicPr>
          <p:cNvPr id="3" name="Picture 2"/>
          <p:cNvPicPr>
            <a:picLocks noChangeAspect="1"/>
          </p:cNvPicPr>
          <p:nvPr/>
        </p:nvPicPr>
        <p:blipFill>
          <a:blip r:embed="rId2"/>
          <a:stretch>
            <a:fillRect/>
          </a:stretch>
        </p:blipFill>
        <p:spPr>
          <a:xfrm>
            <a:off x="1611879" y="2800529"/>
            <a:ext cx="6001657" cy="3483720"/>
          </a:xfrm>
          <a:prstGeom prst="rect">
            <a:avLst/>
          </a:prstGeom>
        </p:spPr>
      </p:pic>
    </p:spTree>
    <p:extLst>
      <p:ext uri="{BB962C8B-B14F-4D97-AF65-F5344CB8AC3E}">
        <p14:creationId xmlns:p14="http://schemas.microsoft.com/office/powerpoint/2010/main" val="2891655400"/>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2"/>
          <p:cNvSpPr txBox="1">
            <a:spLocks noChangeArrowheads="1"/>
          </p:cNvSpPr>
          <p:nvPr/>
        </p:nvSpPr>
        <p:spPr bwMode="auto">
          <a:xfrm>
            <a:off x="1524000" y="304800"/>
            <a:ext cx="7316787" cy="762000"/>
          </a:xfrm>
          <a:prstGeom prst="rect">
            <a:avLst/>
          </a:prstGeom>
          <a:gradFill rotWithShape="0">
            <a:gsLst>
              <a:gs pos="0">
                <a:schemeClr val="bg1"/>
              </a:gs>
              <a:gs pos="100000">
                <a:srgbClr val="CCCCCC"/>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r>
              <a:rPr lang="fa-IR" sz="4400" b="1" dirty="0">
                <a:latin typeface="Times New Roman" pitchFamily="18" charset="0"/>
                <a:cs typeface="Homa" pitchFamily="2" charset="-78"/>
              </a:rPr>
              <a:t>حل مسئله از طريق جستجو</a:t>
            </a:r>
            <a:r>
              <a:rPr lang="fa-IR" sz="3600" b="1" dirty="0">
                <a:latin typeface="Times New Roman" pitchFamily="18" charset="0"/>
              </a:rPr>
              <a:t>	</a:t>
            </a:r>
            <a:endParaRPr lang="en-US" sz="2400" b="1" dirty="0">
              <a:latin typeface="Times New Roman" pitchFamily="18" charset="0"/>
            </a:endParaRPr>
          </a:p>
        </p:txBody>
      </p:sp>
      <p:sp>
        <p:nvSpPr>
          <p:cNvPr id="8" name="Text Box 2"/>
          <p:cNvSpPr txBox="1">
            <a:spLocks noChangeArrowheads="1"/>
          </p:cNvSpPr>
          <p:nvPr/>
        </p:nvSpPr>
        <p:spPr bwMode="auto">
          <a:xfrm>
            <a:off x="83457" y="1632857"/>
            <a:ext cx="8768216"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342900" indent="-342900" algn="r" rtl="1">
              <a:buFont typeface="Arial" panose="020B0604020202020204" pitchFamily="34" charset="0"/>
              <a:buChar char="•"/>
            </a:pPr>
            <a:r>
              <a:rPr lang="fa-IR" sz="2400" b="1" dirty="0">
                <a:solidFill>
                  <a:schemeClr val="accent1"/>
                </a:solidFill>
                <a:cs typeface="B Nazanin" panose="00000400000000000000" pitchFamily="2" charset="-78"/>
              </a:rPr>
              <a:t>جستجوی گرافی</a:t>
            </a:r>
          </a:p>
          <a:p>
            <a:pPr marL="342900" indent="-342900" algn="r" rtl="1">
              <a:buFont typeface="Arial" panose="020B0604020202020204" pitchFamily="34" charset="0"/>
              <a:buChar char="•"/>
            </a:pPr>
            <a:r>
              <a:rPr lang="fa-IR" sz="2400" dirty="0">
                <a:cs typeface="B Nazanin" panose="00000400000000000000" pitchFamily="2" charset="-78"/>
              </a:rPr>
              <a:t>به عنوان مثال، در جستجوی سطحی گسترش حالت‌هایی که قبلاً گسترش یافته‌اند، کاملاً بی فایده است.</a:t>
            </a:r>
            <a:endParaRPr lang="fa-IR" sz="2400" b="1" dirty="0">
              <a:solidFill>
                <a:schemeClr val="accent1"/>
              </a:solidFill>
              <a:cs typeface="B Nazanin" panose="00000400000000000000" pitchFamily="2" charset="-78"/>
            </a:endParaRPr>
          </a:p>
        </p:txBody>
      </p:sp>
      <p:pic>
        <p:nvPicPr>
          <p:cNvPr id="2" name="Picture 1"/>
          <p:cNvPicPr>
            <a:picLocks noChangeAspect="1"/>
          </p:cNvPicPr>
          <p:nvPr/>
        </p:nvPicPr>
        <p:blipFill>
          <a:blip r:embed="rId2"/>
          <a:stretch>
            <a:fillRect/>
          </a:stretch>
        </p:blipFill>
        <p:spPr>
          <a:xfrm>
            <a:off x="1524000" y="2667000"/>
            <a:ext cx="5867400" cy="3548483"/>
          </a:xfrm>
          <a:prstGeom prst="rect">
            <a:avLst/>
          </a:prstGeom>
        </p:spPr>
      </p:pic>
    </p:spTree>
    <p:extLst>
      <p:ext uri="{BB962C8B-B14F-4D97-AF65-F5344CB8AC3E}">
        <p14:creationId xmlns:p14="http://schemas.microsoft.com/office/powerpoint/2010/main" val="3138516534"/>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2"/>
          <p:cNvSpPr txBox="1">
            <a:spLocks noChangeArrowheads="1"/>
          </p:cNvSpPr>
          <p:nvPr/>
        </p:nvSpPr>
        <p:spPr bwMode="auto">
          <a:xfrm>
            <a:off x="1524000" y="304800"/>
            <a:ext cx="7316787" cy="762000"/>
          </a:xfrm>
          <a:prstGeom prst="rect">
            <a:avLst/>
          </a:prstGeom>
          <a:gradFill rotWithShape="0">
            <a:gsLst>
              <a:gs pos="0">
                <a:schemeClr val="bg1"/>
              </a:gs>
              <a:gs pos="100000">
                <a:srgbClr val="CCCCCC"/>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r>
              <a:rPr lang="fa-IR" sz="4400" b="1" dirty="0">
                <a:latin typeface="Times New Roman" pitchFamily="18" charset="0"/>
                <a:cs typeface="Homa" pitchFamily="2" charset="-78"/>
              </a:rPr>
              <a:t>حل مسئله از طريق جستجو</a:t>
            </a:r>
            <a:r>
              <a:rPr lang="fa-IR" sz="3600" b="1" dirty="0">
                <a:latin typeface="Times New Roman" pitchFamily="18" charset="0"/>
              </a:rPr>
              <a:t>	</a:t>
            </a:r>
            <a:endParaRPr lang="en-US" sz="2400" b="1" dirty="0">
              <a:latin typeface="Times New Roman" pitchFamily="18" charset="0"/>
            </a:endParaRPr>
          </a:p>
        </p:txBody>
      </p:sp>
      <p:sp>
        <p:nvSpPr>
          <p:cNvPr id="8" name="Text Box 2"/>
          <p:cNvSpPr txBox="1">
            <a:spLocks noChangeArrowheads="1"/>
          </p:cNvSpPr>
          <p:nvPr/>
        </p:nvSpPr>
        <p:spPr bwMode="auto">
          <a:xfrm>
            <a:off x="152400" y="1632857"/>
            <a:ext cx="8699273" cy="48936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342900" indent="-342900" algn="r" rtl="1">
              <a:buFont typeface="Arial" panose="020B0604020202020204" pitchFamily="34" charset="0"/>
              <a:buChar char="•"/>
            </a:pPr>
            <a:r>
              <a:rPr lang="fa-IR" sz="2400" b="1" dirty="0">
                <a:solidFill>
                  <a:schemeClr val="accent1"/>
                </a:solidFill>
                <a:cs typeface="B Nazanin" panose="00000400000000000000" pitchFamily="2" charset="-78"/>
              </a:rPr>
              <a:t>جستجوی گرافی</a:t>
            </a:r>
          </a:p>
          <a:p>
            <a:pPr marL="342900" indent="-342900" algn="r" rtl="1">
              <a:buFont typeface="Arial" panose="020B0604020202020204" pitchFamily="34" charset="0"/>
              <a:buChar char="•"/>
            </a:pPr>
            <a:r>
              <a:rPr lang="fa-IR" sz="2400" dirty="0">
                <a:cs typeface="B Nazanin" panose="00000400000000000000" pitchFamily="2" charset="-78"/>
              </a:rPr>
              <a:t>ایده: اجتناب از گسترش دادن حالت‌های تکراری.</a:t>
            </a:r>
          </a:p>
          <a:p>
            <a:pPr marL="342900" indent="-342900" algn="r" rtl="1">
              <a:buFont typeface="Arial" panose="020B0604020202020204" pitchFamily="34" charset="0"/>
              <a:buChar char="•"/>
            </a:pPr>
            <a:r>
              <a:rPr lang="fa-IR" sz="2400" b="1" dirty="0">
                <a:solidFill>
                  <a:schemeClr val="accent1"/>
                </a:solidFill>
                <a:cs typeface="B Nazanin" panose="00000400000000000000" pitchFamily="2" charset="-78"/>
              </a:rPr>
              <a:t>پياده سازی:</a:t>
            </a:r>
          </a:p>
          <a:p>
            <a:pPr marL="914400" indent="-342900" algn="r" rtl="1">
              <a:buFont typeface="Arial" panose="020B0604020202020204" pitchFamily="34" charset="0"/>
              <a:buChar char="•"/>
            </a:pPr>
            <a:r>
              <a:rPr lang="fa-IR" sz="2400" dirty="0">
                <a:cs typeface="B Nazanin" panose="00000400000000000000" pitchFamily="2" charset="-78"/>
              </a:rPr>
              <a:t> جستجوی درختی به همراه مجموعه گره‌های گسترش یافته</a:t>
            </a:r>
          </a:p>
          <a:p>
            <a:pPr marL="914400" indent="-342900" algn="r" rtl="1">
              <a:buFont typeface="Arial" panose="020B0604020202020204" pitchFamily="34" charset="0"/>
              <a:buChar char="•"/>
            </a:pPr>
            <a:r>
              <a:rPr lang="fa-IR" sz="2400" dirty="0">
                <a:cs typeface="B Nazanin" panose="00000400000000000000" pitchFamily="2" charset="-78"/>
              </a:rPr>
              <a:t>درخت جستجو را گره به گره گسترش بده، اما ...</a:t>
            </a:r>
          </a:p>
          <a:p>
            <a:pPr marL="914400" indent="-342900" algn="r" rtl="1">
              <a:buFont typeface="Arial" panose="020B0604020202020204" pitchFamily="34" charset="0"/>
              <a:buChar char="•"/>
            </a:pPr>
            <a:r>
              <a:rPr lang="fa-IR" sz="2400" dirty="0">
                <a:cs typeface="B Nazanin" panose="00000400000000000000" pitchFamily="2" charset="-78"/>
              </a:rPr>
              <a:t>قبل از گسترش دادن یک گره، بررسی کن که حالت آن گره یک حالت جدید باشد</a:t>
            </a:r>
          </a:p>
          <a:p>
            <a:pPr marL="914400" indent="-342900" algn="r" rtl="1">
              <a:buFont typeface="Arial" panose="020B0604020202020204" pitchFamily="34" charset="0"/>
              <a:buChar char="•"/>
            </a:pPr>
            <a:r>
              <a:rPr lang="fa-IR" sz="2400" dirty="0">
                <a:cs typeface="B Nazanin" panose="00000400000000000000" pitchFamily="2" charset="-78"/>
              </a:rPr>
              <a:t>در غير این صورت گره بعدی را انتخاب کن</a:t>
            </a:r>
          </a:p>
          <a:p>
            <a:pPr marL="571500" algn="r" rtl="1"/>
            <a:endParaRPr lang="fa-IR" sz="2400" dirty="0">
              <a:cs typeface="B Nazanin" panose="00000400000000000000" pitchFamily="2" charset="-78"/>
            </a:endParaRPr>
          </a:p>
          <a:p>
            <a:pPr marL="342900" indent="-342900" algn="r" rtl="1">
              <a:buFont typeface="Arial" panose="020B0604020202020204" pitchFamily="34" charset="0"/>
              <a:buChar char="•"/>
            </a:pPr>
            <a:r>
              <a:rPr lang="fa-IR" sz="2400" b="1" dirty="0">
                <a:solidFill>
                  <a:schemeClr val="accent1"/>
                </a:solidFill>
                <a:cs typeface="B Nazanin" panose="00000400000000000000" pitchFamily="2" charset="-78"/>
              </a:rPr>
              <a:t>مهم: </a:t>
            </a:r>
            <a:r>
              <a:rPr lang="fa-IR" sz="2400" dirty="0">
                <a:cs typeface="B Nazanin" panose="00000400000000000000" pitchFamily="2" charset="-78"/>
              </a:rPr>
              <a:t>حالت گره‌های گسترش یافته در یک مجموعه ذخيره می شوند و نه در یک ليست.</a:t>
            </a:r>
          </a:p>
          <a:p>
            <a:pPr algn="r" rtl="1"/>
            <a:endParaRPr lang="fa-IR" sz="2400" dirty="0">
              <a:cs typeface="B Nazanin" panose="00000400000000000000" pitchFamily="2" charset="-78"/>
            </a:endParaRPr>
          </a:p>
          <a:p>
            <a:pPr marL="342900" indent="-342900" algn="r" rtl="1">
              <a:buFont typeface="Arial" panose="020B0604020202020204" pitchFamily="34" charset="0"/>
              <a:buChar char="•"/>
            </a:pPr>
            <a:r>
              <a:rPr lang="fa-IR" sz="2400" b="1" dirty="0">
                <a:solidFill>
                  <a:schemeClr val="accent1"/>
                </a:solidFill>
                <a:cs typeface="B Nazanin" panose="00000400000000000000" pitchFamily="2" charset="-78"/>
              </a:rPr>
              <a:t>سوال: </a:t>
            </a:r>
            <a:r>
              <a:rPr lang="fa-IR" sz="2400" dirty="0">
                <a:cs typeface="B Nazanin" panose="00000400000000000000" pitchFamily="2" charset="-78"/>
              </a:rPr>
              <a:t>آیا جستجوی گرافی ممکن است باعث ناکامل شدن یک استراتژی جستجو گردد؟</a:t>
            </a:r>
          </a:p>
          <a:p>
            <a:pPr marL="342900" indent="-342900" algn="r" rtl="1">
              <a:buFont typeface="Arial" panose="020B0604020202020204" pitchFamily="34" charset="0"/>
              <a:buChar char="•"/>
            </a:pPr>
            <a:r>
              <a:rPr lang="fa-IR" sz="2400" b="1" dirty="0">
                <a:solidFill>
                  <a:schemeClr val="accent1"/>
                </a:solidFill>
                <a:cs typeface="B Nazanin" panose="00000400000000000000" pitchFamily="2" charset="-78"/>
              </a:rPr>
              <a:t>سوال: </a:t>
            </a:r>
            <a:r>
              <a:rPr lang="fa-IR" sz="2400" dirty="0">
                <a:cs typeface="B Nazanin" panose="00000400000000000000" pitchFamily="2" charset="-78"/>
              </a:rPr>
              <a:t>آیا جستجوی گرافی ممکن است باعث غيربهينه شدن یک استراتژی جستجو گردد؟</a:t>
            </a:r>
            <a:endParaRPr lang="fa-IR" sz="2400" b="1" dirty="0">
              <a:solidFill>
                <a:schemeClr val="accent1"/>
              </a:solidFill>
              <a:cs typeface="B Nazanin" panose="00000400000000000000" pitchFamily="2" charset="-78"/>
            </a:endParaRPr>
          </a:p>
        </p:txBody>
      </p:sp>
      <p:pic>
        <p:nvPicPr>
          <p:cNvPr id="3" name="Picture 2"/>
          <p:cNvPicPr>
            <a:picLocks noChangeAspect="1"/>
          </p:cNvPicPr>
          <p:nvPr/>
        </p:nvPicPr>
        <p:blipFill>
          <a:blip r:embed="rId2"/>
          <a:stretch>
            <a:fillRect/>
          </a:stretch>
        </p:blipFill>
        <p:spPr>
          <a:xfrm>
            <a:off x="152400" y="76200"/>
            <a:ext cx="3067050" cy="1381125"/>
          </a:xfrm>
          <a:prstGeom prst="rect">
            <a:avLst/>
          </a:prstGeom>
        </p:spPr>
      </p:pic>
    </p:spTree>
    <p:extLst>
      <p:ext uri="{BB962C8B-B14F-4D97-AF65-F5344CB8AC3E}">
        <p14:creationId xmlns:p14="http://schemas.microsoft.com/office/powerpoint/2010/main" val="782815570"/>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2"/>
          <p:cNvSpPr txBox="1">
            <a:spLocks noChangeArrowheads="1"/>
          </p:cNvSpPr>
          <p:nvPr/>
        </p:nvSpPr>
        <p:spPr bwMode="auto">
          <a:xfrm>
            <a:off x="1524000" y="304800"/>
            <a:ext cx="7316787" cy="762000"/>
          </a:xfrm>
          <a:prstGeom prst="rect">
            <a:avLst/>
          </a:prstGeom>
          <a:gradFill rotWithShape="0">
            <a:gsLst>
              <a:gs pos="0">
                <a:schemeClr val="bg1"/>
              </a:gs>
              <a:gs pos="100000">
                <a:srgbClr val="CCCCCC"/>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r>
              <a:rPr lang="fa-IR" sz="4400" b="1" dirty="0">
                <a:latin typeface="Times New Roman" pitchFamily="18" charset="0"/>
                <a:cs typeface="Homa" pitchFamily="2" charset="-78"/>
              </a:rPr>
              <a:t>حل مسئله از طريق جستجو</a:t>
            </a:r>
            <a:r>
              <a:rPr lang="fa-IR" sz="3600" b="1" dirty="0">
                <a:latin typeface="Times New Roman" pitchFamily="18" charset="0"/>
              </a:rPr>
              <a:t>	</a:t>
            </a:r>
            <a:endParaRPr lang="en-US" sz="2400" b="1" dirty="0">
              <a:latin typeface="Times New Roman" pitchFamily="18" charset="0"/>
            </a:endParaRPr>
          </a:p>
        </p:txBody>
      </p:sp>
      <p:sp>
        <p:nvSpPr>
          <p:cNvPr id="8" name="Text Box 2"/>
          <p:cNvSpPr txBox="1">
            <a:spLocks noChangeArrowheads="1"/>
          </p:cNvSpPr>
          <p:nvPr/>
        </p:nvSpPr>
        <p:spPr bwMode="auto">
          <a:xfrm>
            <a:off x="152400" y="1632857"/>
            <a:ext cx="869927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342900" indent="-342900" algn="r" rtl="1">
              <a:buFont typeface="Arial" panose="020B0604020202020204" pitchFamily="34" charset="0"/>
              <a:buChar char="•"/>
            </a:pPr>
            <a:r>
              <a:rPr lang="fa-IR" sz="2400" b="1" dirty="0">
                <a:solidFill>
                  <a:schemeClr val="accent1"/>
                </a:solidFill>
                <a:cs typeface="B Nazanin" panose="00000400000000000000" pitchFamily="2" charset="-78"/>
              </a:rPr>
              <a:t>جستجوی گرافی</a:t>
            </a:r>
          </a:p>
        </p:txBody>
      </p:sp>
      <p:pic>
        <p:nvPicPr>
          <p:cNvPr id="3" name="Picture 2"/>
          <p:cNvPicPr>
            <a:picLocks noChangeAspect="1"/>
          </p:cNvPicPr>
          <p:nvPr/>
        </p:nvPicPr>
        <p:blipFill>
          <a:blip r:embed="rId2"/>
          <a:stretch>
            <a:fillRect/>
          </a:stretch>
        </p:blipFill>
        <p:spPr>
          <a:xfrm>
            <a:off x="152400" y="76200"/>
            <a:ext cx="3067050" cy="1381125"/>
          </a:xfrm>
          <a:prstGeom prst="rect">
            <a:avLst/>
          </a:prstGeom>
        </p:spPr>
      </p:pic>
      <p:pic>
        <p:nvPicPr>
          <p:cNvPr id="2" name="Picture 1"/>
          <p:cNvPicPr>
            <a:picLocks noChangeAspect="1"/>
          </p:cNvPicPr>
          <p:nvPr/>
        </p:nvPicPr>
        <p:blipFill>
          <a:blip r:embed="rId3"/>
          <a:stretch>
            <a:fillRect/>
          </a:stretch>
        </p:blipFill>
        <p:spPr>
          <a:xfrm>
            <a:off x="311036" y="2275950"/>
            <a:ext cx="8382000" cy="3971925"/>
          </a:xfrm>
          <a:prstGeom prst="rect">
            <a:avLst/>
          </a:prstGeom>
        </p:spPr>
      </p:pic>
    </p:spTree>
    <p:extLst>
      <p:ext uri="{BB962C8B-B14F-4D97-AF65-F5344CB8AC3E}">
        <p14:creationId xmlns:p14="http://schemas.microsoft.com/office/powerpoint/2010/main" val="3141334708"/>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2"/>
          <p:cNvSpPr txBox="1">
            <a:spLocks noChangeArrowheads="1"/>
          </p:cNvSpPr>
          <p:nvPr/>
        </p:nvSpPr>
        <p:spPr bwMode="auto">
          <a:xfrm>
            <a:off x="1524000" y="304800"/>
            <a:ext cx="7316787" cy="762000"/>
          </a:xfrm>
          <a:prstGeom prst="rect">
            <a:avLst/>
          </a:prstGeom>
          <a:gradFill rotWithShape="0">
            <a:gsLst>
              <a:gs pos="0">
                <a:schemeClr val="bg1"/>
              </a:gs>
              <a:gs pos="100000">
                <a:srgbClr val="CCCCCC"/>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r>
              <a:rPr lang="fa-IR" sz="4400" b="1" dirty="0">
                <a:latin typeface="Times New Roman" pitchFamily="18" charset="0"/>
                <a:cs typeface="Homa" pitchFamily="2" charset="-78"/>
              </a:rPr>
              <a:t>حل مسئله از طريق جستجو</a:t>
            </a:r>
            <a:r>
              <a:rPr lang="fa-IR" sz="3600" b="1" dirty="0">
                <a:latin typeface="Times New Roman" pitchFamily="18" charset="0"/>
              </a:rPr>
              <a:t>	</a:t>
            </a:r>
            <a:endParaRPr lang="en-US" sz="2400" b="1" dirty="0">
              <a:latin typeface="Times New Roman" pitchFamily="18" charset="0"/>
            </a:endParaRPr>
          </a:p>
        </p:txBody>
      </p:sp>
      <p:sp>
        <p:nvSpPr>
          <p:cNvPr id="8" name="Text Box 2"/>
          <p:cNvSpPr txBox="1">
            <a:spLocks noChangeArrowheads="1"/>
          </p:cNvSpPr>
          <p:nvPr/>
        </p:nvSpPr>
        <p:spPr bwMode="auto">
          <a:xfrm>
            <a:off x="152400" y="1632857"/>
            <a:ext cx="8699273"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342900" indent="-342900" algn="r" rtl="1">
              <a:buFont typeface="Arial" panose="020B0604020202020204" pitchFamily="34" charset="0"/>
              <a:buChar char="•"/>
            </a:pPr>
            <a:r>
              <a:rPr lang="fa-IR" sz="2400" dirty="0">
                <a:cs typeface="B Nazanin" panose="00000400000000000000" pitchFamily="2" charset="-78"/>
              </a:rPr>
              <a:t>الگوریتم‌های جستجو بر روی مدل‌های انتزاعی از دنيای واقعی جستجو می‌کنند.</a:t>
            </a:r>
          </a:p>
          <a:p>
            <a:pPr marL="342900" indent="-342900" algn="r" rtl="1">
              <a:buFont typeface="Arial" panose="020B0604020202020204" pitchFamily="34" charset="0"/>
              <a:buChar char="•"/>
            </a:pPr>
            <a:r>
              <a:rPr lang="fa-IR" sz="2400" dirty="0">
                <a:cs typeface="B Nazanin" panose="00000400000000000000" pitchFamily="2" charset="-78"/>
              </a:rPr>
              <a:t>کيفيت جستجوی شما حداکثر به خوبی مدل شما از دنيای واقعی است.</a:t>
            </a:r>
            <a:endParaRPr lang="fa-IR" sz="2400" b="1" dirty="0">
              <a:solidFill>
                <a:schemeClr val="accent1"/>
              </a:solidFill>
              <a:cs typeface="B Nazanin" panose="00000400000000000000" pitchFamily="2" charset="-78"/>
            </a:endParaRPr>
          </a:p>
        </p:txBody>
      </p:sp>
      <p:pic>
        <p:nvPicPr>
          <p:cNvPr id="2" name="Picture 1"/>
          <p:cNvPicPr>
            <a:picLocks noChangeAspect="1"/>
          </p:cNvPicPr>
          <p:nvPr/>
        </p:nvPicPr>
        <p:blipFill>
          <a:blip r:embed="rId2"/>
          <a:stretch>
            <a:fillRect/>
          </a:stretch>
        </p:blipFill>
        <p:spPr>
          <a:xfrm>
            <a:off x="2819400" y="3029911"/>
            <a:ext cx="3981450" cy="3286125"/>
          </a:xfrm>
          <a:prstGeom prst="rect">
            <a:avLst/>
          </a:prstGeom>
        </p:spPr>
      </p:pic>
    </p:spTree>
    <p:extLst>
      <p:ext uri="{BB962C8B-B14F-4D97-AF65-F5344CB8AC3E}">
        <p14:creationId xmlns:p14="http://schemas.microsoft.com/office/powerpoint/2010/main" val="7862451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7"/>
          </p:nvPr>
        </p:nvSpPr>
        <p:spPr/>
        <p:txBody>
          <a:bodyPr/>
          <a:lstStyle/>
          <a:p>
            <a:pPr>
              <a:defRPr/>
            </a:pPr>
            <a:fld id="{3BE44F5A-94A7-45D7-B2E0-63E53CE44D80}" type="slidenum">
              <a:rPr lang="fa-IR"/>
              <a:pPr>
                <a:defRPr/>
              </a:pPr>
              <a:t>9</a:t>
            </a:fld>
            <a:endParaRPr lang="en-US"/>
          </a:p>
        </p:txBody>
      </p:sp>
      <p:sp>
        <p:nvSpPr>
          <p:cNvPr id="5" name="Text Box 2"/>
          <p:cNvSpPr txBox="1">
            <a:spLocks noChangeArrowheads="1"/>
          </p:cNvSpPr>
          <p:nvPr/>
        </p:nvSpPr>
        <p:spPr bwMode="auto">
          <a:xfrm>
            <a:off x="1338263" y="304800"/>
            <a:ext cx="7316787" cy="762000"/>
          </a:xfrm>
          <a:prstGeom prst="rect">
            <a:avLst/>
          </a:prstGeom>
          <a:gradFill rotWithShape="0">
            <a:gsLst>
              <a:gs pos="0">
                <a:schemeClr val="bg1"/>
              </a:gs>
              <a:gs pos="100000">
                <a:srgbClr val="CCCCCC"/>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r>
              <a:rPr lang="fa-IR" sz="4400" b="1" dirty="0">
                <a:latin typeface="Times New Roman" pitchFamily="18" charset="0"/>
                <a:cs typeface="Homa" pitchFamily="2" charset="-78"/>
              </a:rPr>
              <a:t>حل مسئله از طريق جستجو</a:t>
            </a:r>
            <a:r>
              <a:rPr lang="fa-IR" sz="3600" b="1" dirty="0">
                <a:latin typeface="Times New Roman" pitchFamily="18" charset="0"/>
              </a:rPr>
              <a:t>	</a:t>
            </a:r>
            <a:endParaRPr lang="en-US" sz="2400" b="1" dirty="0">
              <a:latin typeface="Times New Roman" pitchFamily="18" charset="0"/>
            </a:endParaRPr>
          </a:p>
        </p:txBody>
      </p:sp>
      <mc:AlternateContent xmlns:mc="http://schemas.openxmlformats.org/markup-compatibility/2006" xmlns:a14="http://schemas.microsoft.com/office/drawing/2010/main">
        <mc:Choice Requires="a14">
          <p:sp>
            <p:nvSpPr>
              <p:cNvPr id="4" name="TextBox 3"/>
              <p:cNvSpPr txBox="1"/>
              <p:nvPr/>
            </p:nvSpPr>
            <p:spPr>
              <a:xfrm>
                <a:off x="1419828" y="1600200"/>
                <a:ext cx="7374456" cy="3416320"/>
              </a:xfrm>
              <a:prstGeom prst="rect">
                <a:avLst/>
              </a:prstGeom>
              <a:noFill/>
            </p:spPr>
            <p:txBody>
              <a:bodyPr wrap="none" rtlCol="0">
                <a:spAutoFit/>
              </a:bodyPr>
              <a:lstStyle/>
              <a:p>
                <a:pPr marL="342900" indent="-342900" algn="r" rtl="1">
                  <a:buFont typeface="Courier New" panose="02070309020205020404" pitchFamily="49" charset="0"/>
                  <a:buChar char="o"/>
                </a:pPr>
                <a:r>
                  <a:rPr lang="fa-IR" sz="2400" b="1" dirty="0">
                    <a:solidFill>
                      <a:schemeClr val="accent1"/>
                    </a:solidFill>
                    <a:cs typeface="B Nazanin" panose="00000400000000000000" pitchFamily="2" charset="-78"/>
                  </a:rPr>
                  <a:t>حالت مسئله </a:t>
                </a:r>
              </a:p>
              <a:p>
                <a:pPr marL="623888" indent="-342900" algn="r" rtl="1">
                  <a:buFont typeface="Wingdings" panose="05000000000000000000" pitchFamily="2" charset="2"/>
                  <a:buChar char="ü"/>
                </a:pPr>
                <a:r>
                  <a:rPr lang="fa-IR" sz="2400" dirty="0">
                    <a:cs typeface="B Nazanin" panose="00000400000000000000" pitchFamily="2" charset="-78"/>
                  </a:rPr>
                  <a:t>سوال: حالت مسئله شامل چه اطلاعاتی است؟</a:t>
                </a:r>
              </a:p>
              <a:p>
                <a:pPr marL="623888" indent="-342900" algn="r" rtl="1">
                  <a:buFont typeface="Wingdings" panose="05000000000000000000" pitchFamily="2" charset="2"/>
                  <a:buChar char="ü"/>
                </a:pPr>
                <a:r>
                  <a:rPr lang="fa-IR" sz="2400" dirty="0">
                    <a:cs typeface="B Nazanin" panose="00000400000000000000" pitchFamily="2" charset="-78"/>
                  </a:rPr>
                  <a:t>پاسخ: حالت مسئله تنها شامل جزييات لازم برای جستجو است. (انتزاع)</a:t>
                </a:r>
              </a:p>
              <a:p>
                <a:pPr marL="342900" indent="-342900" algn="r" rtl="1">
                  <a:buFont typeface="Courier New" panose="02070309020205020404" pitchFamily="49" charset="0"/>
                  <a:buChar char="o"/>
                </a:pPr>
                <a:endParaRPr lang="fa-IR" sz="2400" dirty="0">
                  <a:cs typeface="B Nazanin" panose="00000400000000000000" pitchFamily="2" charset="-78"/>
                </a:endParaRPr>
              </a:p>
              <a:p>
                <a:pPr marL="342900" indent="-342900" algn="r" rtl="1">
                  <a:buFont typeface="Courier New" panose="02070309020205020404" pitchFamily="49" charset="0"/>
                  <a:buChar char="o"/>
                </a:pPr>
                <a:r>
                  <a:rPr lang="fa-IR" sz="2400" dirty="0">
                    <a:cs typeface="B Nazanin" panose="00000400000000000000" pitchFamily="2" charset="-78"/>
                  </a:rPr>
                  <a:t>مسئله: مسيريابی</a:t>
                </a:r>
              </a:p>
              <a:p>
                <a:pPr marL="623888" indent="-342900" algn="r" rtl="1">
                  <a:buFont typeface="Arial" panose="020B0604020202020204" pitchFamily="34" charset="0"/>
                  <a:buChar char="•"/>
                </a:pPr>
                <a:r>
                  <a:rPr lang="fa-IR" sz="2400" dirty="0">
                    <a:cs typeface="B Nazanin" panose="00000400000000000000" pitchFamily="2" charset="-78"/>
                  </a:rPr>
                  <a:t>حالت‌ها: زوج مرتب (𝑥,𝑦) بيانگر مکان عامل</a:t>
                </a:r>
              </a:p>
              <a:p>
                <a:pPr marL="623888" indent="-342900" algn="r" rtl="1">
                  <a:buFont typeface="Arial" panose="020B0604020202020204" pitchFamily="34" charset="0"/>
                  <a:buChar char="•"/>
                </a:pPr>
                <a:r>
                  <a:rPr lang="fa-IR" sz="2400" dirty="0">
                    <a:cs typeface="B Nazanin" panose="00000400000000000000" pitchFamily="2" charset="-78"/>
                  </a:rPr>
                  <a:t>عمليات: شمال، جنوب، شرق، غرب</a:t>
                </a:r>
              </a:p>
              <a:p>
                <a:pPr marL="623888" indent="-342900" algn="r" rtl="1">
                  <a:buFont typeface="Arial" panose="020B0604020202020204" pitchFamily="34" charset="0"/>
                  <a:buChar char="•"/>
                </a:pPr>
                <a:r>
                  <a:rPr lang="fa-IR" sz="2400" dirty="0">
                    <a:cs typeface="B Nazanin" panose="00000400000000000000" pitchFamily="2" charset="-78"/>
                  </a:rPr>
                  <a:t>حالت بعدی: به روز رسانی مکان عامل</a:t>
                </a:r>
              </a:p>
              <a:p>
                <a:pPr marL="623888" indent="-342900" algn="r" rtl="1">
                  <a:buFont typeface="Arial" panose="020B0604020202020204" pitchFamily="34" charset="0"/>
                  <a:buChar char="•"/>
                </a:pPr>
                <a:r>
                  <a:rPr lang="fa-IR" sz="2400" dirty="0">
                    <a:cs typeface="B Nazanin" panose="00000400000000000000" pitchFamily="2" charset="-78"/>
                  </a:rPr>
                  <a:t>آزمايش هدف: آيا </a:t>
                </a:r>
                <a14:m>
                  <m:oMath xmlns:m="http://schemas.openxmlformats.org/officeDocument/2006/math">
                    <m:d>
                      <m:dPr>
                        <m:ctrlPr>
                          <a:rPr lang="en-US" sz="2400" b="0" i="1" smtClean="0">
                            <a:latin typeface="Cambria Math" panose="02040503050406030204" pitchFamily="18" charset="0"/>
                            <a:cs typeface="B Nazanin" panose="00000400000000000000" pitchFamily="2" charset="-78"/>
                          </a:rPr>
                        </m:ctrlPr>
                      </m:dPr>
                      <m:e>
                        <m:r>
                          <a:rPr lang="en-US" sz="2400" b="0" i="1" smtClean="0">
                            <a:latin typeface="Cambria Math" panose="02040503050406030204" pitchFamily="18" charset="0"/>
                            <a:cs typeface="B Nazanin" panose="00000400000000000000" pitchFamily="2" charset="-78"/>
                          </a:rPr>
                          <m:t>𝑥</m:t>
                        </m:r>
                        <m:r>
                          <a:rPr lang="en-US" sz="2400" b="0" i="1" smtClean="0">
                            <a:latin typeface="Cambria Math" panose="02040503050406030204" pitchFamily="18" charset="0"/>
                            <a:cs typeface="B Nazanin" panose="00000400000000000000" pitchFamily="2" charset="-78"/>
                          </a:rPr>
                          <m:t>,</m:t>
                        </m:r>
                        <m:r>
                          <a:rPr lang="en-US" sz="2400" b="0" i="1" smtClean="0">
                            <a:latin typeface="Cambria Math" panose="02040503050406030204" pitchFamily="18" charset="0"/>
                            <a:cs typeface="B Nazanin" panose="00000400000000000000" pitchFamily="2" charset="-78"/>
                          </a:rPr>
                          <m:t>𝑦</m:t>
                        </m:r>
                      </m:e>
                    </m:d>
                    <m:r>
                      <a:rPr lang="en-US" sz="2400" b="0" i="1" smtClean="0">
                        <a:latin typeface="Cambria Math" panose="02040503050406030204" pitchFamily="18" charset="0"/>
                        <a:cs typeface="B Nazanin" panose="00000400000000000000" pitchFamily="2" charset="-78"/>
                      </a:rPr>
                      <m:t>=(</m:t>
                    </m:r>
                    <m:sSub>
                      <m:sSubPr>
                        <m:ctrlPr>
                          <a:rPr lang="en-US" sz="2400" b="0" i="1" smtClean="0">
                            <a:latin typeface="Cambria Math" panose="02040503050406030204" pitchFamily="18" charset="0"/>
                            <a:cs typeface="B Nazanin" panose="00000400000000000000" pitchFamily="2" charset="-78"/>
                          </a:rPr>
                        </m:ctrlPr>
                      </m:sSubPr>
                      <m:e>
                        <m:r>
                          <a:rPr lang="en-US" sz="2400" b="0" i="1" smtClean="0">
                            <a:latin typeface="Cambria Math" panose="02040503050406030204" pitchFamily="18" charset="0"/>
                            <a:cs typeface="B Nazanin" panose="00000400000000000000" pitchFamily="2" charset="-78"/>
                          </a:rPr>
                          <m:t>𝑥</m:t>
                        </m:r>
                      </m:e>
                      <m:sub>
                        <m:r>
                          <a:rPr lang="en-US" sz="2400" b="0" i="1" smtClean="0">
                            <a:latin typeface="Cambria Math" panose="02040503050406030204" pitchFamily="18" charset="0"/>
                            <a:cs typeface="B Nazanin" panose="00000400000000000000" pitchFamily="2" charset="-78"/>
                          </a:rPr>
                          <m:t>𝐺</m:t>
                        </m:r>
                      </m:sub>
                    </m:sSub>
                    <m:r>
                      <a:rPr lang="en-US" sz="2400" b="0" i="1" smtClean="0">
                        <a:latin typeface="Cambria Math" panose="02040503050406030204" pitchFamily="18" charset="0"/>
                        <a:cs typeface="B Nazanin" panose="00000400000000000000" pitchFamily="2" charset="-78"/>
                      </a:rPr>
                      <m:t>,</m:t>
                    </m:r>
                    <m:sSub>
                      <m:sSubPr>
                        <m:ctrlPr>
                          <a:rPr lang="en-US" sz="2400" b="0" i="1" smtClean="0">
                            <a:latin typeface="Cambria Math" panose="02040503050406030204" pitchFamily="18" charset="0"/>
                            <a:cs typeface="B Nazanin" panose="00000400000000000000" pitchFamily="2" charset="-78"/>
                          </a:rPr>
                        </m:ctrlPr>
                      </m:sSubPr>
                      <m:e>
                        <m:r>
                          <a:rPr lang="en-US" sz="2400" b="0" i="1" smtClean="0">
                            <a:latin typeface="Cambria Math" panose="02040503050406030204" pitchFamily="18" charset="0"/>
                            <a:cs typeface="B Nazanin" panose="00000400000000000000" pitchFamily="2" charset="-78"/>
                          </a:rPr>
                          <m:t>𝑦</m:t>
                        </m:r>
                      </m:e>
                      <m:sub>
                        <m:r>
                          <a:rPr lang="en-US" sz="2400" b="0" i="1" smtClean="0">
                            <a:latin typeface="Cambria Math" panose="02040503050406030204" pitchFamily="18" charset="0"/>
                            <a:cs typeface="B Nazanin" panose="00000400000000000000" pitchFamily="2" charset="-78"/>
                          </a:rPr>
                          <m:t>𝐺</m:t>
                        </m:r>
                      </m:sub>
                    </m:sSub>
                    <m:r>
                      <a:rPr lang="en-US" sz="2400" b="0" i="1" smtClean="0">
                        <a:latin typeface="Cambria Math" panose="02040503050406030204" pitchFamily="18" charset="0"/>
                        <a:cs typeface="B Nazanin" panose="00000400000000000000" pitchFamily="2" charset="-78"/>
                      </a:rPr>
                      <m:t>)</m:t>
                    </m:r>
                  </m:oMath>
                </a14:m>
                <a:endParaRPr lang="en-US" sz="2400" dirty="0">
                  <a:cs typeface="B Nazanin" panose="00000400000000000000" pitchFamily="2" charset="-78"/>
                </a:endParaRPr>
              </a:p>
            </p:txBody>
          </p:sp>
        </mc:Choice>
        <mc:Fallback xmlns="">
          <p:sp>
            <p:nvSpPr>
              <p:cNvPr id="4" name="TextBox 3"/>
              <p:cNvSpPr txBox="1">
                <a:spLocks noRot="1" noChangeAspect="1" noMove="1" noResize="1" noEditPoints="1" noAdjustHandles="1" noChangeArrowheads="1" noChangeShapeType="1" noTextEdit="1"/>
              </p:cNvSpPr>
              <p:nvPr/>
            </p:nvSpPr>
            <p:spPr>
              <a:xfrm>
                <a:off x="1419828" y="1600200"/>
                <a:ext cx="7374456" cy="3416320"/>
              </a:xfrm>
              <a:prstGeom prst="rect">
                <a:avLst/>
              </a:prstGeom>
              <a:blipFill rotWithShape="0">
                <a:blip r:embed="rId2"/>
                <a:stretch>
                  <a:fillRect l="-165" t="-1964" r="-1240" b="-3571"/>
                </a:stretch>
              </a:blipFill>
            </p:spPr>
            <p:txBody>
              <a:bodyPr/>
              <a:lstStyle/>
              <a:p>
                <a:r>
                  <a:rPr lang="en-US">
                    <a:noFill/>
                  </a:rPr>
                  <a:t> </a:t>
                </a:r>
              </a:p>
            </p:txBody>
          </p:sp>
        </mc:Fallback>
      </mc:AlternateContent>
      <p:pic>
        <p:nvPicPr>
          <p:cNvPr id="2" name="Picture 1"/>
          <p:cNvPicPr>
            <a:picLocks noChangeAspect="1"/>
          </p:cNvPicPr>
          <p:nvPr/>
        </p:nvPicPr>
        <p:blipFill>
          <a:blip r:embed="rId3"/>
          <a:stretch>
            <a:fillRect/>
          </a:stretch>
        </p:blipFill>
        <p:spPr>
          <a:xfrm>
            <a:off x="304800" y="4949964"/>
            <a:ext cx="5114925" cy="1704975"/>
          </a:xfrm>
          <a:prstGeom prst="rect">
            <a:avLst/>
          </a:prstGeom>
        </p:spPr>
      </p:pic>
    </p:spTree>
    <p:extLst>
      <p:ext uri="{BB962C8B-B14F-4D97-AF65-F5344CB8AC3E}">
        <p14:creationId xmlns:p14="http://schemas.microsoft.com/office/powerpoint/2010/main" val="101308008"/>
      </p:ext>
    </p:extLst>
  </p:cSld>
  <p:clrMapOvr>
    <a:masterClrMapping/>
  </p:clrMapOvr>
</p:sld>
</file>

<file path=ppt/theme/theme1.xml><?xml version="1.0" encoding="utf-8"?>
<a:theme xmlns:a="http://schemas.openxmlformats.org/drawingml/2006/main" name="11Introduction-2015-converted">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C00000"/>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Chapter2</Template>
  <TotalTime>9337</TotalTime>
  <Words>3431</Words>
  <Application>Microsoft Office PowerPoint</Application>
  <PresentationFormat>On-screen Show (4:3)</PresentationFormat>
  <Paragraphs>527</Paragraphs>
  <Slides>85</Slides>
  <Notes>2</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85</vt:i4>
      </vt:variant>
    </vt:vector>
  </HeadingPairs>
  <TitlesOfParts>
    <vt:vector size="95" baseType="lpstr">
      <vt:lpstr>Akram</vt:lpstr>
      <vt:lpstr>Arial</vt:lpstr>
      <vt:lpstr>B Nazanin</vt:lpstr>
      <vt:lpstr>B Nazanin,Bold</vt:lpstr>
      <vt:lpstr>Calibri</vt:lpstr>
      <vt:lpstr>Cambria Math</vt:lpstr>
      <vt:lpstr>Courier New</vt:lpstr>
      <vt:lpstr>Times New Roman</vt:lpstr>
      <vt:lpstr>Wingdings</vt:lpstr>
      <vt:lpstr>11Introduction-2015-converted</vt:lpstr>
      <vt:lpstr>هوش مصنوعی</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mahsa</dc:creator>
  <cp:lastModifiedBy>AsusIran</cp:lastModifiedBy>
  <cp:revision>669</cp:revision>
  <dcterms:created xsi:type="dcterms:W3CDTF">2006-08-16T00:00:00Z</dcterms:created>
  <dcterms:modified xsi:type="dcterms:W3CDTF">2022-10-23T11:20:21Z</dcterms:modified>
</cp:coreProperties>
</file>