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notesMasterIdLst>
    <p:notesMasterId r:id="rId61"/>
  </p:notesMasterIdLst>
  <p:sldIdLst>
    <p:sldId id="466" r:id="rId2"/>
    <p:sldId id="257" r:id="rId3"/>
    <p:sldId id="396" r:id="rId4"/>
    <p:sldId id="397" r:id="rId5"/>
    <p:sldId id="258" r:id="rId6"/>
    <p:sldId id="398" r:id="rId7"/>
    <p:sldId id="260" r:id="rId8"/>
    <p:sldId id="402" r:id="rId9"/>
    <p:sldId id="403" r:id="rId10"/>
    <p:sldId id="404" r:id="rId11"/>
    <p:sldId id="261" r:id="rId12"/>
    <p:sldId id="405" r:id="rId13"/>
    <p:sldId id="262" r:id="rId14"/>
    <p:sldId id="263" r:id="rId15"/>
    <p:sldId id="264" r:id="rId16"/>
    <p:sldId id="265" r:id="rId17"/>
    <p:sldId id="267" r:id="rId18"/>
    <p:sldId id="268" r:id="rId19"/>
    <p:sldId id="269" r:id="rId20"/>
    <p:sldId id="437" r:id="rId21"/>
    <p:sldId id="446" r:id="rId22"/>
    <p:sldId id="447" r:id="rId23"/>
    <p:sldId id="448" r:id="rId24"/>
    <p:sldId id="449" r:id="rId25"/>
    <p:sldId id="450" r:id="rId26"/>
    <p:sldId id="451" r:id="rId27"/>
    <p:sldId id="452" r:id="rId28"/>
    <p:sldId id="453" r:id="rId29"/>
    <p:sldId id="454" r:id="rId30"/>
    <p:sldId id="439" r:id="rId31"/>
    <p:sldId id="440" r:id="rId32"/>
    <p:sldId id="444" r:id="rId33"/>
    <p:sldId id="411" r:id="rId34"/>
    <p:sldId id="279" r:id="rId35"/>
    <p:sldId id="412" r:id="rId36"/>
    <p:sldId id="280" r:id="rId37"/>
    <p:sldId id="413" r:id="rId38"/>
    <p:sldId id="415" r:id="rId39"/>
    <p:sldId id="416" r:id="rId40"/>
    <p:sldId id="420" r:id="rId41"/>
    <p:sldId id="421" r:id="rId42"/>
    <p:sldId id="418" r:id="rId43"/>
    <p:sldId id="414" r:id="rId44"/>
    <p:sldId id="282" r:id="rId45"/>
    <p:sldId id="422" r:id="rId46"/>
    <p:sldId id="423" r:id="rId47"/>
    <p:sldId id="426" r:id="rId48"/>
    <p:sldId id="427" r:id="rId49"/>
    <p:sldId id="283" r:id="rId50"/>
    <p:sldId id="428" r:id="rId51"/>
    <p:sldId id="429" r:id="rId52"/>
    <p:sldId id="435" r:id="rId53"/>
    <p:sldId id="284" r:id="rId54"/>
    <p:sldId id="285" r:id="rId55"/>
    <p:sldId id="507" r:id="rId56"/>
    <p:sldId id="508" r:id="rId57"/>
    <p:sldId id="509" r:id="rId58"/>
    <p:sldId id="510" r:id="rId59"/>
    <p:sldId id="511" r:id="rId6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29" autoAdjust="0"/>
    <p:restoredTop sz="94660"/>
  </p:normalViewPr>
  <p:slideViewPr>
    <p:cSldViewPr>
      <p:cViewPr varScale="1">
        <p:scale>
          <a:sx n="63" d="100"/>
          <a:sy n="63" d="100"/>
        </p:scale>
        <p:origin x="1460" y="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FFF9F7CF-F866-418B-AA86-EF68C3D17B26}" type="datetimeFigureOut">
              <a:rPr lang="en-US" smtClean="0"/>
              <a:t>1/1/2022</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9C0A1CC4-20DE-44CB-93B5-DD59F08E8BE2}" type="slidenum">
              <a:rPr lang="en-US" smtClean="0"/>
              <a:t>‹#›</a:t>
            </a:fld>
            <a:endParaRPr lang="en-US"/>
          </a:p>
        </p:txBody>
      </p:sp>
    </p:spTree>
    <p:extLst>
      <p:ext uri="{BB962C8B-B14F-4D97-AF65-F5344CB8AC3E}">
        <p14:creationId xmlns:p14="http://schemas.microsoft.com/office/powerpoint/2010/main" val="1783847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DA275D-E807-4A75-B891-CA6CE30791F7}" type="slidenum">
              <a:rPr lang="ar-SA"/>
              <a:pPr/>
              <a:t>1</a:t>
            </a:fld>
            <a:endParaRPr lang="en-US"/>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44220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0A1CC4-20DE-44CB-93B5-DD59F08E8BE2}" type="slidenum">
              <a:rPr lang="en-US" smtClean="0"/>
              <a:t>44</a:t>
            </a:fld>
            <a:endParaRPr lang="en-US"/>
          </a:p>
        </p:txBody>
      </p:sp>
    </p:spTree>
    <p:extLst>
      <p:ext uri="{BB962C8B-B14F-4D97-AF65-F5344CB8AC3E}">
        <p14:creationId xmlns:p14="http://schemas.microsoft.com/office/powerpoint/2010/main" val="935545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noFill/>
          <a:ln>
            <a:solidFill>
              <a:srgbClr val="000000"/>
            </a:solidFill>
            <a:miter lim="800000"/>
            <a:headEnd/>
            <a:tailEnd/>
          </a:ln>
        </p:spPr>
      </p:sp>
      <p:sp>
        <p:nvSpPr>
          <p:cNvPr id="9219" name="Rectangle 3"/>
          <p:cNvSpPr>
            <a:spLocks noGrp="1"/>
          </p:cNvSpPr>
          <p:nvPr>
            <p:ph type="body" idx="1"/>
          </p:nvPr>
        </p:nvSpPr>
        <p:spPr bwMode="auto">
          <a:noFill/>
        </p:spPr>
        <p:txBody>
          <a:bodyPr/>
          <a:lstStyle/>
          <a:p>
            <a:pPr eaLnBrk="1" hangingPunct="1"/>
            <a:endParaRPr lang="en-US"/>
          </a:p>
        </p:txBody>
      </p:sp>
    </p:spTree>
    <p:extLst>
      <p:ext uri="{BB962C8B-B14F-4D97-AF65-F5344CB8AC3E}">
        <p14:creationId xmlns:p14="http://schemas.microsoft.com/office/powerpoint/2010/main" val="202962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noFill/>
          <a:ln>
            <a:solidFill>
              <a:srgbClr val="000000"/>
            </a:solidFill>
            <a:miter lim="800000"/>
            <a:headEnd/>
            <a:tailEnd/>
          </a:ln>
        </p:spPr>
      </p:sp>
      <p:sp>
        <p:nvSpPr>
          <p:cNvPr id="9219" name="Rectangle 3"/>
          <p:cNvSpPr>
            <a:spLocks noGrp="1"/>
          </p:cNvSpPr>
          <p:nvPr>
            <p:ph type="body" idx="1"/>
          </p:nvPr>
        </p:nvSpPr>
        <p:spPr bwMode="auto">
          <a:noFill/>
        </p:spPr>
        <p:txBody>
          <a:bodyPr/>
          <a:lstStyle/>
          <a:p>
            <a:pPr eaLnBrk="1" hangingPunct="1"/>
            <a:endParaRPr lang="en-US"/>
          </a:p>
        </p:txBody>
      </p:sp>
    </p:spTree>
    <p:extLst>
      <p:ext uri="{BB962C8B-B14F-4D97-AF65-F5344CB8AC3E}">
        <p14:creationId xmlns:p14="http://schemas.microsoft.com/office/powerpoint/2010/main" val="3994223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noFill/>
          <a:ln>
            <a:solidFill>
              <a:srgbClr val="000000"/>
            </a:solidFill>
            <a:miter lim="800000"/>
            <a:headEnd/>
            <a:tailEnd/>
          </a:ln>
        </p:spPr>
      </p:sp>
      <p:sp>
        <p:nvSpPr>
          <p:cNvPr id="9219" name="Rectangle 3"/>
          <p:cNvSpPr>
            <a:spLocks noGrp="1"/>
          </p:cNvSpPr>
          <p:nvPr>
            <p:ph type="body" idx="1"/>
          </p:nvPr>
        </p:nvSpPr>
        <p:spPr bwMode="auto">
          <a:noFill/>
        </p:spPr>
        <p:txBody>
          <a:bodyPr/>
          <a:lstStyle/>
          <a:p>
            <a:pPr eaLnBrk="1" hangingPunct="1"/>
            <a:endParaRPr lang="en-US"/>
          </a:p>
        </p:txBody>
      </p:sp>
    </p:spTree>
    <p:extLst>
      <p:ext uri="{BB962C8B-B14F-4D97-AF65-F5344CB8AC3E}">
        <p14:creationId xmlns:p14="http://schemas.microsoft.com/office/powerpoint/2010/main" val="2957641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noFill/>
          <a:ln>
            <a:solidFill>
              <a:srgbClr val="000000"/>
            </a:solidFill>
            <a:miter lim="800000"/>
            <a:headEnd/>
            <a:tailEnd/>
          </a:ln>
        </p:spPr>
      </p:sp>
      <p:sp>
        <p:nvSpPr>
          <p:cNvPr id="9219" name="Rectangle 3"/>
          <p:cNvSpPr>
            <a:spLocks noGrp="1"/>
          </p:cNvSpPr>
          <p:nvPr>
            <p:ph type="body" idx="1"/>
          </p:nvPr>
        </p:nvSpPr>
        <p:spPr bwMode="auto">
          <a:noFill/>
        </p:spPr>
        <p:txBody>
          <a:bodyPr/>
          <a:lstStyle/>
          <a:p>
            <a:pPr eaLnBrk="1" hangingPunct="1"/>
            <a:endParaRPr lang="en-US"/>
          </a:p>
        </p:txBody>
      </p:sp>
    </p:spTree>
    <p:extLst>
      <p:ext uri="{BB962C8B-B14F-4D97-AF65-F5344CB8AC3E}">
        <p14:creationId xmlns:p14="http://schemas.microsoft.com/office/powerpoint/2010/main" val="2063165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TextEdit="1"/>
          </p:cNvSpPr>
          <p:nvPr>
            <p:ph type="sldImg"/>
          </p:nvPr>
        </p:nvSpPr>
        <p:spPr bwMode="auto">
          <a:noFill/>
          <a:ln>
            <a:solidFill>
              <a:srgbClr val="000000"/>
            </a:solidFill>
            <a:miter lim="800000"/>
            <a:headEnd/>
            <a:tailEnd/>
          </a:ln>
        </p:spPr>
      </p:sp>
      <p:sp>
        <p:nvSpPr>
          <p:cNvPr id="9219" name="Rectangle 3"/>
          <p:cNvSpPr>
            <a:spLocks noGrp="1"/>
          </p:cNvSpPr>
          <p:nvPr>
            <p:ph type="body" idx="1"/>
          </p:nvPr>
        </p:nvSpPr>
        <p:spPr bwMode="auto">
          <a:noFill/>
        </p:spPr>
        <p:txBody>
          <a:bodyPr/>
          <a:lstStyle/>
          <a:p>
            <a:pPr eaLnBrk="1" hangingPunct="1"/>
            <a:endParaRPr lang="en-US"/>
          </a:p>
        </p:txBody>
      </p:sp>
    </p:spTree>
    <p:extLst>
      <p:ext uri="{BB962C8B-B14F-4D97-AF65-F5344CB8AC3E}">
        <p14:creationId xmlns:p14="http://schemas.microsoft.com/office/powerpoint/2010/main" val="1188952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677108"/>
          </a:xfrm>
          <a:prstGeom prst="rect">
            <a:avLst/>
          </a:prstGeom>
        </p:spPr>
        <p:txBody>
          <a:bodyPr wrap="square" lIns="0" tIns="0" rIns="0" bIns="0">
            <a:spAutoFit/>
          </a:bodyPr>
          <a:lstStyle>
            <a:lvl1pPr>
              <a:defRPr/>
            </a:lvl1pPr>
          </a:lstStyle>
          <a:p>
            <a:r>
              <a:rPr lang="en-US"/>
              <a:t>Click to edit Master title style</a:t>
            </a:r>
            <a:endParaRPr/>
          </a:p>
        </p:txBody>
      </p:sp>
      <p:sp>
        <p:nvSpPr>
          <p:cNvPr id="3" name="Holder 3"/>
          <p:cNvSpPr>
            <a:spLocks noGrp="1"/>
          </p:cNvSpPr>
          <p:nvPr>
            <p:ph type="subTitle" idx="4"/>
          </p:nvPr>
        </p:nvSpPr>
        <p:spPr>
          <a:xfrm>
            <a:off x="1371600" y="3840480"/>
            <a:ext cx="6400800" cy="430887"/>
          </a:xfrm>
          <a:prstGeom prst="rect">
            <a:avLst/>
          </a:prstGeom>
        </p:spPr>
        <p:txBody>
          <a:bodyPr wrap="square" lIns="0" tIns="0" rIns="0" bIns="0">
            <a:spAutoFit/>
          </a:bodyPr>
          <a:lstStyle>
            <a:lvl1pPr>
              <a:defRPr/>
            </a:lvl1pPr>
          </a:lstStyle>
          <a:p>
            <a:r>
              <a:rPr lang="en-US"/>
              <a:t>Click to edit Master subtitle style</a:t>
            </a:r>
            <a:endParaRPr/>
          </a:p>
        </p:txBody>
      </p:sp>
      <p:sp>
        <p:nvSpPr>
          <p:cNvPr id="4" name="Holder 4"/>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04604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type="body" idx="1"/>
          </p:nvPr>
        </p:nvSpPr>
        <p:spPr>
          <a:xfrm>
            <a:off x="534542" y="1477310"/>
            <a:ext cx="8074914" cy="323165"/>
          </a:xfrm>
        </p:spPr>
        <p:txBody>
          <a:bodyPr lIns="0" tIns="0" rIns="0" bIns="0"/>
          <a:lstStyle>
            <a:lvl1pPr>
              <a:defRPr sz="2100" b="0" i="0">
                <a:solidFill>
                  <a:schemeClr val="tx1"/>
                </a:solidFill>
                <a:latin typeface="Arial"/>
                <a:cs typeface="Arial"/>
              </a:defRPr>
            </a:lvl1pPr>
          </a:lstStyle>
          <a:p>
            <a:pPr lvl="0"/>
            <a:r>
              <a:rPr lang="en-US"/>
              <a:t>Click to edit Master text styles</a:t>
            </a:r>
          </a:p>
        </p:txBody>
      </p:sp>
      <p:sp>
        <p:nvSpPr>
          <p:cNvPr id="4" name="Holder 4"/>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283105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sz="half" idx="2"/>
          </p:nvPr>
        </p:nvSpPr>
        <p:spPr>
          <a:xfrm>
            <a:off x="457200" y="1577340"/>
            <a:ext cx="3977640" cy="861774"/>
          </a:xfrm>
          <a:prstGeom prst="rect">
            <a:avLst/>
          </a:prstGeom>
        </p:spPr>
        <p:txBody>
          <a:bodyPr wrap="square" lIns="0" tIns="0" rIns="0" bIns="0">
            <a:spAutoFit/>
          </a:bodyPr>
          <a:lstStyle>
            <a:lvl1pPr>
              <a:defRPr/>
            </a:lvl1pPr>
          </a:lstStyle>
          <a:p>
            <a:pPr lvl="0"/>
            <a:r>
              <a:rPr lang="en-US"/>
              <a:t>Click to edit Master text styles</a:t>
            </a:r>
          </a:p>
        </p:txBody>
      </p:sp>
      <p:sp>
        <p:nvSpPr>
          <p:cNvPr id="4" name="Holder 4"/>
          <p:cNvSpPr>
            <a:spLocks noGrp="1"/>
          </p:cNvSpPr>
          <p:nvPr>
            <p:ph sz="half" idx="3"/>
          </p:nvPr>
        </p:nvSpPr>
        <p:spPr>
          <a:xfrm>
            <a:off x="4709160" y="1577340"/>
            <a:ext cx="3977640" cy="861774"/>
          </a:xfrm>
          <a:prstGeom prst="rect">
            <a:avLst/>
          </a:prstGeom>
        </p:spPr>
        <p:txBody>
          <a:bodyPr wrap="square" lIns="0" tIns="0" rIns="0" bIns="0">
            <a:spAutoFit/>
          </a:bodyPr>
          <a:lstStyle>
            <a:lvl1pPr>
              <a:defRPr/>
            </a:lvl1pPr>
          </a:lstStyle>
          <a:p>
            <a:pPr lvl="0"/>
            <a:r>
              <a:rPr lang="en-US"/>
              <a:t>Click to edit Master text styles</a:t>
            </a:r>
          </a:p>
        </p:txBody>
      </p:sp>
      <p:sp>
        <p:nvSpPr>
          <p:cNvPr id="5" name="Holder 5"/>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0821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040244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971540"/>
          </a:xfrm>
          <a:custGeom>
            <a:avLst/>
            <a:gdLst/>
            <a:ahLst/>
            <a:cxnLst/>
            <a:rect l="l" t="t" r="r" b="b"/>
            <a:pathLst>
              <a:path w="12192000" h="5971540">
                <a:moveTo>
                  <a:pt x="0" y="5971032"/>
                </a:moveTo>
                <a:lnTo>
                  <a:pt x="12192000" y="5971032"/>
                </a:lnTo>
                <a:lnTo>
                  <a:pt x="12192000" y="0"/>
                </a:lnTo>
                <a:lnTo>
                  <a:pt x="0" y="0"/>
                </a:lnTo>
                <a:lnTo>
                  <a:pt x="0" y="5971032"/>
                </a:lnTo>
                <a:close/>
              </a:path>
            </a:pathLst>
          </a:custGeom>
          <a:solidFill>
            <a:srgbClr val="775F54"/>
          </a:solidFill>
        </p:spPr>
        <p:txBody>
          <a:bodyPr wrap="square" lIns="0" tIns="0" rIns="0" bIns="0" rtlCol="0"/>
          <a:lstStyle/>
          <a:p>
            <a:endParaRPr sz="1350"/>
          </a:p>
        </p:txBody>
      </p:sp>
      <p:sp>
        <p:nvSpPr>
          <p:cNvPr id="17" name="bg object 17"/>
          <p:cNvSpPr/>
          <p:nvPr/>
        </p:nvSpPr>
        <p:spPr>
          <a:xfrm>
            <a:off x="0" y="5971032"/>
            <a:ext cx="9144000" cy="887094"/>
          </a:xfrm>
          <a:custGeom>
            <a:avLst/>
            <a:gdLst/>
            <a:ahLst/>
            <a:cxnLst/>
            <a:rect l="l" t="t" r="r" b="b"/>
            <a:pathLst>
              <a:path w="12192000" h="887095">
                <a:moveTo>
                  <a:pt x="12192000" y="0"/>
                </a:moveTo>
                <a:lnTo>
                  <a:pt x="0" y="0"/>
                </a:lnTo>
                <a:lnTo>
                  <a:pt x="0" y="886968"/>
                </a:lnTo>
                <a:lnTo>
                  <a:pt x="12192000" y="886968"/>
                </a:lnTo>
                <a:lnTo>
                  <a:pt x="12192000" y="0"/>
                </a:lnTo>
                <a:close/>
              </a:path>
            </a:pathLst>
          </a:custGeom>
          <a:solidFill>
            <a:srgbClr val="FFFFFF"/>
          </a:solidFill>
        </p:spPr>
        <p:txBody>
          <a:bodyPr wrap="square" lIns="0" tIns="0" rIns="0" bIns="0" rtlCol="0"/>
          <a:lstStyle/>
          <a:p>
            <a:endParaRPr sz="1350"/>
          </a:p>
        </p:txBody>
      </p:sp>
      <p:sp>
        <p:nvSpPr>
          <p:cNvPr id="18" name="bg object 18"/>
          <p:cNvSpPr/>
          <p:nvPr/>
        </p:nvSpPr>
        <p:spPr>
          <a:xfrm>
            <a:off x="0" y="6053328"/>
            <a:ext cx="2240280" cy="713740"/>
          </a:xfrm>
          <a:custGeom>
            <a:avLst/>
            <a:gdLst/>
            <a:ahLst/>
            <a:cxnLst/>
            <a:rect l="l" t="t" r="r" b="b"/>
            <a:pathLst>
              <a:path w="2987040" h="713740">
                <a:moveTo>
                  <a:pt x="2987040" y="0"/>
                </a:moveTo>
                <a:lnTo>
                  <a:pt x="0" y="0"/>
                </a:lnTo>
                <a:lnTo>
                  <a:pt x="0" y="713232"/>
                </a:lnTo>
                <a:lnTo>
                  <a:pt x="2987040" y="713232"/>
                </a:lnTo>
                <a:lnTo>
                  <a:pt x="2987040" y="0"/>
                </a:lnTo>
                <a:close/>
              </a:path>
            </a:pathLst>
          </a:custGeom>
          <a:solidFill>
            <a:srgbClr val="DD8046"/>
          </a:solidFill>
        </p:spPr>
        <p:txBody>
          <a:bodyPr wrap="square" lIns="0" tIns="0" rIns="0" bIns="0" rtlCol="0"/>
          <a:lstStyle/>
          <a:p>
            <a:endParaRPr sz="1350"/>
          </a:p>
        </p:txBody>
      </p:sp>
      <p:sp>
        <p:nvSpPr>
          <p:cNvPr id="19" name="bg object 19"/>
          <p:cNvSpPr/>
          <p:nvPr/>
        </p:nvSpPr>
        <p:spPr>
          <a:xfrm>
            <a:off x="2359152" y="6044184"/>
            <a:ext cx="6785134" cy="713740"/>
          </a:xfrm>
          <a:custGeom>
            <a:avLst/>
            <a:gdLst/>
            <a:ahLst/>
            <a:cxnLst/>
            <a:rect l="l" t="t" r="r" b="b"/>
            <a:pathLst>
              <a:path w="9046845" h="713740">
                <a:moveTo>
                  <a:pt x="9046464" y="0"/>
                </a:moveTo>
                <a:lnTo>
                  <a:pt x="0" y="0"/>
                </a:lnTo>
                <a:lnTo>
                  <a:pt x="0" y="713231"/>
                </a:lnTo>
                <a:lnTo>
                  <a:pt x="9046464" y="713231"/>
                </a:lnTo>
                <a:lnTo>
                  <a:pt x="9046464" y="0"/>
                </a:lnTo>
                <a:close/>
              </a:path>
            </a:pathLst>
          </a:custGeom>
          <a:solidFill>
            <a:srgbClr val="93B6D2"/>
          </a:solidFill>
        </p:spPr>
        <p:txBody>
          <a:bodyPr wrap="square" lIns="0" tIns="0" rIns="0" bIns="0" rtlCol="0"/>
          <a:lstStyle/>
          <a:p>
            <a:endParaRPr sz="1350"/>
          </a:p>
        </p:txBody>
      </p:sp>
      <p:sp>
        <p:nvSpPr>
          <p:cNvPr id="2" name="Holder 2"/>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641144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72024" y="569541"/>
            <a:ext cx="7788006" cy="1122279"/>
          </a:xfrm>
        </p:spPr>
        <p:txBody>
          <a:bodyPr/>
          <a:lstStyle/>
          <a:p>
            <a:r>
              <a:rPr lang="en-US"/>
              <a:t>Click to edit Master title style</a:t>
            </a:r>
          </a:p>
        </p:txBody>
      </p:sp>
    </p:spTree>
    <p:extLst>
      <p:ext uri="{BB962C8B-B14F-4D97-AF65-F5344CB8AC3E}">
        <p14:creationId xmlns:p14="http://schemas.microsoft.com/office/powerpoint/2010/main" val="2675999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2A1639E-64A5-481D-BCBE-0E2B5D8EB119}" type="slidenum">
              <a:rPr lang="fa-IR" smtClean="0"/>
              <a:pPr>
                <a:defRPr/>
              </a:pPr>
              <a:t>‹#›</a:t>
            </a:fld>
            <a:endParaRPr lang="en-US"/>
          </a:p>
        </p:txBody>
      </p:sp>
    </p:spTree>
    <p:extLst>
      <p:ext uri="{BB962C8B-B14F-4D97-AF65-F5344CB8AC3E}">
        <p14:creationId xmlns:p14="http://schemas.microsoft.com/office/powerpoint/2010/main" val="4044095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585867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 y="1280160"/>
            <a:ext cx="533876" cy="228600"/>
          </a:xfrm>
          <a:custGeom>
            <a:avLst/>
            <a:gdLst/>
            <a:ahLst/>
            <a:cxnLst/>
            <a:rect l="l" t="t" r="r" b="b"/>
            <a:pathLst>
              <a:path w="711835" h="228600">
                <a:moveTo>
                  <a:pt x="711708" y="0"/>
                </a:moveTo>
                <a:lnTo>
                  <a:pt x="0" y="0"/>
                </a:lnTo>
                <a:lnTo>
                  <a:pt x="0" y="228600"/>
                </a:lnTo>
                <a:lnTo>
                  <a:pt x="711708" y="228600"/>
                </a:lnTo>
                <a:lnTo>
                  <a:pt x="711708" y="0"/>
                </a:lnTo>
                <a:close/>
              </a:path>
            </a:pathLst>
          </a:custGeom>
          <a:solidFill>
            <a:srgbClr val="DD8046"/>
          </a:solidFill>
        </p:spPr>
        <p:txBody>
          <a:bodyPr wrap="square" lIns="0" tIns="0" rIns="0" bIns="0" rtlCol="0"/>
          <a:lstStyle/>
          <a:p>
            <a:endParaRPr sz="1350"/>
          </a:p>
        </p:txBody>
      </p:sp>
      <p:sp>
        <p:nvSpPr>
          <p:cNvPr id="17" name="bg object 17"/>
          <p:cNvSpPr/>
          <p:nvPr/>
        </p:nvSpPr>
        <p:spPr>
          <a:xfrm>
            <a:off x="590931" y="1280160"/>
            <a:ext cx="8553450" cy="228600"/>
          </a:xfrm>
          <a:custGeom>
            <a:avLst/>
            <a:gdLst/>
            <a:ahLst/>
            <a:cxnLst/>
            <a:rect l="l" t="t" r="r" b="b"/>
            <a:pathLst>
              <a:path w="11404600" h="228600">
                <a:moveTo>
                  <a:pt x="11404092" y="0"/>
                </a:moveTo>
                <a:lnTo>
                  <a:pt x="0" y="0"/>
                </a:lnTo>
                <a:lnTo>
                  <a:pt x="0" y="228600"/>
                </a:lnTo>
                <a:lnTo>
                  <a:pt x="11404092" y="228600"/>
                </a:lnTo>
                <a:lnTo>
                  <a:pt x="11404092" y="0"/>
                </a:lnTo>
                <a:close/>
              </a:path>
            </a:pathLst>
          </a:custGeom>
          <a:solidFill>
            <a:srgbClr val="93B6D2"/>
          </a:solidFill>
        </p:spPr>
        <p:txBody>
          <a:bodyPr wrap="square" lIns="0" tIns="0" rIns="0" bIns="0" rtlCol="0"/>
          <a:lstStyle/>
          <a:p>
            <a:endParaRPr sz="1350"/>
          </a:p>
        </p:txBody>
      </p:sp>
      <p:sp>
        <p:nvSpPr>
          <p:cNvPr id="2" name="Holder 2"/>
          <p:cNvSpPr>
            <a:spLocks noGrp="1"/>
          </p:cNvSpPr>
          <p:nvPr>
            <p:ph type="title"/>
          </p:nvPr>
        </p:nvSpPr>
        <p:spPr>
          <a:xfrm>
            <a:off x="435960" y="293877"/>
            <a:ext cx="8272081" cy="696594"/>
          </a:xfrm>
          <a:prstGeom prst="rect">
            <a:avLst/>
          </a:prstGeom>
        </p:spPr>
        <p:txBody>
          <a:bodyPr wrap="square" lIns="0" tIns="0" rIns="0" bIns="0">
            <a:spAutoFit/>
          </a:bodyPr>
          <a:lstStyle>
            <a:lvl1pPr>
              <a:defRPr sz="4400" b="0" i="0">
                <a:solidFill>
                  <a:srgbClr val="775F54"/>
                </a:solidFill>
                <a:latin typeface="Arial"/>
                <a:cs typeface="Arial"/>
              </a:defRPr>
            </a:lvl1pPr>
          </a:lstStyle>
          <a:p>
            <a:endParaRPr/>
          </a:p>
        </p:txBody>
      </p:sp>
      <p:sp>
        <p:nvSpPr>
          <p:cNvPr id="3" name="Holder 3"/>
          <p:cNvSpPr>
            <a:spLocks noGrp="1"/>
          </p:cNvSpPr>
          <p:nvPr>
            <p:ph type="body" idx="1"/>
          </p:nvPr>
        </p:nvSpPr>
        <p:spPr>
          <a:xfrm>
            <a:off x="534542" y="1477310"/>
            <a:ext cx="8074914" cy="430887"/>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6715411" y="6435852"/>
            <a:ext cx="1987868" cy="128240"/>
          </a:xfrm>
          <a:prstGeom prst="rect">
            <a:avLst/>
          </a:prstGeom>
        </p:spPr>
        <p:txBody>
          <a:bodyPr wrap="square" lIns="0" tIns="0" rIns="0" bIns="0">
            <a:spAutoFit/>
          </a:bodyPr>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smtClean="0"/>
              <a:pPr/>
              <a:t>1/1/2022</a:t>
            </a:fld>
            <a:endParaRPr lang="en-US"/>
          </a:p>
        </p:txBody>
      </p:sp>
      <p:sp>
        <p:nvSpPr>
          <p:cNvPr id="6" name="Holder 6"/>
          <p:cNvSpPr>
            <a:spLocks noGrp="1"/>
          </p:cNvSpPr>
          <p:nvPr>
            <p:ph type="sldNum" sz="quarter" idx="7"/>
          </p:nvPr>
        </p:nvSpPr>
        <p:spPr>
          <a:xfrm>
            <a:off x="6583680" y="6377940"/>
            <a:ext cx="210312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5329619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bodyStyle>
    <p:other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4.wmf"/></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25.wmf"/><Relationship Id="rId4" Type="http://schemas.openxmlformats.org/officeDocument/2006/relationships/oleObject" Target="../embeddings/oleObject2.bin"/></Relationships>
</file>

<file path=ppt/slides/_rels/slide45.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2.xml"/><Relationship Id="rId6" Type="http://schemas.openxmlformats.org/officeDocument/2006/relationships/image" Target="../media/image32.tmp"/><Relationship Id="rId5" Type="http://schemas.openxmlformats.org/officeDocument/2006/relationships/image" Target="../media/image31.tmp"/><Relationship Id="rId4" Type="http://schemas.openxmlformats.org/officeDocument/2006/relationships/image" Target="../media/image30.tmp"/></Relationships>
</file>

<file path=ppt/slides/_rels/slide47.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8.xml"/><Relationship Id="rId1" Type="http://schemas.openxmlformats.org/officeDocument/2006/relationships/vmlDrawing" Target="../drawings/vmlDrawing3.vml"/><Relationship Id="rId5" Type="http://schemas.openxmlformats.org/officeDocument/2006/relationships/image" Target="../media/image41.png"/><Relationship Id="rId4" Type="http://schemas.openxmlformats.org/officeDocument/2006/relationships/image" Target="../media/image37.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55.png"/><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image" Target="../media/image39.wmf"/><Relationship Id="rId5" Type="http://schemas.openxmlformats.org/officeDocument/2006/relationships/oleObject" Target="../embeddings/oleObject5.bin"/><Relationship Id="rId4" Type="http://schemas.openxmlformats.org/officeDocument/2006/relationships/image" Target="../media/image38.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53.png"/><Relationship Id="rId4" Type="http://schemas.openxmlformats.org/officeDocument/2006/relationships/image" Target="../media/image40.wmf"/></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gn="ctr"/>
            <a:r>
              <a:rPr lang="fa-IR" sz="6600" b="1" dirty="0">
                <a:solidFill>
                  <a:schemeClr val="tx1"/>
                </a:solidFill>
                <a:effectLst>
                  <a:outerShdw blurRad="38100" dist="38100" dir="2700000" algn="tl">
                    <a:srgbClr val="FFFFFF"/>
                  </a:outerShdw>
                </a:effectLst>
                <a:latin typeface="B Nazanin"/>
                <a:cs typeface="B Homa" pitchFamily="2" charset="-78"/>
              </a:rPr>
              <a:t>هوش مصنوعی</a:t>
            </a:r>
            <a:endParaRPr lang="en-US" sz="6600" b="1" dirty="0">
              <a:solidFill>
                <a:schemeClr val="tx1"/>
              </a:solidFill>
              <a:effectLst>
                <a:outerShdw blurRad="38100" dist="38100" dir="2700000" algn="tl">
                  <a:srgbClr val="FFFFFF"/>
                </a:outerShdw>
              </a:effectLst>
              <a:latin typeface="B Nazanin"/>
              <a:cs typeface="B Homa" pitchFamily="2" charset="-78"/>
            </a:endParaRPr>
          </a:p>
        </p:txBody>
      </p:sp>
      <p:sp>
        <p:nvSpPr>
          <p:cNvPr id="128003" name="Rectangle 3"/>
          <p:cNvSpPr>
            <a:spLocks noGrp="1" noChangeArrowheads="1"/>
          </p:cNvSpPr>
          <p:nvPr>
            <p:ph type="body" idx="1"/>
          </p:nvPr>
        </p:nvSpPr>
        <p:spPr>
          <a:xfrm>
            <a:off x="395288" y="2057400"/>
            <a:ext cx="8280400" cy="2908489"/>
          </a:xfrm>
        </p:spPr>
        <p:txBody>
          <a:bodyPr/>
          <a:lstStyle/>
          <a:p>
            <a:pPr algn="ctr" rtl="1">
              <a:buFont typeface="Wingdings" pitchFamily="2" charset="2"/>
              <a:buNone/>
            </a:pPr>
            <a:r>
              <a:rPr lang="fa-IR" sz="5400" b="1" dirty="0">
                <a:latin typeface="B Nazanin"/>
                <a:cs typeface="B Nazanin" panose="00000400000000000000" pitchFamily="2" charset="-78"/>
              </a:rPr>
              <a:t>  </a:t>
            </a:r>
            <a:r>
              <a:rPr lang="fa-IR" sz="5400" b="1" dirty="0">
                <a:latin typeface="Arial" pitchFamily="34" charset="0"/>
                <a:cs typeface="B Nazanin" panose="00000400000000000000" pitchFamily="2" charset="-78"/>
              </a:rPr>
              <a:t>فصل هفتم</a:t>
            </a:r>
            <a:endParaRPr lang="fa-IR" sz="5400" b="1" dirty="0">
              <a:effectLst>
                <a:outerShdw blurRad="38100" dist="38100" dir="2700000" algn="tl">
                  <a:srgbClr val="000000"/>
                </a:outerShdw>
              </a:effectLst>
              <a:latin typeface="B Nazanin"/>
              <a:cs typeface="B Nazanin" panose="00000400000000000000" pitchFamily="2" charset="-78"/>
            </a:endParaRPr>
          </a:p>
          <a:p>
            <a:pPr algn="ctr" rtl="1">
              <a:spcBef>
                <a:spcPct val="50000"/>
              </a:spcBef>
            </a:pPr>
            <a:r>
              <a:rPr lang="fa-IR" sz="5400" b="1" dirty="0">
                <a:latin typeface="B Nazanin"/>
                <a:cs typeface="B Nazanin" panose="00000400000000000000" pitchFamily="2" charset="-78"/>
              </a:rPr>
              <a:t>عامل‌های منطقی</a:t>
            </a:r>
            <a:endParaRPr lang="en-US" sz="5400" b="1" dirty="0">
              <a:latin typeface="B Nazanin"/>
              <a:cs typeface="B Nazanin" panose="00000400000000000000" pitchFamily="2" charset="-78"/>
            </a:endParaRPr>
          </a:p>
          <a:p>
            <a:pPr algn="ctr" rtl="1">
              <a:buFont typeface="Wingdings" pitchFamily="2" charset="2"/>
              <a:buNone/>
            </a:pPr>
            <a:r>
              <a:rPr lang="fa-IR" sz="5400" b="1" dirty="0">
                <a:latin typeface="B Nazanin"/>
                <a:cs typeface="B Nazanin" panose="00000400000000000000" pitchFamily="2" charset="-78"/>
              </a:rPr>
              <a:t>   </a:t>
            </a:r>
          </a:p>
        </p:txBody>
      </p:sp>
      <p:sp>
        <p:nvSpPr>
          <p:cNvPr id="2" name="Slide Number Placeholder 1"/>
          <p:cNvSpPr>
            <a:spLocks noGrp="1"/>
          </p:cNvSpPr>
          <p:nvPr>
            <p:ph type="sldNum" sz="quarter" idx="7"/>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387254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
            <a:extLst>
              <a:ext uri="{FF2B5EF4-FFF2-40B4-BE49-F238E27FC236}">
                <a16:creationId xmlns:a16="http://schemas.microsoft.com/office/drawing/2014/main" id="{30FEB755-1764-48DA-B404-B8F5868F8C2C}"/>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218118" name="Text Box 5"/>
          <p:cNvSpPr txBox="1">
            <a:spLocks noChangeArrowheads="1"/>
          </p:cNvSpPr>
          <p:nvPr/>
        </p:nvSpPr>
        <p:spPr bwMode="auto">
          <a:xfrm>
            <a:off x="4500563" y="2492375"/>
            <a:ext cx="424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endParaRPr lang="en-US" sz="2400">
              <a:solidFill>
                <a:srgbClr val="CC3300"/>
              </a:solidFill>
              <a:cs typeface="Homa" pitchFamily="2" charset="-78"/>
            </a:endParaRPr>
          </a:p>
        </p:txBody>
      </p:sp>
      <p:sp>
        <p:nvSpPr>
          <p:cNvPr id="218119" name="Text Box 6"/>
          <p:cNvSpPr txBox="1">
            <a:spLocks noChangeArrowheads="1"/>
          </p:cNvSpPr>
          <p:nvPr/>
        </p:nvSpPr>
        <p:spPr bwMode="auto">
          <a:xfrm>
            <a:off x="-304800" y="2744197"/>
            <a:ext cx="8824913"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30000"/>
              </a:spcBef>
              <a:buClr>
                <a:srgbClr val="00D600"/>
              </a:buClr>
              <a:buFont typeface="Wingdings" pitchFamily="2" charset="2"/>
              <a:buChar char="Ã"/>
            </a:pPr>
            <a:r>
              <a:rPr lang="fa-IR" sz="2400" dirty="0">
                <a:cs typeface="B Nazanin" panose="00000400000000000000" pitchFamily="2" charset="-78"/>
              </a:rPr>
              <a:t>محرکها:</a:t>
            </a:r>
          </a:p>
          <a:p>
            <a:pPr lvl="1" algn="r" rtl="1">
              <a:buClr>
                <a:srgbClr val="00D600"/>
              </a:buClr>
              <a:buFont typeface="Wingdings" pitchFamily="2" charset="2"/>
              <a:buChar char="×"/>
            </a:pPr>
            <a:r>
              <a:rPr lang="fa-IR" sz="2400" dirty="0">
                <a:cs typeface="B Nazanin" panose="00000400000000000000" pitchFamily="2" charset="-78"/>
              </a:rPr>
              <a:t>گردش به چپ به اندازه‌ی 90 درجه، گردش به راست به اندازه‌ی 90 درجه، مستقیم حرکت کردن، برداشتن شی، انداختن، شليک کردن</a:t>
            </a:r>
          </a:p>
          <a:p>
            <a:pPr lvl="1" algn="r" rtl="1">
              <a:buClr>
                <a:srgbClr val="00D600"/>
              </a:buClr>
              <a:buFont typeface="Wingdings" pitchFamily="2" charset="2"/>
              <a:buChar char="×"/>
            </a:pPr>
            <a:r>
              <a:rPr lang="fa-IR" sz="2400" dirty="0">
                <a:cs typeface="B Nazanin" panose="00000400000000000000" pitchFamily="2" charset="-78"/>
              </a:rPr>
              <a:t> تیراندازی: شلیک تیر در همان سمتی است که عامل در آن سمت است</a:t>
            </a:r>
          </a:p>
          <a:p>
            <a:pPr lvl="1" algn="r" rtl="1">
              <a:buClr>
                <a:srgbClr val="00D600"/>
              </a:buClr>
              <a:buFont typeface="Wingdings" pitchFamily="2" charset="2"/>
              <a:buChar char="×"/>
            </a:pPr>
            <a:r>
              <a:rPr lang="fa-IR" sz="2400" dirty="0">
                <a:cs typeface="B Nazanin" panose="00000400000000000000" pitchFamily="2" charset="-78"/>
              </a:rPr>
              <a:t>عامل اگر به خانه‌ی هیولا یا چاه برسد خواهد مرد</a:t>
            </a:r>
          </a:p>
          <a:p>
            <a:pPr lvl="1" algn="r" rtl="1">
              <a:buClr>
                <a:srgbClr val="00D600"/>
              </a:buClr>
              <a:buFont typeface="Wingdings" pitchFamily="2" charset="2"/>
              <a:buChar char="×"/>
            </a:pPr>
            <a:r>
              <a:rPr lang="fa-IR" sz="2400" dirty="0">
                <a:cs typeface="B Nazanin" panose="00000400000000000000" pitchFamily="2" charset="-78"/>
              </a:rPr>
              <a:t>حرکت به سمت جلو در حالی که دیوار است هیچ اثری نخواهد داشت</a:t>
            </a:r>
          </a:p>
          <a:p>
            <a:pPr lvl="1" algn="r" rtl="1">
              <a:buClr>
                <a:srgbClr val="00D600"/>
              </a:buClr>
              <a:buFont typeface="Wingdings" pitchFamily="2" charset="2"/>
              <a:buChar char="×"/>
            </a:pPr>
            <a:r>
              <a:rPr lang="fa-IR" sz="2400" dirty="0">
                <a:cs typeface="B Nazanin" panose="00000400000000000000" pitchFamily="2" charset="-78"/>
              </a:rPr>
              <a:t>برداشتن شی فقط در همان مربعی که عامل و شی هر دو وجود دارند صورت می‌گیرد</a:t>
            </a:r>
            <a:endParaRPr lang="en-US" sz="2400" dirty="0">
              <a:cs typeface="B Nazanin" panose="00000400000000000000" pitchFamily="2" charset="-78"/>
            </a:endParaRPr>
          </a:p>
          <a:p>
            <a:pPr algn="r" rtl="1">
              <a:spcBef>
                <a:spcPct val="50000"/>
              </a:spcBef>
              <a:buClr>
                <a:srgbClr val="00D600"/>
              </a:buClr>
              <a:buFont typeface="Wingdings" pitchFamily="2" charset="2"/>
              <a:buChar char="×"/>
            </a:pPr>
            <a:endParaRPr lang="en-US" sz="2400" dirty="0">
              <a:cs typeface="B Nazanin" panose="00000400000000000000" pitchFamily="2" charset="-78"/>
            </a:endParaRPr>
          </a:p>
        </p:txBody>
      </p:sp>
      <p:pic>
        <p:nvPicPr>
          <p:cNvPr id="7"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9525" y="350"/>
            <a:ext cx="2657475" cy="2492025"/>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10" name="Text Box 4">
            <a:extLst>
              <a:ext uri="{FF2B5EF4-FFF2-40B4-BE49-F238E27FC236}">
                <a16:creationId xmlns:a16="http://schemas.microsoft.com/office/drawing/2014/main" id="{E3AFCF69-2D67-44EB-9302-D783176C4CB5}"/>
              </a:ext>
            </a:extLst>
          </p:cNvPr>
          <p:cNvSpPr txBox="1">
            <a:spLocks noChangeArrowheads="1"/>
          </p:cNvSpPr>
          <p:nvPr/>
        </p:nvSpPr>
        <p:spPr bwMode="auto">
          <a:xfrm>
            <a:off x="-118642" y="1634454"/>
            <a:ext cx="88698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b="1" dirty="0">
                <a:solidFill>
                  <a:schemeClr val="accent1"/>
                </a:solidFill>
                <a:cs typeface="B Nazanin" panose="00000400000000000000" pitchFamily="2" charset="-78"/>
              </a:rPr>
              <a:t>مثال: جهان  هیولا</a:t>
            </a:r>
          </a:p>
          <a:p>
            <a:pPr marL="342900" indent="-342900" algn="r" rtl="1">
              <a:spcBef>
                <a:spcPct val="50000"/>
              </a:spcBef>
              <a:buFont typeface="Arial" panose="020B0604020202020204" pitchFamily="34" charset="0"/>
              <a:buChar char="•"/>
            </a:pPr>
            <a:r>
              <a:rPr lang="fa-IR" sz="2400" b="1" dirty="0">
                <a:cs typeface="B Nazanin" panose="00000400000000000000" pitchFamily="2" charset="-78"/>
              </a:rPr>
              <a:t>تعریف دقیق دنیای هیولا مبتنی بر توصیف </a:t>
            </a:r>
            <a:r>
              <a:rPr lang="en-US" sz="2400" b="1" dirty="0">
                <a:cs typeface="B Nazanin" panose="00000400000000000000" pitchFamily="2" charset="-78"/>
              </a:rPr>
              <a:t>PEAS</a:t>
            </a:r>
            <a:endParaRPr lang="fa-IR" sz="2400" b="1" dirty="0">
              <a:cs typeface="B Nazanin" panose="00000400000000000000" pitchFamily="2" charset="-78"/>
            </a:endParaRPr>
          </a:p>
        </p:txBody>
      </p:sp>
    </p:spTree>
    <p:extLst>
      <p:ext uri="{BB962C8B-B14F-4D97-AF65-F5344CB8AC3E}">
        <p14:creationId xmlns:p14="http://schemas.microsoft.com/office/powerpoint/2010/main" val="2432832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
            <a:extLst>
              <a:ext uri="{FF2B5EF4-FFF2-40B4-BE49-F238E27FC236}">
                <a16:creationId xmlns:a16="http://schemas.microsoft.com/office/drawing/2014/main" id="{5D0CD486-8818-4105-B1D6-991CFDDDEA59}"/>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Slide Number Placeholder 5"/>
          <p:cNvSpPr>
            <a:spLocks noGrp="1"/>
          </p:cNvSpPr>
          <p:nvPr>
            <p:ph type="sldNum" sz="quarter" idx="7"/>
          </p:nvPr>
        </p:nvSpPr>
        <p:spPr/>
        <p:txBody>
          <a:bodyPr/>
          <a:lstStyle/>
          <a:p>
            <a:pPr>
              <a:defRPr/>
            </a:pPr>
            <a:fld id="{341AEAC5-2307-461D-87D1-D295F065A2A1}" type="slidenum">
              <a:rPr lang="fa-IR"/>
              <a:pPr>
                <a:defRPr/>
              </a:pPr>
              <a:t>11</a:t>
            </a:fld>
            <a:endParaRPr lang="en-US"/>
          </a:p>
        </p:txBody>
      </p:sp>
      <p:pic>
        <p:nvPicPr>
          <p:cNvPr id="8"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2657475" cy="2492375"/>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219140" name="Text Box 3"/>
          <p:cNvSpPr txBox="1">
            <a:spLocks noChangeArrowheads="1"/>
          </p:cNvSpPr>
          <p:nvPr/>
        </p:nvSpPr>
        <p:spPr bwMode="auto">
          <a:xfrm>
            <a:off x="467518" y="1832653"/>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b="1" dirty="0">
                <a:solidFill>
                  <a:schemeClr val="accent1"/>
                </a:solidFill>
                <a:cs typeface="B Nazanin" panose="00000400000000000000" pitchFamily="2" charset="-78"/>
              </a:rPr>
              <a:t>توصيف جهان هیولا</a:t>
            </a:r>
          </a:p>
        </p:txBody>
      </p:sp>
      <p:sp>
        <p:nvSpPr>
          <p:cNvPr id="219141" name="Text Box 4"/>
          <p:cNvSpPr txBox="1">
            <a:spLocks noChangeArrowheads="1"/>
          </p:cNvSpPr>
          <p:nvPr/>
        </p:nvSpPr>
        <p:spPr bwMode="auto">
          <a:xfrm>
            <a:off x="467518" y="2433279"/>
            <a:ext cx="77041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قابل مشاهده کامل: </a:t>
            </a:r>
            <a:r>
              <a:rPr lang="fa-IR" sz="2400" dirty="0">
                <a:cs typeface="B Nazanin" panose="00000400000000000000" pitchFamily="2" charset="-78"/>
              </a:rPr>
              <a:t>خير, فقط ادراک محلي</a:t>
            </a:r>
          </a:p>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قطعی: </a:t>
            </a:r>
            <a:r>
              <a:rPr lang="fa-IR" sz="2400" dirty="0">
                <a:cs typeface="B Nazanin" panose="00000400000000000000" pitchFamily="2" charset="-78"/>
              </a:rPr>
              <a:t>بله، نتيجه دقيقا مشخص است</a:t>
            </a:r>
          </a:p>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رويدادی: </a:t>
            </a:r>
            <a:r>
              <a:rPr lang="fa-IR" sz="2400" dirty="0">
                <a:cs typeface="B Nazanin" panose="00000400000000000000" pitchFamily="2" charset="-78"/>
              </a:rPr>
              <a:t>خير، ترتيبي از فعاليتهاست</a:t>
            </a:r>
          </a:p>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ايستا: </a:t>
            </a:r>
            <a:r>
              <a:rPr lang="fa-IR" sz="2400" dirty="0">
                <a:cs typeface="B Nazanin" panose="00000400000000000000" pitchFamily="2" charset="-78"/>
              </a:rPr>
              <a:t>بله, هیولا و چاه‌ها حرکت ندارند</a:t>
            </a:r>
          </a:p>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گسسته: </a:t>
            </a:r>
            <a:r>
              <a:rPr lang="fa-IR" sz="2400" dirty="0">
                <a:cs typeface="B Nazanin" panose="00000400000000000000" pitchFamily="2" charset="-78"/>
              </a:rPr>
              <a:t>بله</a:t>
            </a:r>
          </a:p>
          <a:p>
            <a:pPr marL="342900" indent="-342900" algn="r" rtl="1">
              <a:spcBef>
                <a:spcPct val="30000"/>
              </a:spcBef>
              <a:buFont typeface="Wingdings" panose="05000000000000000000" pitchFamily="2" charset="2"/>
              <a:buChar char="ü"/>
            </a:pPr>
            <a:r>
              <a:rPr lang="fa-IR" sz="2400" b="1" dirty="0">
                <a:cs typeface="B Nazanin" panose="00000400000000000000" pitchFamily="2" charset="-78"/>
              </a:rPr>
              <a:t>تک عامله: </a:t>
            </a:r>
            <a:r>
              <a:rPr lang="fa-IR" sz="2400" dirty="0">
                <a:cs typeface="B Nazanin" panose="00000400000000000000" pitchFamily="2" charset="-78"/>
              </a:rPr>
              <a:t>بله، هیولا در اصل يک خصوصيت طبيعي است</a:t>
            </a:r>
            <a:endParaRPr lang="en-US" sz="2400" dirty="0">
              <a:cs typeface="B Nazanin" panose="00000400000000000000" pitchFamily="2" charset="-78"/>
            </a:endParaRPr>
          </a:p>
        </p:txBody>
      </p:sp>
    </p:spTree>
    <p:extLst>
      <p:ext uri="{BB962C8B-B14F-4D97-AF65-F5344CB8AC3E}">
        <p14:creationId xmlns:p14="http://schemas.microsoft.com/office/powerpoint/2010/main" val="3548498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6"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2129879"/>
            <a:ext cx="4357835" cy="4086523"/>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2" name="TextBox 1"/>
          <p:cNvSpPr txBox="1"/>
          <p:nvPr/>
        </p:nvSpPr>
        <p:spPr>
          <a:xfrm>
            <a:off x="4337393" y="2214384"/>
            <a:ext cx="4598644" cy="3416320"/>
          </a:xfrm>
          <a:prstGeom prst="rect">
            <a:avLst/>
          </a:prstGeom>
          <a:noFill/>
        </p:spPr>
        <p:txBody>
          <a:bodyPr wrap="square" rtlCol="0">
            <a:spAutoFit/>
          </a:bodyPr>
          <a:lstStyle/>
          <a:p>
            <a:pPr marL="342900" indent="-342900" algn="r" rtl="1">
              <a:buFont typeface="Arial" panose="020B0604020202020204" pitchFamily="34" charset="0"/>
              <a:buChar char="•"/>
            </a:pPr>
            <a:r>
              <a:rPr lang="fa-IR" sz="2400" dirty="0">
                <a:cs typeface="B Nazanin" panose="00000400000000000000" pitchFamily="2" charset="-78"/>
              </a:rPr>
              <a:t>بررسی عامل هیولای منطق‌گرا که به کاوش در این محیط می‌پردازد</a:t>
            </a:r>
          </a:p>
          <a:p>
            <a:pPr marL="342900" indent="-342900" algn="r" rtl="1">
              <a:buFont typeface="Arial" panose="020B0604020202020204" pitchFamily="34" charset="0"/>
              <a:buChar char="•"/>
            </a:pPr>
            <a:r>
              <a:rPr lang="fa-IR" sz="2400" dirty="0">
                <a:cs typeface="B Nazanin" panose="00000400000000000000" pitchFamily="2" charset="-78"/>
              </a:rPr>
              <a:t>پایگاه دانش اولیه شامل:</a:t>
            </a:r>
          </a:p>
          <a:p>
            <a:pPr marL="1200150" indent="-342900" algn="r" rtl="1">
              <a:buFont typeface="Wingdings" panose="05000000000000000000" pitchFamily="2" charset="2"/>
              <a:buChar char="ü"/>
            </a:pPr>
            <a:r>
              <a:rPr lang="fa-IR" sz="2400" dirty="0">
                <a:cs typeface="B Nazanin" panose="00000400000000000000" pitchFamily="2" charset="-78"/>
              </a:rPr>
              <a:t>قوانین محیط</a:t>
            </a:r>
          </a:p>
          <a:p>
            <a:pPr marL="1200150" indent="-342900" algn="r" rtl="1">
              <a:buFont typeface="Wingdings" panose="05000000000000000000" pitchFamily="2" charset="2"/>
              <a:buChar char="ü"/>
            </a:pPr>
            <a:r>
              <a:rPr lang="fa-IR" sz="2400" dirty="0">
                <a:cs typeface="B Nazanin" panose="00000400000000000000" pitchFamily="2" charset="-78"/>
              </a:rPr>
              <a:t>قرار داشتن در مربع </a:t>
            </a:r>
            <a:r>
              <a:rPr lang="en-US" sz="2400" dirty="0">
                <a:cs typeface="B Nazanin" panose="00000400000000000000" pitchFamily="2" charset="-78"/>
              </a:rPr>
              <a:t>[1,1]</a:t>
            </a:r>
            <a:endParaRPr lang="fa-IR" sz="2400" dirty="0">
              <a:cs typeface="B Nazanin" panose="00000400000000000000" pitchFamily="2" charset="-78"/>
            </a:endParaRPr>
          </a:p>
          <a:p>
            <a:pPr marL="1200150" indent="-342900" algn="r" rtl="1">
              <a:buFont typeface="Wingdings" panose="05000000000000000000" pitchFamily="2" charset="2"/>
              <a:buChar char="ü"/>
            </a:pPr>
            <a:r>
              <a:rPr lang="fa-IR" sz="2400" dirty="0">
                <a:cs typeface="B Nazanin" panose="00000400000000000000" pitchFamily="2" charset="-78"/>
              </a:rPr>
              <a:t>امن بودن مربع </a:t>
            </a:r>
            <a:r>
              <a:rPr lang="en-US" sz="2400" dirty="0">
                <a:cs typeface="B Nazanin" panose="00000400000000000000" pitchFamily="2" charset="-78"/>
              </a:rPr>
              <a:t>[1,1]</a:t>
            </a: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 چگونگی رشد دانش عامل با ادراک و عملیات جدید</a:t>
            </a:r>
          </a:p>
          <a:p>
            <a:pPr marL="342900" indent="-342900" algn="r" rtl="1">
              <a:buFont typeface="Arial" panose="020B0604020202020204" pitchFamily="34" charset="0"/>
              <a:buChar char="•"/>
            </a:pPr>
            <a:endParaRPr lang="en-US" sz="2400" dirty="0">
              <a:cs typeface="B Nazanin" panose="00000400000000000000" pitchFamily="2" charset="-78"/>
            </a:endParaRPr>
          </a:p>
        </p:txBody>
      </p:sp>
      <p:sp>
        <p:nvSpPr>
          <p:cNvPr id="6" name="Text Box 2">
            <a:extLst>
              <a:ext uri="{FF2B5EF4-FFF2-40B4-BE49-F238E27FC236}">
                <a16:creationId xmlns:a16="http://schemas.microsoft.com/office/drawing/2014/main" id="{38B1B3B2-6EB6-4678-A124-346E1354D78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Text Box 4">
            <a:extLst>
              <a:ext uri="{FF2B5EF4-FFF2-40B4-BE49-F238E27FC236}">
                <a16:creationId xmlns:a16="http://schemas.microsoft.com/office/drawing/2014/main" id="{79879D79-F8E9-4929-9116-96532FDF7FAE}"/>
              </a:ext>
            </a:extLst>
          </p:cNvPr>
          <p:cNvSpPr txBox="1">
            <a:spLocks noChangeArrowheads="1"/>
          </p:cNvSpPr>
          <p:nvPr/>
        </p:nvSpPr>
        <p:spPr bwMode="auto">
          <a:xfrm>
            <a:off x="-225989" y="1668214"/>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Tree>
    <p:extLst>
      <p:ext uri="{BB962C8B-B14F-4D97-AF65-F5344CB8AC3E}">
        <p14:creationId xmlns:p14="http://schemas.microsoft.com/office/powerpoint/2010/main" val="4108974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a:extLst>
              <a:ext uri="{FF2B5EF4-FFF2-40B4-BE49-F238E27FC236}">
                <a16:creationId xmlns:a16="http://schemas.microsoft.com/office/drawing/2014/main" id="{BB66C24A-1641-4A55-A4FC-5776B4BD6CB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pic>
        <p:nvPicPr>
          <p:cNvPr id="220164" name="Picture 3" descr="wumpus-seq0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581400" y="2443163"/>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88525B06-EF99-4C11-87CB-2B4675D7395A}" type="slidenum">
              <a:rPr lang="fa-IR"/>
              <a:pPr>
                <a:defRPr/>
              </a:pPr>
              <a:t>13</a:t>
            </a:fld>
            <a:endParaRPr lang="en-US"/>
          </a:p>
        </p:txBody>
      </p:sp>
      <p:sp>
        <p:nvSpPr>
          <p:cNvPr id="220166" name="Text Box 5"/>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
        <p:nvSpPr>
          <p:cNvPr id="11" name="Text Box 4">
            <a:extLst>
              <a:ext uri="{FF2B5EF4-FFF2-40B4-BE49-F238E27FC236}">
                <a16:creationId xmlns:a16="http://schemas.microsoft.com/office/drawing/2014/main" id="{BABF413F-2174-4C6C-A722-170C5A6766E9}"/>
              </a:ext>
            </a:extLst>
          </p:cNvPr>
          <p:cNvSpPr txBox="1">
            <a:spLocks noChangeArrowheads="1"/>
          </p:cNvSpPr>
          <p:nvPr/>
        </p:nvSpPr>
        <p:spPr bwMode="auto">
          <a:xfrm>
            <a:off x="-24581" y="1648070"/>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Tree>
    <p:extLst>
      <p:ext uri="{BB962C8B-B14F-4D97-AF65-F5344CB8AC3E}">
        <p14:creationId xmlns:p14="http://schemas.microsoft.com/office/powerpoint/2010/main" val="3835254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a:extLst>
              <a:ext uri="{FF2B5EF4-FFF2-40B4-BE49-F238E27FC236}">
                <a16:creationId xmlns:a16="http://schemas.microsoft.com/office/drawing/2014/main" id="{E4A4FFAA-D556-4F45-89ED-E1237A627852}"/>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pic>
        <p:nvPicPr>
          <p:cNvPr id="221189" name="Picture 4" descr="wumpus-seq1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284232" y="2487790"/>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ABF931AD-BD0B-4115-908E-165E366E0946}" type="slidenum">
              <a:rPr lang="fa-IR"/>
              <a:pPr>
                <a:defRPr/>
              </a:pPr>
              <a:t>14</a:t>
            </a:fld>
            <a:endParaRPr lang="en-US"/>
          </a:p>
        </p:txBody>
      </p:sp>
      <p:sp>
        <p:nvSpPr>
          <p:cNvPr id="11" name="Text Box 4">
            <a:extLst>
              <a:ext uri="{FF2B5EF4-FFF2-40B4-BE49-F238E27FC236}">
                <a16:creationId xmlns:a16="http://schemas.microsoft.com/office/drawing/2014/main" id="{202E6417-266A-4F8A-8B15-6A0CFD12CEA0}"/>
              </a:ext>
            </a:extLst>
          </p:cNvPr>
          <p:cNvSpPr txBox="1">
            <a:spLocks noChangeArrowheads="1"/>
          </p:cNvSpPr>
          <p:nvPr/>
        </p:nvSpPr>
        <p:spPr bwMode="auto">
          <a:xfrm>
            <a:off x="-225989" y="1668214"/>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D264750C-ACA0-4C48-A16A-8DA23B5B2718}"/>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3649834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
            <a:extLst>
              <a:ext uri="{FF2B5EF4-FFF2-40B4-BE49-F238E27FC236}">
                <a16:creationId xmlns:a16="http://schemas.microsoft.com/office/drawing/2014/main" id="{A330099C-DD39-4691-AC44-A6A9978EFE56}"/>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pic>
        <p:nvPicPr>
          <p:cNvPr id="222213" name="Picture 4" descr="wumpus-seq2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200400" y="2821221"/>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E81847BB-EAE2-420A-B5AE-9E5E32CB3C1E}" type="slidenum">
              <a:rPr lang="fa-IR"/>
              <a:pPr>
                <a:defRPr/>
              </a:pPr>
              <a:t>15</a:t>
            </a:fld>
            <a:endParaRPr lang="en-US"/>
          </a:p>
        </p:txBody>
      </p:sp>
      <p:sp>
        <p:nvSpPr>
          <p:cNvPr id="13" name="Text Box 4">
            <a:extLst>
              <a:ext uri="{FF2B5EF4-FFF2-40B4-BE49-F238E27FC236}">
                <a16:creationId xmlns:a16="http://schemas.microsoft.com/office/drawing/2014/main" id="{97874E8D-C7EC-4537-92E2-CC4E3CF79400}"/>
              </a:ext>
            </a:extLst>
          </p:cNvPr>
          <p:cNvSpPr txBox="1">
            <a:spLocks noChangeArrowheads="1"/>
          </p:cNvSpPr>
          <p:nvPr/>
        </p:nvSpPr>
        <p:spPr bwMode="auto">
          <a:xfrm>
            <a:off x="-183013" y="1682146"/>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CB7BE52A-367D-4E2C-9437-B3262B60DCEC}"/>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836324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
            <a:extLst>
              <a:ext uri="{FF2B5EF4-FFF2-40B4-BE49-F238E27FC236}">
                <a16:creationId xmlns:a16="http://schemas.microsoft.com/office/drawing/2014/main" id="{29E45302-4E2E-449B-BC7F-FE7133D4722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pic>
        <p:nvPicPr>
          <p:cNvPr id="223237" name="Picture 4" descr="wumpus-seq3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034665" y="2453245"/>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499E9C8F-A244-4756-88E2-E9DD2B102361}" type="slidenum">
              <a:rPr lang="fa-IR"/>
              <a:pPr>
                <a:defRPr/>
              </a:pPr>
              <a:t>16</a:t>
            </a:fld>
            <a:endParaRPr lang="en-US"/>
          </a:p>
        </p:txBody>
      </p:sp>
      <p:sp>
        <p:nvSpPr>
          <p:cNvPr id="13" name="Text Box 4">
            <a:extLst>
              <a:ext uri="{FF2B5EF4-FFF2-40B4-BE49-F238E27FC236}">
                <a16:creationId xmlns:a16="http://schemas.microsoft.com/office/drawing/2014/main" id="{3BD4377E-E7E7-4AD7-BA92-6784D1E7F713}"/>
              </a:ext>
            </a:extLst>
          </p:cNvPr>
          <p:cNvSpPr txBox="1">
            <a:spLocks noChangeArrowheads="1"/>
          </p:cNvSpPr>
          <p:nvPr/>
        </p:nvSpPr>
        <p:spPr bwMode="auto">
          <a:xfrm>
            <a:off x="-183013" y="1681770"/>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969C9A3B-F7A6-427B-BC84-AD0D04B7BCF5}"/>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2280645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5" name="Picture 4" descr="wumpus-seq5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286125" y="2062162"/>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80E90EE3-B5AA-43D1-B5EB-CBF4D4F8F43E}" type="slidenum">
              <a:rPr lang="fa-IR"/>
              <a:pPr>
                <a:defRPr/>
              </a:pPr>
              <a:t>17</a:t>
            </a:fld>
            <a:endParaRPr lang="en-US"/>
          </a:p>
        </p:txBody>
      </p:sp>
      <p:sp>
        <p:nvSpPr>
          <p:cNvPr id="12" name="Text Box 2">
            <a:extLst>
              <a:ext uri="{FF2B5EF4-FFF2-40B4-BE49-F238E27FC236}">
                <a16:creationId xmlns:a16="http://schemas.microsoft.com/office/drawing/2014/main" id="{92C70BE0-D8A4-4DC1-9D23-4C37F83B3A7C}"/>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11" name="Text Box 4">
            <a:extLst>
              <a:ext uri="{FF2B5EF4-FFF2-40B4-BE49-F238E27FC236}">
                <a16:creationId xmlns:a16="http://schemas.microsoft.com/office/drawing/2014/main" id="{47B9807C-0F99-4098-8BAB-161836EC979B}"/>
              </a:ext>
            </a:extLst>
          </p:cNvPr>
          <p:cNvSpPr txBox="1">
            <a:spLocks noChangeArrowheads="1"/>
          </p:cNvSpPr>
          <p:nvPr/>
        </p:nvSpPr>
        <p:spPr bwMode="auto">
          <a:xfrm>
            <a:off x="-183013" y="1681770"/>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547A14E6-93E9-4E15-9DA5-965DD72D58E8}"/>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2808766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9" name="Picture 4" descr="wumpus-seq6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286125" y="2062162"/>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79D9F7CA-EBA0-40BF-BA86-ED63C5A0B088}" type="slidenum">
              <a:rPr lang="fa-IR"/>
              <a:pPr>
                <a:defRPr/>
              </a:pPr>
              <a:t>18</a:t>
            </a:fld>
            <a:endParaRPr lang="en-US"/>
          </a:p>
        </p:txBody>
      </p:sp>
      <p:sp>
        <p:nvSpPr>
          <p:cNvPr id="12" name="Text Box 2">
            <a:extLst>
              <a:ext uri="{FF2B5EF4-FFF2-40B4-BE49-F238E27FC236}">
                <a16:creationId xmlns:a16="http://schemas.microsoft.com/office/drawing/2014/main" id="{BA886C6C-A686-4005-BEBC-2786D9C6A71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11" name="Text Box 4">
            <a:extLst>
              <a:ext uri="{FF2B5EF4-FFF2-40B4-BE49-F238E27FC236}">
                <a16:creationId xmlns:a16="http://schemas.microsoft.com/office/drawing/2014/main" id="{0C94E841-79B1-4154-A929-49EFA451E53B}"/>
              </a:ext>
            </a:extLst>
          </p:cNvPr>
          <p:cNvSpPr txBox="1">
            <a:spLocks noChangeArrowheads="1"/>
          </p:cNvSpPr>
          <p:nvPr/>
        </p:nvSpPr>
        <p:spPr bwMode="auto">
          <a:xfrm>
            <a:off x="-183013" y="1681770"/>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125A28D8-EC53-4668-8F15-DBCF3AD36329}"/>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2420789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3" name="Picture 4" descr="wumpus-seq7c"/>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3286125" y="2062162"/>
            <a:ext cx="2571750" cy="2581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F7518C29-B4B9-4681-9F16-F06419A65C41}" type="slidenum">
              <a:rPr lang="fa-IR"/>
              <a:pPr>
                <a:defRPr/>
              </a:pPr>
              <a:t>19</a:t>
            </a:fld>
            <a:endParaRPr lang="en-US"/>
          </a:p>
        </p:txBody>
      </p:sp>
      <p:sp>
        <p:nvSpPr>
          <p:cNvPr id="12" name="Text Box 2">
            <a:extLst>
              <a:ext uri="{FF2B5EF4-FFF2-40B4-BE49-F238E27FC236}">
                <a16:creationId xmlns:a16="http://schemas.microsoft.com/office/drawing/2014/main" id="{A33C2D5B-AC6C-4E87-81BD-180506E4D987}"/>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11" name="Text Box 4">
            <a:extLst>
              <a:ext uri="{FF2B5EF4-FFF2-40B4-BE49-F238E27FC236}">
                <a16:creationId xmlns:a16="http://schemas.microsoft.com/office/drawing/2014/main" id="{8A1DE36E-DB4A-4EB8-B210-9B9E06A8CCE1}"/>
              </a:ext>
            </a:extLst>
          </p:cNvPr>
          <p:cNvSpPr txBox="1">
            <a:spLocks noChangeArrowheads="1"/>
          </p:cNvSpPr>
          <p:nvPr/>
        </p:nvSpPr>
        <p:spPr bwMode="auto">
          <a:xfrm>
            <a:off x="-183013" y="1681770"/>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7" name="Text Box 5">
            <a:extLst>
              <a:ext uri="{FF2B5EF4-FFF2-40B4-BE49-F238E27FC236}">
                <a16:creationId xmlns:a16="http://schemas.microsoft.com/office/drawing/2014/main" id="{BBCA6ECC-7747-4D40-B0B5-CC1DE7AFD3E5}"/>
              </a:ext>
            </a:extLst>
          </p:cNvPr>
          <p:cNvSpPr txBox="1">
            <a:spLocks noChangeArrowheads="1"/>
          </p:cNvSpPr>
          <p:nvPr/>
        </p:nvSpPr>
        <p:spPr bwMode="auto">
          <a:xfrm>
            <a:off x="395288" y="3733801"/>
            <a:ext cx="1662112"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rtl="1">
              <a:spcBef>
                <a:spcPct val="10000"/>
              </a:spcBef>
            </a:pPr>
            <a:r>
              <a:rPr lang="fa-IR" sz="2000" dirty="0">
                <a:cs typeface="B Nazanin" panose="00000400000000000000" pitchFamily="2" charset="-78"/>
              </a:rPr>
              <a:t>عامل = </a:t>
            </a:r>
            <a:r>
              <a:rPr lang="en-US" sz="2000" dirty="0">
                <a:cs typeface="B Nazanin" panose="00000400000000000000" pitchFamily="2" charset="-78"/>
              </a:rPr>
              <a:t>A</a:t>
            </a:r>
          </a:p>
          <a:p>
            <a:pPr rtl="1">
              <a:spcBef>
                <a:spcPct val="10000"/>
              </a:spcBef>
            </a:pPr>
            <a:r>
              <a:rPr lang="fa-IR" sz="2000" dirty="0">
                <a:cs typeface="B Nazanin" panose="00000400000000000000" pitchFamily="2" charset="-78"/>
              </a:rPr>
              <a:t>نسيم = </a:t>
            </a:r>
            <a:r>
              <a:rPr lang="en-US" sz="2000" dirty="0">
                <a:cs typeface="B Nazanin" panose="00000400000000000000" pitchFamily="2" charset="-78"/>
              </a:rPr>
              <a:t>B</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درخشش،طلا = </a:t>
            </a:r>
            <a:r>
              <a:rPr lang="en-US" sz="2000" dirty="0">
                <a:cs typeface="B Nazanin" panose="00000400000000000000" pitchFamily="2" charset="-78"/>
              </a:rPr>
              <a:t>G</a:t>
            </a:r>
          </a:p>
          <a:p>
            <a:pPr rtl="1">
              <a:spcBef>
                <a:spcPct val="10000"/>
              </a:spcBef>
            </a:pPr>
            <a:r>
              <a:rPr lang="fa-IR" sz="2000" dirty="0">
                <a:cs typeface="B Nazanin" panose="00000400000000000000" pitchFamily="2" charset="-78"/>
              </a:rPr>
              <a:t>مربع امن = </a:t>
            </a:r>
            <a:r>
              <a:rPr lang="en-US" sz="2000" dirty="0">
                <a:cs typeface="B Nazanin" panose="00000400000000000000" pitchFamily="2" charset="-78"/>
              </a:rPr>
              <a:t>OK</a:t>
            </a:r>
            <a:endParaRPr lang="fa-IR" sz="2000" dirty="0">
              <a:cs typeface="B Nazanin" panose="00000400000000000000" pitchFamily="2" charset="-78"/>
            </a:endParaRPr>
          </a:p>
          <a:p>
            <a:pPr rtl="1">
              <a:spcBef>
                <a:spcPct val="10000"/>
              </a:spcBef>
            </a:pPr>
            <a:r>
              <a:rPr lang="fa-IR" sz="2000" dirty="0">
                <a:cs typeface="B Nazanin" panose="00000400000000000000" pitchFamily="2" charset="-78"/>
              </a:rPr>
              <a:t>گودال = </a:t>
            </a:r>
            <a:r>
              <a:rPr lang="en-US" sz="2000" dirty="0">
                <a:cs typeface="B Nazanin" panose="00000400000000000000" pitchFamily="2" charset="-78"/>
              </a:rPr>
              <a:t>P</a:t>
            </a:r>
          </a:p>
          <a:p>
            <a:pPr rtl="1">
              <a:spcBef>
                <a:spcPct val="10000"/>
              </a:spcBef>
            </a:pPr>
            <a:r>
              <a:rPr lang="fa-IR" sz="2000" dirty="0">
                <a:cs typeface="B Nazanin" panose="00000400000000000000" pitchFamily="2" charset="-78"/>
              </a:rPr>
              <a:t>تعفن = </a:t>
            </a:r>
            <a:r>
              <a:rPr lang="en-US" sz="2000" dirty="0">
                <a:cs typeface="B Nazanin" panose="00000400000000000000" pitchFamily="2" charset="-78"/>
              </a:rPr>
              <a:t>S</a:t>
            </a:r>
          </a:p>
          <a:p>
            <a:pPr rtl="1">
              <a:spcBef>
                <a:spcPct val="10000"/>
              </a:spcBef>
            </a:pPr>
            <a:r>
              <a:rPr lang="fa-IR" sz="2000" dirty="0">
                <a:cs typeface="B Nazanin" panose="00000400000000000000" pitchFamily="2" charset="-78"/>
              </a:rPr>
              <a:t>ملاقات شده = </a:t>
            </a:r>
            <a:r>
              <a:rPr lang="en-US" sz="2000" dirty="0">
                <a:cs typeface="B Nazanin" panose="00000400000000000000" pitchFamily="2" charset="-78"/>
              </a:rPr>
              <a:t>V</a:t>
            </a:r>
          </a:p>
          <a:p>
            <a:pPr rtl="1">
              <a:spcBef>
                <a:spcPct val="10000"/>
              </a:spcBef>
            </a:pPr>
            <a:r>
              <a:rPr lang="fa-IR" sz="2000" dirty="0">
                <a:cs typeface="B Nazanin" panose="00000400000000000000" pitchFamily="2" charset="-78"/>
              </a:rPr>
              <a:t>هیولا= </a:t>
            </a:r>
            <a:r>
              <a:rPr lang="en-US" sz="2000" dirty="0">
                <a:cs typeface="B Nazanin" panose="00000400000000000000" pitchFamily="2" charset="-78"/>
              </a:rPr>
              <a:t>W</a:t>
            </a:r>
          </a:p>
        </p:txBody>
      </p:sp>
    </p:spTree>
    <p:extLst>
      <p:ext uri="{BB962C8B-B14F-4D97-AF65-F5344CB8AC3E}">
        <p14:creationId xmlns:p14="http://schemas.microsoft.com/office/powerpoint/2010/main" val="1324319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6C813936-62EC-43E5-B0C7-1CD40A576AE3}" type="slidenum">
              <a:rPr lang="fa-IR"/>
              <a:pPr>
                <a:defRPr/>
              </a:pPr>
              <a:t>2</a:t>
            </a:fld>
            <a:endParaRPr lang="en-US"/>
          </a:p>
        </p:txBody>
      </p:sp>
      <p:sp>
        <p:nvSpPr>
          <p:cNvPr id="215044" name="Text Box 3"/>
          <p:cNvSpPr txBox="1">
            <a:spLocks noChangeArrowheads="1"/>
          </p:cNvSpPr>
          <p:nvPr/>
        </p:nvSpPr>
        <p:spPr bwMode="auto">
          <a:xfrm>
            <a:off x="6299354" y="1676400"/>
            <a:ext cx="23050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2400" b="1" dirty="0">
                <a:solidFill>
                  <a:schemeClr val="accent1"/>
                </a:solidFill>
                <a:cs typeface="B Nazanin" panose="00000400000000000000" pitchFamily="2" charset="-78"/>
              </a:rPr>
              <a:t>فهرست</a:t>
            </a:r>
            <a:endParaRPr lang="en-US" sz="2400" b="1" dirty="0">
              <a:solidFill>
                <a:schemeClr val="accent1"/>
              </a:solidFill>
              <a:cs typeface="B Nazanin" panose="00000400000000000000" pitchFamily="2" charset="-78"/>
            </a:endParaRPr>
          </a:p>
        </p:txBody>
      </p:sp>
      <p:sp>
        <p:nvSpPr>
          <p:cNvPr id="215045" name="Text Box 4"/>
          <p:cNvSpPr txBox="1">
            <a:spLocks noChangeArrowheads="1"/>
          </p:cNvSpPr>
          <p:nvPr/>
        </p:nvSpPr>
        <p:spPr bwMode="auto">
          <a:xfrm>
            <a:off x="1619250" y="3357563"/>
            <a:ext cx="619283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spcBef>
                <a:spcPct val="50000"/>
              </a:spcBef>
            </a:pPr>
            <a:endParaRPr lang="en-US" sz="4800">
              <a:solidFill>
                <a:schemeClr val="accent2"/>
              </a:solidFill>
              <a:latin typeface="Akram" pitchFamily="2" charset="2"/>
            </a:endParaRPr>
          </a:p>
        </p:txBody>
      </p:sp>
      <p:sp>
        <p:nvSpPr>
          <p:cNvPr id="215046" name="Text Box 5"/>
          <p:cNvSpPr txBox="1">
            <a:spLocks noChangeArrowheads="1"/>
          </p:cNvSpPr>
          <p:nvPr/>
        </p:nvSpPr>
        <p:spPr bwMode="auto">
          <a:xfrm>
            <a:off x="1619250" y="2276235"/>
            <a:ext cx="6769100" cy="208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10000"/>
              </a:spcBef>
              <a:buClr>
                <a:srgbClr val="00D600"/>
              </a:buClr>
              <a:buFont typeface="Wingdings" pitchFamily="2" charset="2"/>
              <a:buChar char="Ã"/>
            </a:pPr>
            <a:r>
              <a:rPr lang="fa-IR" sz="2400" dirty="0">
                <a:cs typeface="B Nazanin" panose="00000400000000000000" pitchFamily="2" charset="-78"/>
              </a:rPr>
              <a:t>عاملهای مبتنی بر دانش</a:t>
            </a:r>
          </a:p>
          <a:p>
            <a:pPr algn="r" rtl="1">
              <a:spcBef>
                <a:spcPct val="10000"/>
              </a:spcBef>
              <a:buClr>
                <a:srgbClr val="00D600"/>
              </a:buClr>
              <a:buFont typeface="Wingdings" pitchFamily="2" charset="2"/>
              <a:buChar char="Ã"/>
            </a:pPr>
            <a:r>
              <a:rPr lang="fa-IR" sz="2400" dirty="0">
                <a:cs typeface="B Nazanin" panose="00000400000000000000" pitchFamily="2" charset="-78"/>
              </a:rPr>
              <a:t>منطق</a:t>
            </a:r>
          </a:p>
          <a:p>
            <a:pPr algn="r" rtl="1">
              <a:spcBef>
                <a:spcPct val="10000"/>
              </a:spcBef>
              <a:buClr>
                <a:srgbClr val="00D600"/>
              </a:buClr>
              <a:buFont typeface="Wingdings" pitchFamily="2" charset="2"/>
              <a:buChar char="Ã"/>
            </a:pPr>
            <a:r>
              <a:rPr lang="fa-IR" sz="2400" dirty="0">
                <a:cs typeface="B Nazanin" panose="00000400000000000000" pitchFamily="2" charset="-78"/>
              </a:rPr>
              <a:t>منطق گزاره ای</a:t>
            </a:r>
          </a:p>
          <a:p>
            <a:pPr algn="r" rtl="1">
              <a:spcBef>
                <a:spcPct val="10000"/>
              </a:spcBef>
              <a:buClr>
                <a:srgbClr val="00D600"/>
              </a:buClr>
              <a:buFont typeface="Wingdings" pitchFamily="2" charset="2"/>
              <a:buChar char="Ã"/>
            </a:pPr>
            <a:r>
              <a:rPr lang="fa-IR" sz="2400" dirty="0">
                <a:cs typeface="B Nazanin" panose="00000400000000000000" pitchFamily="2" charset="-78"/>
              </a:rPr>
              <a:t>الگوهای استدلال در </a:t>
            </a:r>
            <a:r>
              <a:rPr lang="fa-IR" sz="2400">
                <a:cs typeface="B Nazanin" panose="00000400000000000000" pitchFamily="2" charset="-78"/>
              </a:rPr>
              <a:t>منطق گزاره‌ای</a:t>
            </a:r>
            <a:endParaRPr lang="fa-IR" sz="2400" dirty="0">
              <a:cs typeface="B Nazanin" panose="00000400000000000000" pitchFamily="2" charset="-78"/>
            </a:endParaRPr>
          </a:p>
          <a:p>
            <a:pPr algn="r" rtl="1">
              <a:spcBef>
                <a:spcPct val="10000"/>
              </a:spcBef>
              <a:buClr>
                <a:srgbClr val="00D600"/>
              </a:buClr>
              <a:buFont typeface="Wingdings" pitchFamily="2" charset="2"/>
              <a:buChar char="Ã"/>
            </a:pPr>
            <a:r>
              <a:rPr lang="fa-IR" sz="2400" dirty="0">
                <a:cs typeface="B Nazanin" panose="00000400000000000000" pitchFamily="2" charset="-78"/>
              </a:rPr>
              <a:t>الگوريتم </a:t>
            </a:r>
            <a:r>
              <a:rPr lang="en-US" sz="2400" dirty="0">
                <a:cs typeface="B Nazanin" panose="00000400000000000000" pitchFamily="2" charset="-78"/>
              </a:rPr>
              <a:t>resolution</a:t>
            </a:r>
            <a:endParaRPr lang="fa-IR" sz="2400" dirty="0">
              <a:cs typeface="B Nazanin" panose="00000400000000000000" pitchFamily="2" charset="-78"/>
            </a:endParaRPr>
          </a:p>
        </p:txBody>
      </p:sp>
      <p:sp>
        <p:nvSpPr>
          <p:cNvPr id="7" name="Text Box 2">
            <a:extLst>
              <a:ext uri="{FF2B5EF4-FFF2-40B4-BE49-F238E27FC236}">
                <a16:creationId xmlns:a16="http://schemas.microsoft.com/office/drawing/2014/main" id="{F9E86ED0-A03C-49EA-A464-3E51E3BBEED9}"/>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913832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20</a:t>
            </a:fld>
            <a:endParaRPr lang="en-US"/>
          </a:p>
        </p:txBody>
      </p:sp>
      <p:sp>
        <p:nvSpPr>
          <p:cNvPr id="242693" name="Text Box 4"/>
          <p:cNvSpPr txBox="1">
            <a:spLocks noChangeArrowheads="1"/>
          </p:cNvSpPr>
          <p:nvPr/>
        </p:nvSpPr>
        <p:spPr bwMode="auto">
          <a:xfrm>
            <a:off x="228600" y="2112197"/>
            <a:ext cx="8135937"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ts val="1000"/>
              </a:spcBef>
              <a:buClr>
                <a:srgbClr val="00D600"/>
              </a:buClr>
              <a:buFont typeface="Arial" panose="020B0604020202020204" pitchFamily="34" charset="0"/>
              <a:buChar char="•"/>
            </a:pPr>
            <a:r>
              <a:rPr lang="fa-IR" sz="2400" dirty="0">
                <a:cs typeface="B Nazanin" panose="00000400000000000000" pitchFamily="2" charset="-78"/>
              </a:rPr>
              <a:t>یک زبان نمایش دانش با دو جنبه تعریف می‌شود:  </a:t>
            </a:r>
          </a:p>
          <a:p>
            <a:pPr marL="342900" indent="-342900" algn="r" rtl="1">
              <a:spcBef>
                <a:spcPts val="1000"/>
              </a:spcBef>
              <a:buClr>
                <a:srgbClr val="00D600"/>
              </a:buClr>
              <a:buFont typeface="Arial" panose="020B0604020202020204" pitchFamily="34" charset="0"/>
              <a:buChar char="•"/>
            </a:pPr>
            <a:r>
              <a:rPr lang="fa-IR" sz="2400" dirty="0">
                <a:cs typeface="B Nazanin" panose="00000400000000000000" pitchFamily="2" charset="-78"/>
              </a:rPr>
              <a:t>نحو (نگارش) یک زبان: شرح ترکیب‌بندی‌های ممکن برای تشکیل جملات</a:t>
            </a:r>
          </a:p>
          <a:p>
            <a:pPr marL="342900" indent="-342900" algn="r" rtl="1">
              <a:spcBef>
                <a:spcPts val="1000"/>
              </a:spcBef>
              <a:buClr>
                <a:srgbClr val="00D600"/>
              </a:buClr>
              <a:buFont typeface="Arial" panose="020B0604020202020204" pitchFamily="34" charset="0"/>
              <a:buChar char="•"/>
            </a:pPr>
            <a:r>
              <a:rPr lang="fa-IR" sz="2400" dirty="0">
                <a:cs typeface="B Nazanin" panose="00000400000000000000" pitchFamily="2" charset="-78"/>
              </a:rPr>
              <a:t>معنا: حقایقی در جهان که جملات به آنها منسوب می‌شوند. بدون معنا، جملات تنها چیدمان یک سری علائم هستند. با معنا، هر جمله یک ادعا در مورد حقایق موجود در جهان است. </a:t>
            </a:r>
          </a:p>
          <a:p>
            <a:pPr algn="r" rtl="1">
              <a:spcBef>
                <a:spcPts val="1000"/>
              </a:spcBef>
              <a:buClr>
                <a:srgbClr val="00D600"/>
              </a:buClr>
              <a:buFont typeface="Wingdings" pitchFamily="2" charset="2"/>
              <a:buChar char="Ã"/>
            </a:pPr>
            <a:r>
              <a:rPr lang="fa-IR" sz="2400" dirty="0">
                <a:cs typeface="B Nazanin" panose="00000400000000000000" pitchFamily="2" charset="-78"/>
              </a:rPr>
              <a:t>مثال، در زبان رياضيات</a:t>
            </a:r>
          </a:p>
          <a:p>
            <a:pPr lvl="2" algn="r" rtl="1">
              <a:spcBef>
                <a:spcPts val="1000"/>
              </a:spcBef>
              <a:buClr>
                <a:srgbClr val="00D600"/>
              </a:buClr>
              <a:buFont typeface="Wingdings" pitchFamily="2" charset="2"/>
              <a:buChar char="×"/>
            </a:pPr>
            <a:r>
              <a:rPr lang="en-US" sz="2400" dirty="0">
                <a:cs typeface="B Nazanin" panose="00000400000000000000" pitchFamily="2" charset="-78"/>
              </a:rPr>
              <a:t>X+2 &gt;= y</a:t>
            </a:r>
            <a:r>
              <a:rPr lang="fa-IR" sz="2400" dirty="0">
                <a:cs typeface="B Nazanin" panose="00000400000000000000" pitchFamily="2" charset="-78"/>
              </a:rPr>
              <a:t> يک جمله اما </a:t>
            </a:r>
            <a:r>
              <a:rPr lang="en-US" sz="2400" dirty="0">
                <a:cs typeface="B Nazanin" panose="00000400000000000000" pitchFamily="2" charset="-78"/>
              </a:rPr>
              <a:t>x2+y</a:t>
            </a:r>
            <a:r>
              <a:rPr lang="fa-IR" sz="2400" dirty="0">
                <a:cs typeface="B Nazanin" panose="00000400000000000000" pitchFamily="2" charset="-78"/>
              </a:rPr>
              <a:t> جمله نيست</a:t>
            </a:r>
          </a:p>
          <a:p>
            <a:pPr lvl="2" algn="r" rtl="1">
              <a:spcBef>
                <a:spcPts val="1000"/>
              </a:spcBef>
              <a:buClr>
                <a:srgbClr val="00D600"/>
              </a:buClr>
              <a:buFont typeface="Wingdings" pitchFamily="2" charset="2"/>
              <a:buChar char="×"/>
            </a:pPr>
            <a:r>
              <a:rPr lang="en-US" sz="2400" dirty="0">
                <a:cs typeface="B Nazanin" panose="00000400000000000000" pitchFamily="2" charset="-78"/>
              </a:rPr>
              <a:t>X+2 &gt;= y</a:t>
            </a:r>
            <a:r>
              <a:rPr lang="fa-IR" sz="2400" dirty="0">
                <a:cs typeface="B Nazanin" panose="00000400000000000000" pitchFamily="2" charset="-78"/>
              </a:rPr>
              <a:t> در جهان درست است اگر </a:t>
            </a:r>
            <a:r>
              <a:rPr lang="en-US" sz="2400" dirty="0">
                <a:cs typeface="B Nazanin" panose="00000400000000000000" pitchFamily="2" charset="-78"/>
              </a:rPr>
              <a:t>x=7 </a:t>
            </a:r>
            <a:r>
              <a:rPr lang="fa-IR" sz="2400" dirty="0">
                <a:cs typeface="B Nazanin" panose="00000400000000000000" pitchFamily="2" charset="-78"/>
              </a:rPr>
              <a:t> و </a:t>
            </a:r>
            <a:r>
              <a:rPr lang="en-US" sz="2400" dirty="0">
                <a:cs typeface="B Nazanin" panose="00000400000000000000" pitchFamily="2" charset="-78"/>
              </a:rPr>
              <a:t>y =1</a:t>
            </a:r>
            <a:r>
              <a:rPr lang="fa-IR" sz="2400" dirty="0">
                <a:cs typeface="B Nazanin" panose="00000400000000000000" pitchFamily="2" charset="-78"/>
              </a:rPr>
              <a:t> </a:t>
            </a:r>
          </a:p>
          <a:p>
            <a:pPr lvl="2" algn="r" rtl="1">
              <a:spcBef>
                <a:spcPts val="1000"/>
              </a:spcBef>
              <a:buClr>
                <a:srgbClr val="00D600"/>
              </a:buClr>
              <a:buFont typeface="Wingdings" pitchFamily="2" charset="2"/>
              <a:buChar char="×"/>
            </a:pPr>
            <a:r>
              <a:rPr lang="en-US" sz="2400" dirty="0">
                <a:cs typeface="B Nazanin" panose="00000400000000000000" pitchFamily="2" charset="-78"/>
              </a:rPr>
              <a:t>X+2 &gt;= y</a:t>
            </a:r>
            <a:r>
              <a:rPr lang="fa-IR" sz="2400" dirty="0">
                <a:cs typeface="B Nazanin" panose="00000400000000000000" pitchFamily="2" charset="-78"/>
              </a:rPr>
              <a:t> در جهان غلط است اگر </a:t>
            </a:r>
            <a:r>
              <a:rPr lang="en-US" sz="2400" dirty="0">
                <a:cs typeface="B Nazanin" panose="00000400000000000000" pitchFamily="2" charset="-78"/>
              </a:rPr>
              <a:t>x=0 </a:t>
            </a:r>
            <a:r>
              <a:rPr lang="fa-IR" sz="2400" dirty="0">
                <a:cs typeface="B Nazanin" panose="00000400000000000000" pitchFamily="2" charset="-78"/>
              </a:rPr>
              <a:t> و </a:t>
            </a:r>
            <a:r>
              <a:rPr lang="en-US" sz="2400" dirty="0">
                <a:cs typeface="B Nazanin" panose="00000400000000000000" pitchFamily="2" charset="-78"/>
              </a:rPr>
              <a:t> y =6</a:t>
            </a:r>
          </a:p>
          <a:p>
            <a:pPr marL="342900" indent="-342900" algn="r" rtl="1">
              <a:spcBef>
                <a:spcPts val="1000"/>
              </a:spcBef>
              <a:buClr>
                <a:srgbClr val="00D600"/>
              </a:buClr>
              <a:buFont typeface="Arial" panose="020B0604020202020204" pitchFamily="34" charset="0"/>
              <a:buChar char="•"/>
            </a:pPr>
            <a:endParaRPr lang="en-US" sz="2400" dirty="0">
              <a:cs typeface="B Nazanin" panose="00000400000000000000" pitchFamily="2" charset="-78"/>
            </a:endParaRPr>
          </a:p>
        </p:txBody>
      </p:sp>
      <p:sp>
        <p:nvSpPr>
          <p:cNvPr id="5" name="Text Box 2">
            <a:extLst>
              <a:ext uri="{FF2B5EF4-FFF2-40B4-BE49-F238E27FC236}">
                <a16:creationId xmlns:a16="http://schemas.microsoft.com/office/drawing/2014/main" id="{4D271B18-C436-4E0E-AFBD-DB62A1FDC24F}"/>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2" name="Rectangle 1">
            <a:extLst>
              <a:ext uri="{FF2B5EF4-FFF2-40B4-BE49-F238E27FC236}">
                <a16:creationId xmlns:a16="http://schemas.microsoft.com/office/drawing/2014/main" id="{871D1B4A-0E41-47FF-B36E-CFBFEC065FF0}"/>
              </a:ext>
            </a:extLst>
          </p:cNvPr>
          <p:cNvSpPr/>
          <p:nvPr/>
        </p:nvSpPr>
        <p:spPr>
          <a:xfrm>
            <a:off x="6608388" y="1523871"/>
            <a:ext cx="2064989" cy="461665"/>
          </a:xfrm>
          <a:prstGeom prst="rect">
            <a:avLst/>
          </a:prstGeom>
        </p:spPr>
        <p:txBody>
          <a:bodyPr wrap="none">
            <a:spAutoFit/>
          </a:bodyPr>
          <a:lstStyle/>
          <a:p>
            <a:r>
              <a:rPr lang="fa-IR" sz="2400" b="1" dirty="0">
                <a:solidFill>
                  <a:schemeClr val="tx2"/>
                </a:solidFill>
                <a:cs typeface="B Nazanin" panose="00000400000000000000" pitchFamily="2" charset="-78"/>
              </a:rPr>
              <a:t>زبان نمایش دانش </a:t>
            </a:r>
            <a:endParaRPr lang="en-US" sz="2400" b="1" dirty="0">
              <a:solidFill>
                <a:schemeClr val="tx2"/>
              </a:solidFill>
            </a:endParaRPr>
          </a:p>
        </p:txBody>
      </p:sp>
    </p:spTree>
    <p:extLst>
      <p:ext uri="{BB962C8B-B14F-4D97-AF65-F5344CB8AC3E}">
        <p14:creationId xmlns:p14="http://schemas.microsoft.com/office/powerpoint/2010/main" val="1314160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714103"/>
            <a:ext cx="7772400" cy="369332"/>
          </a:xfrm>
        </p:spPr>
        <p:txBody>
          <a:bodyPr/>
          <a:lstStyle/>
          <a:p>
            <a:pPr rtl="1"/>
            <a:r>
              <a:rPr lang="fa-IR" sz="2400" b="1" dirty="0">
                <a:solidFill>
                  <a:schemeClr val="accent1"/>
                </a:solidFill>
                <a:cs typeface="B Nazanin" panose="00000400000000000000" pitchFamily="2" charset="-78"/>
              </a:rPr>
              <a:t>مدل‌ها</a:t>
            </a:r>
          </a:p>
        </p:txBody>
      </p:sp>
      <p:sp>
        <p:nvSpPr>
          <p:cNvPr id="3" name="Content Placeholder 2"/>
          <p:cNvSpPr>
            <a:spLocks noGrp="1"/>
          </p:cNvSpPr>
          <p:nvPr>
            <p:ph type="body" idx="1"/>
          </p:nvPr>
        </p:nvSpPr>
        <p:spPr>
          <a:xfrm>
            <a:off x="554037" y="2170748"/>
            <a:ext cx="8382000" cy="1104900"/>
          </a:xfrm>
        </p:spPr>
        <p:txBody>
          <a:bodyPr/>
          <a:lstStyle/>
          <a:p>
            <a:pPr algn="r" rtl="1"/>
            <a:r>
              <a:rPr lang="fa-IR" sz="2400" dirty="0">
                <a:cs typeface="B Nazanin" panose="00000400000000000000" pitchFamily="2" charset="-78"/>
              </a:rPr>
              <a:t>یک مدل یک شرح از جهان‌ است كه مي توان درستي جملات را نسبت به آن ارزيابي كرد</a:t>
            </a:r>
            <a:endParaRPr lang="fa-IR" sz="2400" dirty="0">
              <a:latin typeface="Times New Roman" pitchFamily="18" charset="0"/>
              <a:cs typeface="B Nazanin" panose="00000400000000000000" pitchFamily="2" charset="-78"/>
            </a:endParaRPr>
          </a:p>
        </p:txBody>
      </p:sp>
      <p:sp>
        <p:nvSpPr>
          <p:cNvPr id="5" name="Slide Number Placeholder 4"/>
          <p:cNvSpPr>
            <a:spLocks noGrp="1"/>
          </p:cNvSpPr>
          <p:nvPr>
            <p:ph type="sldNum" sz="quarter" idx="7"/>
          </p:nvPr>
        </p:nvSpPr>
        <p:spPr/>
        <p:txBody>
          <a:bodyPr/>
          <a:lstStyle/>
          <a:p>
            <a:pPr>
              <a:defRPr/>
            </a:pPr>
            <a:fld id="{28701902-0134-46BB-88C9-5B6B9136F8B5}" type="slidenum">
              <a:rPr lang="ar-SA" smtClean="0"/>
              <a:pPr>
                <a:defRPr/>
              </a:pPr>
              <a:t>21</a:t>
            </a:fld>
            <a:endParaRPr lang="en-US" dirty="0"/>
          </a:p>
        </p:txBody>
      </p:sp>
      <p:pic>
        <p:nvPicPr>
          <p:cNvPr id="6" name="Picture 4" descr="model-inclusion"/>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7800" y="3430587"/>
            <a:ext cx="3581400" cy="3275013"/>
          </a:xfrm>
          <a:prstGeom prst="rect">
            <a:avLst/>
          </a:prstGeom>
          <a:noFill/>
        </p:spPr>
      </p:pic>
      <mc:AlternateContent xmlns:mc="http://schemas.openxmlformats.org/markup-compatibility/2006" xmlns:a14="http://schemas.microsoft.com/office/drawing/2010/main">
        <mc:Choice Requires="a14">
          <p:sp>
            <p:nvSpPr>
              <p:cNvPr id="7" name="Rectangle 6"/>
              <p:cNvSpPr/>
              <p:nvPr/>
            </p:nvSpPr>
            <p:spPr>
              <a:xfrm>
                <a:off x="4052682" y="3058223"/>
                <a:ext cx="4851400" cy="2308324"/>
              </a:xfrm>
              <a:prstGeom prst="rect">
                <a:avLst/>
              </a:prstGeom>
            </p:spPr>
            <p:txBody>
              <a:bodyPr wrap="square">
                <a:spAutoFit/>
              </a:bodyPr>
              <a:lstStyle/>
              <a:p>
                <a:pPr algn="r" rtl="1"/>
                <a:endParaRPr lang="fa-IR" sz="2400" dirty="0">
                  <a:cs typeface="B Nazanin" panose="00000400000000000000" pitchFamily="2" charset="-78"/>
                </a:endParaRPr>
              </a:p>
              <a:p>
                <a:pPr algn="r" rtl="1"/>
                <a:r>
                  <a:rPr lang="fa-IR" sz="2400" dirty="0">
                    <a:cs typeface="B Nazanin" panose="00000400000000000000" pitchFamily="2" charset="-78"/>
                  </a:rPr>
                  <a:t>مي گوييم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𝑚</m:t>
                    </m:r>
                  </m:oMath>
                </a14:m>
                <a:r>
                  <a:rPr lang="en-US" sz="2400" dirty="0">
                    <a:cs typeface="B Nazanin" panose="00000400000000000000" pitchFamily="2" charset="-78"/>
                  </a:rPr>
                  <a:t> </a:t>
                </a:r>
                <a:r>
                  <a:rPr lang="fa-IR" sz="2400" dirty="0">
                    <a:cs typeface="B Nazanin" panose="00000400000000000000" pitchFamily="2" charset="-78"/>
                  </a:rPr>
                  <a:t>  مدلي از جمله </a:t>
                </a:r>
                <a:r>
                  <a:rPr lang="el-GR" sz="2400" dirty="0">
                    <a:latin typeface="Times New Roman" pitchFamily="18" charset="0"/>
                    <a:cs typeface="B Nazanin" panose="00000400000000000000" pitchFamily="2" charset="-78"/>
                  </a:rPr>
                  <a:t>α</a:t>
                </a:r>
                <a:r>
                  <a:rPr lang="el-GR" sz="2400" dirty="0">
                    <a:cs typeface="B Nazanin" panose="00000400000000000000" pitchFamily="2" charset="-78"/>
                  </a:rPr>
                  <a:t> </a:t>
                </a:r>
                <a:r>
                  <a:rPr lang="fa-IR" sz="2400" dirty="0">
                    <a:cs typeface="B Nazanin" panose="00000400000000000000" pitchFamily="2" charset="-78"/>
                  </a:rPr>
                  <a:t> مي‌باشد اگر </a:t>
                </a:r>
                <a:r>
                  <a:rPr lang="el-GR" sz="2400" dirty="0">
                    <a:latin typeface="Times New Roman" pitchFamily="18" charset="0"/>
                    <a:cs typeface="B Nazanin" panose="00000400000000000000" pitchFamily="2" charset="-78"/>
                  </a:rPr>
                  <a:t>α</a:t>
                </a:r>
                <a:r>
                  <a:rPr lang="fa-IR" sz="2400" dirty="0">
                    <a:cs typeface="B Nazanin" panose="00000400000000000000" pitchFamily="2" charset="-78"/>
                  </a:rPr>
                  <a:t> در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𝑚</m:t>
                    </m:r>
                  </m:oMath>
                </a14:m>
                <a:r>
                  <a:rPr lang="en-US" sz="2400" dirty="0">
                    <a:cs typeface="B Nazanin" panose="00000400000000000000" pitchFamily="2" charset="-78"/>
                  </a:rPr>
                  <a:t> </a:t>
                </a:r>
                <a:r>
                  <a:rPr lang="fa-IR" sz="2400" dirty="0">
                    <a:cs typeface="B Nazanin" panose="00000400000000000000" pitchFamily="2" charset="-78"/>
                  </a:rPr>
                  <a:t> درست باشد</a:t>
                </a:r>
              </a:p>
              <a:p>
                <a:pPr algn="r" rtl="1"/>
                <a:r>
                  <a:rPr lang="en-US" sz="2400" dirty="0">
                    <a:cs typeface="B Nazanin" panose="00000400000000000000" pitchFamily="2" charset="-78"/>
                  </a:rPr>
                  <a:t> </a:t>
                </a:r>
                <a:r>
                  <a:rPr lang="en-US" sz="2400" dirty="0">
                    <a:latin typeface="Times New Roman" pitchFamily="18" charset="0"/>
                    <a:cs typeface="B Nazanin" panose="00000400000000000000" pitchFamily="2" charset="-78"/>
                  </a:rPr>
                  <a:t>M(α) </a:t>
                </a:r>
                <a:r>
                  <a:rPr lang="fa-IR" sz="2400" dirty="0">
                    <a:latin typeface="Times New Roman" pitchFamily="18" charset="0"/>
                    <a:cs typeface="B Nazanin" panose="00000400000000000000" pitchFamily="2" charset="-78"/>
                  </a:rPr>
                  <a:t>: </a:t>
                </a:r>
                <a:r>
                  <a:rPr lang="fa-IR" sz="2400" dirty="0">
                    <a:cs typeface="B Nazanin" panose="00000400000000000000" pitchFamily="2" charset="-78"/>
                  </a:rPr>
                  <a:t>مجموعه تمام مدل‌هاي </a:t>
                </a:r>
                <a:r>
                  <a:rPr lang="el-GR" sz="2400" dirty="0">
                    <a:latin typeface="Times New Roman" pitchFamily="18" charset="0"/>
                    <a:cs typeface="B Nazanin" panose="00000400000000000000" pitchFamily="2" charset="-78"/>
                  </a:rPr>
                  <a:t>α</a:t>
                </a:r>
                <a:r>
                  <a:rPr lang="fa-IR" sz="2400" dirty="0">
                    <a:cs typeface="B Nazanin" panose="00000400000000000000" pitchFamily="2" charset="-78"/>
                  </a:rPr>
                  <a:t> مي‌باشد</a:t>
                </a:r>
              </a:p>
              <a:p>
                <a:pPr lvl="1" algn="r" rtl="1"/>
                <a:endParaRPr lang="en-US" sz="2400" dirty="0">
                  <a:cs typeface="B Nazanin" panose="00000400000000000000" pitchFamily="2" charset="-78"/>
                </a:endParaRPr>
              </a:p>
              <a:p>
                <a:pPr lvl="1" algn="r" rtl="1"/>
                <a:r>
                  <a:rPr lang="en-US" sz="2400" dirty="0">
                    <a:cs typeface="B Nazanin" panose="00000400000000000000" pitchFamily="2" charset="-78"/>
                  </a:rPr>
                  <a:t>KB ╞ α </a:t>
                </a:r>
                <a:r>
                  <a:rPr lang="en-US" sz="2400" dirty="0" err="1">
                    <a:cs typeface="B Nazanin" panose="00000400000000000000" pitchFamily="2" charset="-78"/>
                  </a:rPr>
                  <a:t>iff</a:t>
                </a:r>
                <a:r>
                  <a:rPr lang="en-US" sz="2400" dirty="0">
                    <a:cs typeface="B Nazanin" panose="00000400000000000000" pitchFamily="2" charset="-78"/>
                  </a:rPr>
                  <a:t> M(KB) </a:t>
                </a:r>
                <a:r>
                  <a:rPr lang="en-US" sz="2400" dirty="0">
                    <a:cs typeface="B Nazanin" panose="00000400000000000000" pitchFamily="2" charset="-78"/>
                    <a:sym typeface="Symbol" pitchFamily="18" charset="2"/>
                  </a:rPr>
                  <a:t> </a:t>
                </a:r>
                <a:r>
                  <a:rPr lang="en-US" sz="2400" dirty="0">
                    <a:cs typeface="B Nazanin" panose="00000400000000000000" pitchFamily="2" charset="-78"/>
                  </a:rPr>
                  <a:t>M(α)</a:t>
                </a:r>
                <a:endParaRPr lang="fa-IR" sz="2400" dirty="0">
                  <a:cs typeface="B Nazanin" panose="00000400000000000000" pitchFamily="2" charset="-78"/>
                </a:endParaRPr>
              </a:p>
            </p:txBody>
          </p:sp>
        </mc:Choice>
        <mc:Fallback xmlns="">
          <p:sp>
            <p:nvSpPr>
              <p:cNvPr id="7" name="Rectangle 6"/>
              <p:cNvSpPr>
                <a:spLocks noRot="1" noChangeAspect="1" noMove="1" noResize="1" noEditPoints="1" noAdjustHandles="1" noChangeArrowheads="1" noChangeShapeType="1" noTextEdit="1"/>
              </p:cNvSpPr>
              <p:nvPr/>
            </p:nvSpPr>
            <p:spPr>
              <a:xfrm>
                <a:off x="4052682" y="3058223"/>
                <a:ext cx="4851400" cy="2308324"/>
              </a:xfrm>
              <a:prstGeom prst="rect">
                <a:avLst/>
              </a:prstGeom>
              <a:blipFill>
                <a:blip r:embed="rId3"/>
                <a:stretch>
                  <a:fillRect r="-2010" b="-3968"/>
                </a:stretch>
              </a:blipFill>
            </p:spPr>
            <p:txBody>
              <a:bodyPr/>
              <a:lstStyle/>
              <a:p>
                <a:r>
                  <a:rPr lang="en-US">
                    <a:noFill/>
                  </a:rPr>
                  <a:t> </a:t>
                </a:r>
              </a:p>
            </p:txBody>
          </p:sp>
        </mc:Fallback>
      </mc:AlternateContent>
      <p:sp>
        <p:nvSpPr>
          <p:cNvPr id="9" name="Text Box 2">
            <a:extLst>
              <a:ext uri="{FF2B5EF4-FFF2-40B4-BE49-F238E27FC236}">
                <a16:creationId xmlns:a16="http://schemas.microsoft.com/office/drawing/2014/main" id="{E039F7DB-9F43-4041-896B-85422C9704D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201336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7"/>
          </p:nvPr>
        </p:nvSpPr>
        <p:spPr/>
        <p:txBody>
          <a:bodyPr/>
          <a:lstStyle/>
          <a:p>
            <a:pPr>
              <a:defRPr/>
            </a:pPr>
            <a:fld id="{D5CF68EA-D12B-44CC-AAEB-5B4D0807F88B}" type="slidenum">
              <a:rPr lang="fa-IR"/>
              <a:pPr>
                <a:defRPr/>
              </a:pPr>
              <a:t>22</a:t>
            </a:fld>
            <a:endParaRPr lang="en-US"/>
          </a:p>
        </p:txBody>
      </p:sp>
      <p:sp>
        <p:nvSpPr>
          <p:cNvPr id="229380" name="Text Box 3"/>
          <p:cNvSpPr txBox="1">
            <a:spLocks noChangeArrowheads="1"/>
          </p:cNvSpPr>
          <p:nvPr/>
        </p:nvSpPr>
        <p:spPr bwMode="auto">
          <a:xfrm>
            <a:off x="633795" y="1680461"/>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استلزام</a:t>
            </a:r>
          </a:p>
        </p:txBody>
      </p:sp>
      <p:sp>
        <p:nvSpPr>
          <p:cNvPr id="229381" name="Text Box 4"/>
          <p:cNvSpPr txBox="1">
            <a:spLocks noChangeArrowheads="1"/>
          </p:cNvSpPr>
          <p:nvPr/>
        </p:nvSpPr>
        <p:spPr bwMode="auto">
          <a:xfrm>
            <a:off x="805296" y="2223333"/>
            <a:ext cx="7993063"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استلزام منطقي بين جملات اين است که جمله ای بطور منطقي از جمله ديگر پيروی ميکند</a:t>
            </a:r>
          </a:p>
          <a:p>
            <a:pPr algn="ctr" rtl="1"/>
            <a:r>
              <a:rPr lang="en-US" sz="2400" dirty="0">
                <a:cs typeface="B Nazanin" panose="00000400000000000000" pitchFamily="2" charset="-78"/>
              </a:rPr>
              <a:t>a ╞ b</a:t>
            </a:r>
            <a:r>
              <a:rPr lang="fa-IR" sz="2400" dirty="0">
                <a:cs typeface="B Nazanin" panose="00000400000000000000" pitchFamily="2" charset="-78"/>
              </a:rPr>
              <a:t> </a:t>
            </a:r>
            <a:endParaRPr lang="en-US" sz="2400" dirty="0">
              <a:cs typeface="B Nazanin" panose="00000400000000000000" pitchFamily="2" charset="-78"/>
            </a:endParaRPr>
          </a:p>
          <a:p>
            <a:pPr lvl="2" algn="r" rtl="1">
              <a:spcBef>
                <a:spcPct val="10000"/>
              </a:spcBef>
              <a:buClr>
                <a:srgbClr val="00D600"/>
              </a:buClr>
              <a:buFont typeface="Wingdings" pitchFamily="2" charset="2"/>
              <a:buChar char="×"/>
            </a:pPr>
            <a:r>
              <a:rPr lang="fa-IR" sz="2400" dirty="0">
                <a:cs typeface="B Nazanin" panose="00000400000000000000" pitchFamily="2" charset="-78"/>
              </a:rPr>
              <a:t>جمله </a:t>
            </a:r>
            <a:r>
              <a:rPr lang="en-US" sz="2400" dirty="0">
                <a:cs typeface="B Nazanin" panose="00000400000000000000" pitchFamily="2" charset="-78"/>
              </a:rPr>
              <a:t>a</a:t>
            </a:r>
            <a:r>
              <a:rPr lang="fa-IR" sz="2400" dirty="0">
                <a:cs typeface="B Nazanin" panose="00000400000000000000" pitchFamily="2" charset="-78"/>
              </a:rPr>
              <a:t> استلزام جمله </a:t>
            </a:r>
            <a:r>
              <a:rPr lang="en-US" sz="2400" dirty="0">
                <a:cs typeface="B Nazanin" panose="00000400000000000000" pitchFamily="2" charset="-78"/>
              </a:rPr>
              <a:t>b</a:t>
            </a:r>
            <a:r>
              <a:rPr lang="fa-IR" sz="2400" dirty="0">
                <a:cs typeface="B Nazanin" panose="00000400000000000000" pitchFamily="2" charset="-78"/>
              </a:rPr>
              <a:t> است</a:t>
            </a:r>
          </a:p>
          <a:p>
            <a:pPr lvl="2" algn="r" rtl="1">
              <a:spcBef>
                <a:spcPct val="10000"/>
              </a:spcBef>
              <a:buClr>
                <a:srgbClr val="00D600"/>
              </a:buClr>
              <a:buFont typeface="Wingdings" pitchFamily="2" charset="2"/>
              <a:buChar char="×"/>
            </a:pPr>
            <a:r>
              <a:rPr lang="fa-IR" sz="2400" dirty="0">
                <a:cs typeface="B Nazanin" panose="00000400000000000000" pitchFamily="2" charset="-78"/>
              </a:rPr>
              <a:t>جمله </a:t>
            </a:r>
            <a:r>
              <a:rPr lang="en-US" sz="2400" dirty="0">
                <a:cs typeface="B Nazanin" panose="00000400000000000000" pitchFamily="2" charset="-78"/>
              </a:rPr>
              <a:t>a</a:t>
            </a:r>
            <a:r>
              <a:rPr lang="fa-IR" sz="2400" dirty="0">
                <a:cs typeface="B Nazanin" panose="00000400000000000000" pitchFamily="2" charset="-78"/>
              </a:rPr>
              <a:t> جمله </a:t>
            </a:r>
            <a:r>
              <a:rPr lang="en-US" sz="2400" dirty="0">
                <a:cs typeface="B Nazanin" panose="00000400000000000000" pitchFamily="2" charset="-78"/>
              </a:rPr>
              <a:t>b</a:t>
            </a:r>
            <a:r>
              <a:rPr lang="fa-IR" sz="2400" dirty="0">
                <a:cs typeface="B Nazanin" panose="00000400000000000000" pitchFamily="2" charset="-78"/>
              </a:rPr>
              <a:t> را ايجاد ميکند</a:t>
            </a:r>
          </a:p>
          <a:p>
            <a:pPr lvl="2" algn="r" rtl="1">
              <a:spcBef>
                <a:spcPct val="10000"/>
              </a:spcBef>
              <a:buClr>
                <a:srgbClr val="00D600"/>
              </a:buClr>
              <a:buFont typeface="Wingdings" pitchFamily="2" charset="2"/>
              <a:buChar char="×"/>
            </a:pPr>
            <a:r>
              <a:rPr lang="fa-IR" sz="2400" dirty="0">
                <a:cs typeface="B Nazanin" panose="00000400000000000000" pitchFamily="2" charset="-78"/>
              </a:rPr>
              <a:t>اگر و فقط اگر، در هر مدلي که </a:t>
            </a:r>
            <a:r>
              <a:rPr lang="en-US" sz="2400" dirty="0">
                <a:cs typeface="B Nazanin" panose="00000400000000000000" pitchFamily="2" charset="-78"/>
              </a:rPr>
              <a:t>a</a:t>
            </a:r>
            <a:r>
              <a:rPr lang="fa-IR" sz="2400" dirty="0">
                <a:cs typeface="B Nazanin" panose="00000400000000000000" pitchFamily="2" charset="-78"/>
              </a:rPr>
              <a:t> درست است، </a:t>
            </a:r>
            <a:r>
              <a:rPr lang="en-US" sz="2400" dirty="0">
                <a:cs typeface="B Nazanin" panose="00000400000000000000" pitchFamily="2" charset="-78"/>
              </a:rPr>
              <a:t>b</a:t>
            </a:r>
            <a:r>
              <a:rPr lang="fa-IR" sz="2400" dirty="0">
                <a:cs typeface="B Nazanin" panose="00000400000000000000" pitchFamily="2" charset="-78"/>
              </a:rPr>
              <a:t> نيز درست است</a:t>
            </a:r>
          </a:p>
          <a:p>
            <a:pPr lvl="2" algn="r" rtl="1">
              <a:spcBef>
                <a:spcPct val="10000"/>
              </a:spcBef>
              <a:buClr>
                <a:srgbClr val="00D600"/>
              </a:buClr>
              <a:buFont typeface="Wingdings" pitchFamily="2" charset="2"/>
              <a:buChar char="×"/>
            </a:pPr>
            <a:r>
              <a:rPr lang="fa-IR" sz="2400" dirty="0">
                <a:cs typeface="B Nazanin" panose="00000400000000000000" pitchFamily="2" charset="-78"/>
              </a:rPr>
              <a:t>اگر </a:t>
            </a:r>
            <a:r>
              <a:rPr lang="en-US" sz="2400" dirty="0">
                <a:cs typeface="B Nazanin" panose="00000400000000000000" pitchFamily="2" charset="-78"/>
              </a:rPr>
              <a:t>a</a:t>
            </a:r>
            <a:r>
              <a:rPr lang="fa-IR" sz="2400" dirty="0">
                <a:cs typeface="B Nazanin" panose="00000400000000000000" pitchFamily="2" charset="-78"/>
              </a:rPr>
              <a:t> درست باشد، </a:t>
            </a:r>
            <a:r>
              <a:rPr lang="en-US" sz="2400" dirty="0">
                <a:cs typeface="B Nazanin" panose="00000400000000000000" pitchFamily="2" charset="-78"/>
              </a:rPr>
              <a:t>b</a:t>
            </a:r>
            <a:r>
              <a:rPr lang="fa-IR" sz="2400" dirty="0">
                <a:cs typeface="B Nazanin" panose="00000400000000000000" pitchFamily="2" charset="-78"/>
              </a:rPr>
              <a:t> بایستی درست باشد</a:t>
            </a:r>
          </a:p>
          <a:p>
            <a:pPr lvl="2" algn="r" rtl="1">
              <a:spcBef>
                <a:spcPct val="10000"/>
              </a:spcBef>
              <a:buClr>
                <a:srgbClr val="00D600"/>
              </a:buClr>
              <a:buFont typeface="Wingdings" pitchFamily="2" charset="2"/>
              <a:buChar char="×"/>
            </a:pPr>
            <a:r>
              <a:rPr lang="fa-IR" sz="2400" dirty="0">
                <a:cs typeface="B Nazanin" panose="00000400000000000000" pitchFamily="2" charset="-78"/>
              </a:rPr>
              <a:t>درستی </a:t>
            </a:r>
            <a:r>
              <a:rPr lang="en-US" sz="2400" dirty="0">
                <a:cs typeface="B Nazanin" panose="00000400000000000000" pitchFamily="2" charset="-78"/>
              </a:rPr>
              <a:t>b</a:t>
            </a:r>
            <a:r>
              <a:rPr lang="fa-IR" sz="2400" dirty="0">
                <a:cs typeface="B Nazanin" panose="00000400000000000000" pitchFamily="2" charset="-78"/>
              </a:rPr>
              <a:t> در درستي </a:t>
            </a:r>
            <a:r>
              <a:rPr lang="en-US" sz="2400" dirty="0">
                <a:cs typeface="B Nazanin" panose="00000400000000000000" pitchFamily="2" charset="-78"/>
              </a:rPr>
              <a:t>a</a:t>
            </a:r>
            <a:r>
              <a:rPr lang="fa-IR" sz="2400" dirty="0">
                <a:cs typeface="B Nazanin" panose="00000400000000000000" pitchFamily="2" charset="-78"/>
              </a:rPr>
              <a:t> نهفته است </a:t>
            </a:r>
          </a:p>
          <a:p>
            <a:pPr algn="r" rtl="1">
              <a:spcBef>
                <a:spcPct val="50000"/>
              </a:spcBef>
              <a:buClr>
                <a:srgbClr val="00D600"/>
              </a:buClr>
              <a:buFont typeface="Wingdings" pitchFamily="2" charset="2"/>
              <a:buChar char="Ã"/>
            </a:pPr>
            <a:r>
              <a:rPr lang="fa-IR" sz="2400" dirty="0">
                <a:cs typeface="B Nazanin" panose="00000400000000000000" pitchFamily="2" charset="-78"/>
              </a:rPr>
              <a:t>مثال: جمله </a:t>
            </a:r>
            <a:r>
              <a:rPr lang="en-US" sz="2400" dirty="0" err="1">
                <a:cs typeface="B Nazanin" panose="00000400000000000000" pitchFamily="2" charset="-78"/>
              </a:rPr>
              <a:t>x+y</a:t>
            </a:r>
            <a:r>
              <a:rPr lang="en-US" sz="2400" dirty="0">
                <a:cs typeface="B Nazanin" panose="00000400000000000000" pitchFamily="2" charset="-78"/>
              </a:rPr>
              <a:t>=4</a:t>
            </a:r>
            <a:r>
              <a:rPr lang="fa-IR" sz="2400" dirty="0">
                <a:cs typeface="B Nazanin" panose="00000400000000000000" pitchFamily="2" charset="-78"/>
              </a:rPr>
              <a:t> مستلزم جمله </a:t>
            </a:r>
            <a:r>
              <a:rPr lang="en-US" sz="2400" dirty="0">
                <a:cs typeface="B Nazanin" panose="00000400000000000000" pitchFamily="2" charset="-78"/>
              </a:rPr>
              <a:t>4=</a:t>
            </a:r>
            <a:r>
              <a:rPr lang="en-US" sz="2400" dirty="0" err="1">
                <a:cs typeface="B Nazanin" panose="00000400000000000000" pitchFamily="2" charset="-78"/>
              </a:rPr>
              <a:t>x+y</a:t>
            </a:r>
            <a:r>
              <a:rPr lang="fa-IR" sz="2400" dirty="0">
                <a:cs typeface="B Nazanin" panose="00000400000000000000" pitchFamily="2" charset="-78"/>
              </a:rPr>
              <a:t> است</a:t>
            </a:r>
            <a:endParaRPr lang="en-US" sz="2400" dirty="0">
              <a:cs typeface="B Nazanin" panose="00000400000000000000" pitchFamily="2" charset="-78"/>
            </a:endParaRPr>
          </a:p>
        </p:txBody>
      </p:sp>
      <p:sp>
        <p:nvSpPr>
          <p:cNvPr id="8" name="Text Box 2">
            <a:extLst>
              <a:ext uri="{FF2B5EF4-FFF2-40B4-BE49-F238E27FC236}">
                <a16:creationId xmlns:a16="http://schemas.microsoft.com/office/drawing/2014/main" id="{772A2B15-D08B-4790-A0B1-D519F3481CA6}"/>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010275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735114"/>
            <a:ext cx="7772400" cy="369332"/>
          </a:xfrm>
        </p:spPr>
        <p:txBody>
          <a:bodyPr/>
          <a:lstStyle/>
          <a:p>
            <a:pPr rtl="1"/>
            <a:r>
              <a:rPr lang="fa-IR" sz="2400" b="1" dirty="0">
                <a:solidFill>
                  <a:schemeClr val="accent1"/>
                </a:solidFill>
                <a:cs typeface="B Nazanin" panose="00000400000000000000" pitchFamily="2" charset="-78"/>
              </a:rPr>
              <a:t>استلزام در دنياي هیولا</a:t>
            </a:r>
          </a:p>
        </p:txBody>
      </p:sp>
      <p:sp>
        <p:nvSpPr>
          <p:cNvPr id="3" name="Content Placeholder 2"/>
          <p:cNvSpPr>
            <a:spLocks noGrp="1"/>
          </p:cNvSpPr>
          <p:nvPr>
            <p:ph type="body" idx="1"/>
          </p:nvPr>
        </p:nvSpPr>
        <p:spPr>
          <a:xfrm>
            <a:off x="3798272" y="2400300"/>
            <a:ext cx="5118100" cy="1846659"/>
          </a:xfrm>
        </p:spPr>
        <p:txBody>
          <a:bodyPr/>
          <a:lstStyle/>
          <a:p>
            <a:pPr algn="r" rtl="1"/>
            <a:r>
              <a:rPr lang="fa-IR" sz="2400" dirty="0">
                <a:cs typeface="B Nazanin" panose="00000400000000000000" pitchFamily="2" charset="-78"/>
              </a:rPr>
              <a:t>موقعيت پس از دريافت ادراک تهي در </a:t>
            </a:r>
            <a:r>
              <a:rPr lang="en-US" sz="2400" dirty="0">
                <a:latin typeface="Times New Roman" pitchFamily="18" charset="0"/>
                <a:cs typeface="B Nazanin" panose="00000400000000000000" pitchFamily="2" charset="-78"/>
              </a:rPr>
              <a:t>[1,1]</a:t>
            </a:r>
            <a:r>
              <a:rPr lang="fa-IR" sz="2400" dirty="0">
                <a:cs typeface="B Nazanin" panose="00000400000000000000" pitchFamily="2" charset="-78"/>
              </a:rPr>
              <a:t>، رفتن به راست، دريافت نسيم در </a:t>
            </a:r>
            <a:r>
              <a:rPr lang="en-US" sz="2400" dirty="0">
                <a:latin typeface="Times New Roman" pitchFamily="18" charset="0"/>
                <a:cs typeface="B Nazanin" panose="00000400000000000000" pitchFamily="2" charset="-78"/>
              </a:rPr>
              <a:t>[2,1]</a:t>
            </a:r>
            <a:endParaRPr lang="fa-IR" sz="2400" dirty="0">
              <a:latin typeface="Times New Roman" pitchFamily="18" charset="0"/>
              <a:cs typeface="B Nazanin" panose="00000400000000000000" pitchFamily="2" charset="-78"/>
            </a:endParaRPr>
          </a:p>
          <a:p>
            <a:pPr algn="r" rtl="1"/>
            <a:r>
              <a:rPr lang="fa-IR" sz="2400" dirty="0">
                <a:cs typeface="B Nazanin" panose="00000400000000000000" pitchFamily="2" charset="-78"/>
              </a:rPr>
              <a:t>مدل‌هاي ممكن براي ? ها را تنها با فرض چاله‌ها در نظر بگيريد.</a:t>
            </a:r>
          </a:p>
          <a:p>
            <a:pPr algn="r" rtl="1"/>
            <a:r>
              <a:rPr lang="fa-IR" sz="2400" dirty="0">
                <a:cs typeface="B Nazanin" panose="00000400000000000000" pitchFamily="2" charset="-78"/>
              </a:rPr>
              <a:t>سه انتخاب بولين : هشت مدل مختلف </a:t>
            </a:r>
          </a:p>
        </p:txBody>
      </p:sp>
      <p:pic>
        <p:nvPicPr>
          <p:cNvPr id="6" name="Picture 4" descr="wumpus-seq1c-alt"/>
          <p:cNvPicPr>
            <a:picLocks noChangeAspect="1" noChangeArrowheads="1"/>
          </p:cNvPicPr>
          <p:nvPr/>
        </p:nvPicPr>
        <p:blipFill>
          <a:blip r:embed="rId2"/>
          <a:srcRect/>
          <a:stretch>
            <a:fillRect/>
          </a:stretch>
        </p:blipFill>
        <p:spPr bwMode="auto">
          <a:xfrm>
            <a:off x="609600" y="2400300"/>
            <a:ext cx="2571750" cy="2581275"/>
          </a:xfrm>
          <a:prstGeom prst="rect">
            <a:avLst/>
          </a:prstGeom>
          <a:noFill/>
        </p:spPr>
      </p:pic>
      <p:sp>
        <p:nvSpPr>
          <p:cNvPr id="8" name="Text Box 2">
            <a:extLst>
              <a:ext uri="{FF2B5EF4-FFF2-40B4-BE49-F238E27FC236}">
                <a16:creationId xmlns:a16="http://schemas.microsoft.com/office/drawing/2014/main" id="{626B46B0-F4FB-4D25-B094-E4F1BE21E67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237982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3" name="Picture 2" descr="wumpus-models1"/>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116013" y="2030413"/>
            <a:ext cx="6146800" cy="4567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Slide Number Placeholder 4"/>
          <p:cNvSpPr>
            <a:spLocks noGrp="1"/>
          </p:cNvSpPr>
          <p:nvPr>
            <p:ph type="sldNum" sz="quarter" idx="12"/>
          </p:nvPr>
        </p:nvSpPr>
        <p:spPr/>
        <p:txBody>
          <a:bodyPr/>
          <a:lstStyle/>
          <a:p>
            <a:pPr>
              <a:defRPr/>
            </a:pPr>
            <a:fld id="{AD29BDC7-4079-405E-8269-FE264582E88A}" type="slidenum">
              <a:rPr lang="fa-IR"/>
              <a:pPr>
                <a:defRPr/>
              </a:pPr>
              <a:t>24</a:t>
            </a:fld>
            <a:endParaRPr lang="en-US"/>
          </a:p>
        </p:txBody>
      </p:sp>
      <p:sp>
        <p:nvSpPr>
          <p:cNvPr id="8" name="Text Box 3"/>
          <p:cNvSpPr txBox="1">
            <a:spLocks noChangeArrowheads="1"/>
          </p:cNvSpPr>
          <p:nvPr/>
        </p:nvSpPr>
        <p:spPr bwMode="auto">
          <a:xfrm>
            <a:off x="250825" y="184467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2400" b="1" dirty="0">
                <a:cs typeface="B Nazanin" panose="00000400000000000000" pitchFamily="2" charset="-78"/>
              </a:rPr>
              <a:t>مدل‌های هیولا</a:t>
            </a: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892697"/>
            <a:ext cx="2471128" cy="2317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2">
            <a:extLst>
              <a:ext uri="{FF2B5EF4-FFF2-40B4-BE49-F238E27FC236}">
                <a16:creationId xmlns:a16="http://schemas.microsoft.com/office/drawing/2014/main" id="{79D964ED-FE6C-469C-9B4A-8AF2AD244CCE}"/>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6907763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9" name="Picture 4" descr="wumpus-models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753625" y="1831254"/>
            <a:ext cx="5281613" cy="3924300"/>
          </a:xfrm>
          <a:solidFill>
            <a:schemeClr val="tx1"/>
          </a:solidFill>
        </p:spPr>
      </p:pic>
      <p:sp>
        <p:nvSpPr>
          <p:cNvPr id="8" name="Slide Number Placeholder 4"/>
          <p:cNvSpPr>
            <a:spLocks noGrp="1"/>
          </p:cNvSpPr>
          <p:nvPr>
            <p:ph type="sldNum" sz="quarter" idx="12"/>
          </p:nvPr>
        </p:nvSpPr>
        <p:spPr/>
        <p:txBody>
          <a:bodyPr/>
          <a:lstStyle/>
          <a:p>
            <a:pPr>
              <a:defRPr/>
            </a:pPr>
            <a:fld id="{B75D62D0-ABC5-44A9-BFD1-7AC2938A9D71}" type="slidenum">
              <a:rPr lang="fa-IR"/>
              <a:pPr>
                <a:defRPr/>
              </a:pPr>
              <a:t>25</a:t>
            </a:fld>
            <a:endParaRPr lang="en-US"/>
          </a:p>
        </p:txBody>
      </p:sp>
      <p:sp>
        <p:nvSpPr>
          <p:cNvPr id="231428" name="Text Box 3"/>
          <p:cNvSpPr txBox="1">
            <a:spLocks noChangeArrowheads="1"/>
          </p:cNvSpPr>
          <p:nvPr/>
        </p:nvSpPr>
        <p:spPr bwMode="auto">
          <a:xfrm>
            <a:off x="755649" y="1697547"/>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مدل‌های هیولا</a:t>
            </a:r>
          </a:p>
        </p:txBody>
      </p:sp>
      <p:sp>
        <p:nvSpPr>
          <p:cNvPr id="231430" name="Text Box 5"/>
          <p:cNvSpPr txBox="1">
            <a:spLocks noChangeArrowheads="1"/>
          </p:cNvSpPr>
          <p:nvPr/>
        </p:nvSpPr>
        <p:spPr bwMode="auto">
          <a:xfrm>
            <a:off x="5954712" y="2667415"/>
            <a:ext cx="2938462"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spcBef>
                <a:spcPct val="50000"/>
              </a:spcBef>
            </a:pPr>
            <a:r>
              <a:rPr lang="en-US" sz="2400" b="1" dirty="0">
                <a:cs typeface="B Nazanin" panose="00000400000000000000" pitchFamily="2" charset="-78"/>
              </a:rPr>
              <a:t>KB</a:t>
            </a:r>
            <a:endParaRPr lang="fa-IR" sz="2400" b="1" dirty="0">
              <a:cs typeface="B Nazanin" panose="00000400000000000000" pitchFamily="2" charset="-78"/>
            </a:endParaRPr>
          </a:p>
          <a:p>
            <a:pPr algn="ctr">
              <a:spcBef>
                <a:spcPct val="50000"/>
              </a:spcBef>
            </a:pPr>
            <a:r>
              <a:rPr lang="en-US" sz="3200" b="1" dirty="0">
                <a:cs typeface="B Nazanin" panose="00000400000000000000" pitchFamily="2" charset="-78"/>
              </a:rPr>
              <a:t> =</a:t>
            </a:r>
            <a:r>
              <a:rPr lang="en-US" sz="2400" b="1" dirty="0">
                <a:cs typeface="B Nazanin" panose="00000400000000000000" pitchFamily="2" charset="-78"/>
              </a:rPr>
              <a:t> </a:t>
            </a:r>
          </a:p>
          <a:p>
            <a:pPr algn="ctr" rtl="1">
              <a:spcBef>
                <a:spcPct val="50000"/>
              </a:spcBef>
            </a:pPr>
            <a:r>
              <a:rPr lang="fa-IR" sz="3200" b="1" dirty="0">
                <a:cs typeface="B Nazanin" panose="00000400000000000000" pitchFamily="2" charset="-78"/>
              </a:rPr>
              <a:t> قوانين دنيای هیولا</a:t>
            </a:r>
          </a:p>
          <a:p>
            <a:pPr algn="ctr" rtl="1">
              <a:spcBef>
                <a:spcPct val="50000"/>
              </a:spcBef>
            </a:pPr>
            <a:r>
              <a:rPr lang="fa-IR" sz="4400" b="1" dirty="0">
                <a:cs typeface="B Nazanin" panose="00000400000000000000" pitchFamily="2" charset="-78"/>
              </a:rPr>
              <a:t>+</a:t>
            </a:r>
          </a:p>
          <a:p>
            <a:pPr algn="ctr" rtl="1">
              <a:spcBef>
                <a:spcPct val="50000"/>
              </a:spcBef>
            </a:pPr>
            <a:r>
              <a:rPr lang="fa-IR" sz="3200" b="1" dirty="0">
                <a:cs typeface="B Nazanin" panose="00000400000000000000" pitchFamily="2" charset="-78"/>
              </a:rPr>
              <a:t>مشاهدات</a:t>
            </a:r>
            <a:endParaRPr lang="en-US" sz="3200" b="1" dirty="0">
              <a:cs typeface="B Nazanin" panose="00000400000000000000" pitchFamily="2" charset="-78"/>
            </a:endParaRPr>
          </a:p>
        </p:txBody>
      </p:sp>
      <p:sp>
        <p:nvSpPr>
          <p:cNvPr id="2" name="TextBox 1"/>
          <p:cNvSpPr txBox="1"/>
          <p:nvPr/>
        </p:nvSpPr>
        <p:spPr>
          <a:xfrm>
            <a:off x="-239711" y="6263757"/>
            <a:ext cx="6858000" cy="461665"/>
          </a:xfrm>
          <a:prstGeom prst="rect">
            <a:avLst/>
          </a:prstGeom>
          <a:noFill/>
        </p:spPr>
        <p:txBody>
          <a:bodyPr wrap="square" rtlCol="0">
            <a:spAutoFit/>
          </a:bodyPr>
          <a:lstStyle/>
          <a:p>
            <a:pPr algn="r" rtl="1"/>
            <a:r>
              <a:rPr lang="en-US" sz="2400" dirty="0">
                <a:cs typeface="B Nazanin" panose="00000400000000000000" pitchFamily="2" charset="-78"/>
              </a:rPr>
              <a:t>KB</a:t>
            </a:r>
            <a:r>
              <a:rPr lang="fa-IR" sz="2400" dirty="0">
                <a:cs typeface="B Nazanin" panose="00000400000000000000" pitchFamily="2" charset="-78"/>
              </a:rPr>
              <a:t> در مدل‌هایی که با دانش عامل در تناقض است نادرست خواهد بود </a:t>
            </a:r>
            <a:endParaRPr lang="en-US" sz="2400" dirty="0">
              <a:cs typeface="B Nazanin" panose="00000400000000000000" pitchFamily="2" charset="-78"/>
            </a:endParaRPr>
          </a:p>
        </p:txBody>
      </p:sp>
      <p:sp>
        <p:nvSpPr>
          <p:cNvPr id="9" name="Text Box 2">
            <a:extLst>
              <a:ext uri="{FF2B5EF4-FFF2-40B4-BE49-F238E27FC236}">
                <a16:creationId xmlns:a16="http://schemas.microsoft.com/office/drawing/2014/main" id="{497805B4-901C-4A4C-AA08-107D93B14BD4}"/>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164974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B75D62D0-ABC5-44A9-BFD1-7AC2938A9D71}" type="slidenum">
              <a:rPr lang="fa-IR"/>
              <a:pPr>
                <a:defRPr/>
              </a:pPr>
              <a:t>26</a:t>
            </a:fld>
            <a:endParaRPr lang="en-US"/>
          </a:p>
        </p:txBody>
      </p:sp>
      <p:sp>
        <p:nvSpPr>
          <p:cNvPr id="231428" name="Text Box 3"/>
          <p:cNvSpPr txBox="1">
            <a:spLocks noChangeArrowheads="1"/>
          </p:cNvSpPr>
          <p:nvPr/>
        </p:nvSpPr>
        <p:spPr bwMode="auto">
          <a:xfrm>
            <a:off x="684213" y="166943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مدل‌های هیولا</a:t>
            </a:r>
          </a:p>
        </p:txBody>
      </p:sp>
      <mc:AlternateContent xmlns:mc="http://schemas.openxmlformats.org/markup-compatibility/2006" xmlns:a14="http://schemas.microsoft.com/office/drawing/2010/main">
        <mc:Choice Requires="a14">
          <p:sp>
            <p:nvSpPr>
              <p:cNvPr id="2" name="TextBox 1"/>
              <p:cNvSpPr txBox="1"/>
              <p:nvPr/>
            </p:nvSpPr>
            <p:spPr>
              <a:xfrm>
                <a:off x="982663" y="2200694"/>
                <a:ext cx="7704137" cy="3416320"/>
              </a:xfrm>
              <a:prstGeom prst="rect">
                <a:avLst/>
              </a:prstGeom>
              <a:noFill/>
            </p:spPr>
            <p:txBody>
              <a:bodyPr wrap="square" rtlCol="0">
                <a:spAutoFit/>
              </a:bodyPr>
              <a:lstStyle/>
              <a:p>
                <a:pPr marL="342900" indent="-342900" algn="r" rtl="1">
                  <a:buFont typeface="Arial" panose="020B0604020202020204" pitchFamily="34" charset="0"/>
                  <a:buChar char="•"/>
                </a:pPr>
                <a:r>
                  <a:rPr lang="fa-IR" sz="2400" dirty="0">
                    <a:cs typeface="B Nazanin" panose="00000400000000000000" pitchFamily="2" charset="-78"/>
                  </a:rPr>
                  <a:t>دو نتیجه‌ی ممکن را درنظر گیریم:</a:t>
                </a:r>
              </a:p>
              <a:p>
                <a:pPr marL="1085850" indent="-342900" algn="r" rtl="1">
                  <a:buFont typeface="Courier New" panose="02070309020205020404" pitchFamily="49" charset="0"/>
                  <a:buChar char="o"/>
                  <a:tabLst>
                    <a:tab pos="1028700" algn="l"/>
                  </a:tabLst>
                </a:pP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e>
                      <m:sub>
                        <m:r>
                          <a:rPr lang="en-US" sz="2400" b="0" i="1" smtClean="0">
                            <a:latin typeface="Cambria Math" panose="02040503050406030204" pitchFamily="18" charset="0"/>
                            <a:cs typeface="B Nazanin" panose="00000400000000000000" pitchFamily="2" charset="-78"/>
                          </a:rPr>
                          <m:t>1</m:t>
                        </m:r>
                      </m:sub>
                    </m:sSub>
                  </m:oMath>
                </a14:m>
                <a:r>
                  <a:rPr lang="fa-IR" sz="2400" dirty="0">
                    <a:cs typeface="B Nazanin" panose="00000400000000000000" pitchFamily="2" charset="-78"/>
                  </a:rPr>
                  <a:t>= هیچ چاهی در (1و2) نیست</a:t>
                </a:r>
              </a:p>
              <a:p>
                <a:pPr marL="1085850" indent="-342900" algn="r" rtl="1">
                  <a:buFont typeface="Courier New" panose="02070309020205020404" pitchFamily="49" charset="0"/>
                  <a:buChar char="o"/>
                  <a:tabLst>
                    <a:tab pos="1028700" algn="l"/>
                  </a:tabLst>
                </a:pPr>
                <a14:m>
                  <m:oMath xmlns:m="http://schemas.openxmlformats.org/officeDocument/2006/math">
                    <m:sSub>
                      <m:sSubPr>
                        <m:ctrlPr>
                          <a:rPr lang="fa-IR" sz="2400" i="1">
                            <a:latin typeface="Cambria Math" panose="02040503050406030204" pitchFamily="18" charset="0"/>
                            <a:cs typeface="B Nazanin" panose="00000400000000000000" pitchFamily="2" charset="-78"/>
                          </a:rPr>
                        </m:ctrlPr>
                      </m:sSubPr>
                      <m:e>
                        <m:r>
                          <a:rPr lang="fa-IR" sz="2400" i="1">
                            <a:latin typeface="Cambria Math" panose="02040503050406030204" pitchFamily="18" charset="0"/>
                            <a:ea typeface="Cambria Math" panose="02040503050406030204" pitchFamily="18" charset="0"/>
                            <a:cs typeface="B Nazanin" panose="00000400000000000000" pitchFamily="2" charset="-78"/>
                          </a:rPr>
                          <m:t>𝛼</m:t>
                        </m:r>
                      </m:e>
                      <m:sub>
                        <m:r>
                          <a:rPr lang="fa-IR" sz="2400" b="0" i="1" smtClean="0">
                            <a:latin typeface="Cambria Math" panose="02040503050406030204" pitchFamily="18" charset="0"/>
                            <a:cs typeface="B Nazanin" panose="00000400000000000000" pitchFamily="2" charset="-78"/>
                          </a:rPr>
                          <m:t>2</m:t>
                        </m:r>
                      </m:sub>
                    </m:sSub>
                  </m:oMath>
                </a14:m>
                <a:r>
                  <a:rPr lang="fa-IR" sz="2400" dirty="0">
                    <a:cs typeface="B Nazanin" panose="00000400000000000000" pitchFamily="2" charset="-78"/>
                  </a:rPr>
                  <a:t>= هیچ چاهی در (2و2) نیست</a:t>
                </a:r>
              </a:p>
              <a:p>
                <a:pPr marL="342900" indent="-342900" algn="r" rtl="1">
                  <a:buFont typeface="Arial" panose="020B0604020202020204" pitchFamily="34" charset="0"/>
                  <a:buChar char="•"/>
                </a:pPr>
                <a:r>
                  <a:rPr lang="fa-IR" sz="2400" dirty="0">
                    <a:cs typeface="B Nazanin" panose="00000400000000000000" pitchFamily="2" charset="-78"/>
                  </a:rPr>
                  <a:t>در هر مدلی که </a:t>
                </a:r>
                <a:r>
                  <a:rPr lang="en-US" sz="2400" dirty="0">
                    <a:cs typeface="B Nazanin" panose="00000400000000000000" pitchFamily="2" charset="-78"/>
                  </a:rPr>
                  <a:t>KB</a:t>
                </a:r>
                <a:r>
                  <a:rPr lang="fa-IR" sz="2400" dirty="0">
                    <a:cs typeface="B Nazanin" panose="00000400000000000000" pitchFamily="2" charset="-78"/>
                  </a:rPr>
                  <a:t> درست است </a:t>
                </a:r>
                <a14:m>
                  <m:oMath xmlns:m="http://schemas.openxmlformats.org/officeDocument/2006/math">
                    <m:sSub>
                      <m:sSubPr>
                        <m:ctrlPr>
                          <a:rPr lang="fa-IR" sz="2400" i="1">
                            <a:latin typeface="Cambria Math" panose="02040503050406030204" pitchFamily="18" charset="0"/>
                            <a:cs typeface="B Nazanin" panose="00000400000000000000" pitchFamily="2" charset="-78"/>
                          </a:rPr>
                        </m:ctrlPr>
                      </m:sSubPr>
                      <m:e>
                        <m:r>
                          <a:rPr lang="fa-IR" sz="2400" i="1">
                            <a:latin typeface="Cambria Math" panose="02040503050406030204" pitchFamily="18" charset="0"/>
                            <a:ea typeface="Cambria Math" panose="02040503050406030204" pitchFamily="18" charset="0"/>
                            <a:cs typeface="B Nazanin" panose="00000400000000000000" pitchFamily="2" charset="-78"/>
                          </a:rPr>
                          <m:t>𝛼</m:t>
                        </m:r>
                      </m:e>
                      <m:sub>
                        <m:r>
                          <a:rPr lang="en-US" sz="2400" i="1">
                            <a:latin typeface="Cambria Math" panose="02040503050406030204" pitchFamily="18" charset="0"/>
                            <a:cs typeface="B Nazanin" panose="00000400000000000000" pitchFamily="2" charset="-78"/>
                          </a:rPr>
                          <m:t>1</m:t>
                        </m:r>
                      </m:sub>
                    </m:sSub>
                  </m:oMath>
                </a14:m>
                <a:r>
                  <a:rPr lang="fa-IR" sz="2400" dirty="0">
                    <a:cs typeface="B Nazanin" panose="00000400000000000000" pitchFamily="2" charset="-78"/>
                  </a:rPr>
                  <a:t> هم درست است.  </a:t>
                </a:r>
              </a:p>
              <a:p>
                <a:pPr marL="342900" indent="-342900" algn="r" rtl="1">
                  <a:buFont typeface="Arial" panose="020B0604020202020204" pitchFamily="34" charset="0"/>
                  <a:buChar char="•"/>
                </a:pPr>
                <a:r>
                  <a:rPr lang="fa-IR" sz="2400" dirty="0">
                    <a:cs typeface="B Nazanin" panose="00000400000000000000" pitchFamily="2" charset="-78"/>
                  </a:rPr>
                  <a:t>پس </a:t>
                </a:r>
                <a:r>
                  <a:rPr lang="en-US" sz="2400" i="1" dirty="0">
                    <a:cs typeface="B Nazanin" panose="00000400000000000000" pitchFamily="2" charset="-78"/>
                  </a:rPr>
                  <a:t>KB</a:t>
                </a:r>
                <a:r>
                  <a:rPr lang="en-US" sz="2400" dirty="0">
                    <a:cs typeface="B Nazanin" panose="00000400000000000000" pitchFamily="2" charset="-78"/>
                  </a:rPr>
                  <a:t> ╞ α1</a:t>
                </a: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در برخی مدل‌ها که </a:t>
                </a:r>
                <a:r>
                  <a:rPr lang="en-US" sz="2400" dirty="0">
                    <a:cs typeface="B Nazanin" panose="00000400000000000000" pitchFamily="2" charset="-78"/>
                  </a:rPr>
                  <a:t>KB</a:t>
                </a:r>
                <a:r>
                  <a:rPr lang="fa-IR" sz="2400" dirty="0">
                    <a:cs typeface="B Nazanin" panose="00000400000000000000" pitchFamily="2" charset="-78"/>
                  </a:rPr>
                  <a:t> درست است </a:t>
                </a:r>
                <a14:m>
                  <m:oMath xmlns:m="http://schemas.openxmlformats.org/officeDocument/2006/math">
                    <m:sSub>
                      <m:sSubPr>
                        <m:ctrlPr>
                          <a:rPr lang="fa-IR" sz="2400" i="1">
                            <a:latin typeface="Cambria Math" panose="02040503050406030204" pitchFamily="18" charset="0"/>
                            <a:cs typeface="B Nazanin" panose="00000400000000000000" pitchFamily="2" charset="-78"/>
                          </a:rPr>
                        </m:ctrlPr>
                      </m:sSubPr>
                      <m:e>
                        <m:r>
                          <a:rPr lang="fa-IR" sz="2400" i="1">
                            <a:latin typeface="Cambria Math" panose="02040503050406030204" pitchFamily="18" charset="0"/>
                            <a:ea typeface="Cambria Math" panose="02040503050406030204" pitchFamily="18" charset="0"/>
                            <a:cs typeface="B Nazanin" panose="00000400000000000000" pitchFamily="2" charset="-78"/>
                          </a:rPr>
                          <m:t>𝛼</m:t>
                        </m:r>
                      </m:e>
                      <m:sub>
                        <m:r>
                          <a:rPr lang="fa-IR" sz="2400" i="1">
                            <a:latin typeface="Cambria Math" panose="02040503050406030204" pitchFamily="18" charset="0"/>
                            <a:cs typeface="B Nazanin" panose="00000400000000000000" pitchFamily="2" charset="-78"/>
                          </a:rPr>
                          <m:t>2</m:t>
                        </m:r>
                      </m:sub>
                    </m:sSub>
                  </m:oMath>
                </a14:m>
                <a:r>
                  <a:rPr lang="fa-IR" sz="2400" dirty="0">
                    <a:cs typeface="B Nazanin" panose="00000400000000000000" pitchFamily="2" charset="-78"/>
                  </a:rPr>
                  <a:t> درست نیست </a:t>
                </a:r>
              </a:p>
              <a:p>
                <a:pPr marL="342900" indent="-342900" algn="r" rtl="1">
                  <a:buFont typeface="Arial" panose="020B0604020202020204" pitchFamily="34" charset="0"/>
                  <a:buChar char="•"/>
                </a:pPr>
                <a:r>
                  <a:rPr lang="fa-IR" sz="2400" dirty="0">
                    <a:cs typeface="B Nazanin" panose="00000400000000000000" pitchFamily="2" charset="-78"/>
                  </a:rPr>
                  <a:t>پس </a:t>
                </a:r>
                <a:r>
                  <a:rPr lang="en-US" sz="2400" i="1" dirty="0">
                    <a:cs typeface="B Nazanin" panose="00000400000000000000" pitchFamily="2" charset="-78"/>
                  </a:rPr>
                  <a:t>KB</a:t>
                </a:r>
                <a:r>
                  <a:rPr lang="en-US" sz="2400" dirty="0">
                    <a:cs typeface="B Nazanin" panose="00000400000000000000" pitchFamily="2" charset="-78"/>
                  </a:rPr>
                  <a:t> ╞ α2</a:t>
                </a:r>
                <a:r>
                  <a:rPr lang="fa-IR" sz="2400" dirty="0">
                    <a:cs typeface="B Nazanin" panose="00000400000000000000" pitchFamily="2" charset="-78"/>
                  </a:rPr>
                  <a:t> و عامل نمی تواند نتیجه گیرد که چاهی در (2و2)  وجود ندارد و یا دارد </a:t>
                </a:r>
                <a:endParaRPr lang="en-US" sz="2400" dirty="0">
                  <a:cs typeface="B Nazanin" panose="00000400000000000000" pitchFamily="2" charset="-78"/>
                </a:endParaRPr>
              </a:p>
              <a:p>
                <a:pPr marL="342900" indent="-342900" algn="r" rtl="1">
                  <a:buFont typeface="Arial" panose="020B0604020202020204" pitchFamily="34" charset="0"/>
                  <a:buChar char="•"/>
                </a:pPr>
                <a:endParaRPr lang="en-US" sz="2400" dirty="0">
                  <a:cs typeface="B Nazanin" panose="00000400000000000000" pitchFamily="2" charset="-78"/>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982663" y="2200694"/>
                <a:ext cx="7704137" cy="3416320"/>
              </a:xfrm>
              <a:prstGeom prst="rect">
                <a:avLst/>
              </a:prstGeom>
              <a:blipFill>
                <a:blip r:embed="rId2"/>
                <a:stretch>
                  <a:fillRect t="-2321" r="-1187"/>
                </a:stretch>
              </a:blipFill>
            </p:spPr>
            <p:txBody>
              <a:bodyPr/>
              <a:lstStyle/>
              <a:p>
                <a:r>
                  <a:rPr lang="en-US">
                    <a:noFill/>
                  </a:rPr>
                  <a:t> </a:t>
                </a:r>
              </a:p>
            </p:txBody>
          </p:sp>
        </mc:Fallback>
      </mc:AlternateContent>
      <p:sp>
        <p:nvSpPr>
          <p:cNvPr id="9" name="Line 6"/>
          <p:cNvSpPr>
            <a:spLocks noChangeShapeType="1"/>
          </p:cNvSpPr>
          <p:nvPr/>
        </p:nvSpPr>
        <p:spPr bwMode="auto">
          <a:xfrm flipV="1">
            <a:off x="7315200" y="4419600"/>
            <a:ext cx="152400" cy="381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Text Box 2">
            <a:extLst>
              <a:ext uri="{FF2B5EF4-FFF2-40B4-BE49-F238E27FC236}">
                <a16:creationId xmlns:a16="http://schemas.microsoft.com/office/drawing/2014/main" id="{77709BA8-4CFE-432D-9F0D-FC62D3EBC69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1209967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2" name="Picture 3" descr="wumpus-models3"/>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2386012" y="2140381"/>
            <a:ext cx="4371975" cy="3248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2E440889-1B0B-4A51-83FB-3350B218B362}" type="slidenum">
              <a:rPr lang="fa-IR"/>
              <a:pPr>
                <a:defRPr/>
              </a:pPr>
              <a:t>27</a:t>
            </a:fld>
            <a:endParaRPr lang="en-US"/>
          </a:p>
        </p:txBody>
      </p:sp>
      <p:sp>
        <p:nvSpPr>
          <p:cNvPr id="232454" name="Text Box 5"/>
          <p:cNvSpPr txBox="1">
            <a:spLocks noChangeArrowheads="1"/>
          </p:cNvSpPr>
          <p:nvPr/>
        </p:nvSpPr>
        <p:spPr bwMode="auto">
          <a:xfrm>
            <a:off x="-1985645" y="5685442"/>
            <a:ext cx="85693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r>
              <a:rPr lang="en-US" sz="2400" i="1" dirty="0">
                <a:cs typeface="B Nazanin" panose="00000400000000000000" pitchFamily="2" charset="-78"/>
              </a:rPr>
              <a:t>KB </a:t>
            </a:r>
            <a:r>
              <a:rPr lang="en-US" sz="2400" dirty="0">
                <a:cs typeface="B Nazanin" panose="00000400000000000000" pitchFamily="2" charset="-78"/>
              </a:rPr>
              <a:t>= </a:t>
            </a:r>
            <a:r>
              <a:rPr lang="fa-IR" sz="2400" dirty="0">
                <a:cs typeface="B Nazanin" panose="00000400000000000000" pitchFamily="2" charset="-78"/>
              </a:rPr>
              <a:t>دنیای هیولا</a:t>
            </a:r>
            <a:r>
              <a:rPr lang="en-US" sz="2400" dirty="0">
                <a:cs typeface="B Nazanin" panose="00000400000000000000" pitchFamily="2" charset="-78"/>
              </a:rPr>
              <a:t>+ </a:t>
            </a:r>
            <a:r>
              <a:rPr lang="fa-IR" sz="2400" dirty="0">
                <a:cs typeface="B Nazanin" panose="00000400000000000000" pitchFamily="2" charset="-78"/>
              </a:rPr>
              <a:t>مشاهدات</a:t>
            </a:r>
            <a:endParaRPr lang="en-US" sz="2400" dirty="0">
              <a:cs typeface="B Nazanin" panose="00000400000000000000" pitchFamily="2" charset="-78"/>
            </a:endParaRPr>
          </a:p>
          <a:p>
            <a:pPr algn="ctr"/>
            <a:r>
              <a:rPr lang="en-US" sz="2400" dirty="0">
                <a:cs typeface="B Nazanin" panose="00000400000000000000" pitchFamily="2" charset="-78"/>
              </a:rPr>
              <a:t>α1 = "[1,2] </a:t>
            </a:r>
            <a:r>
              <a:rPr lang="fa-IR" sz="2400" dirty="0">
                <a:cs typeface="B Nazanin" panose="00000400000000000000" pitchFamily="2" charset="-78"/>
              </a:rPr>
              <a:t>امن است</a:t>
            </a:r>
            <a:r>
              <a:rPr lang="en-US" sz="2400" dirty="0">
                <a:cs typeface="B Nazanin" panose="00000400000000000000" pitchFamily="2" charset="-78"/>
              </a:rPr>
              <a:t>", </a:t>
            </a:r>
            <a:r>
              <a:rPr lang="en-US" sz="2400" i="1" dirty="0">
                <a:cs typeface="B Nazanin" panose="00000400000000000000" pitchFamily="2" charset="-78"/>
              </a:rPr>
              <a:t>KB</a:t>
            </a:r>
            <a:r>
              <a:rPr lang="en-US" sz="2400" dirty="0">
                <a:cs typeface="B Nazanin" panose="00000400000000000000" pitchFamily="2" charset="-78"/>
              </a:rPr>
              <a:t> ╞ α1</a:t>
            </a:r>
          </a:p>
        </p:txBody>
      </p:sp>
      <p:sp>
        <p:nvSpPr>
          <p:cNvPr id="9" name="Text Box 3"/>
          <p:cNvSpPr txBox="1">
            <a:spLocks noChangeArrowheads="1"/>
          </p:cNvSpPr>
          <p:nvPr/>
        </p:nvSpPr>
        <p:spPr bwMode="auto">
          <a:xfrm>
            <a:off x="549275" y="1678716"/>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مدل‌های هیولا</a:t>
            </a:r>
          </a:p>
        </p:txBody>
      </p:sp>
      <p:sp>
        <p:nvSpPr>
          <p:cNvPr id="10" name="Text Box 2">
            <a:extLst>
              <a:ext uri="{FF2B5EF4-FFF2-40B4-BE49-F238E27FC236}">
                <a16:creationId xmlns:a16="http://schemas.microsoft.com/office/drawing/2014/main" id="{3DAD3443-7C15-441B-8543-E8C5ADB2B28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724959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6" name="Picture 3" descr="wumpus-models2"/>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2211705" y="2438400"/>
            <a:ext cx="4371975" cy="3248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589CFBF1-F252-4156-ADEC-008E6969A5AB}" type="slidenum">
              <a:rPr lang="fa-IR"/>
              <a:pPr>
                <a:defRPr/>
              </a:pPr>
              <a:t>28</a:t>
            </a:fld>
            <a:endParaRPr lang="en-US"/>
          </a:p>
        </p:txBody>
      </p:sp>
      <p:sp>
        <p:nvSpPr>
          <p:cNvPr id="9" name="Text Box 3"/>
          <p:cNvSpPr txBox="1">
            <a:spLocks noChangeArrowheads="1"/>
          </p:cNvSpPr>
          <p:nvPr/>
        </p:nvSpPr>
        <p:spPr bwMode="auto">
          <a:xfrm>
            <a:off x="250825" y="184467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مدل‌های هیولا</a:t>
            </a:r>
          </a:p>
        </p:txBody>
      </p:sp>
      <p:sp>
        <p:nvSpPr>
          <p:cNvPr id="6" name="Text Box 2">
            <a:extLst>
              <a:ext uri="{FF2B5EF4-FFF2-40B4-BE49-F238E27FC236}">
                <a16:creationId xmlns:a16="http://schemas.microsoft.com/office/drawing/2014/main" id="{2FE29E9E-64AB-4CCE-B1B0-E5B2BEE17676}"/>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704793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501" name="Picture 4" descr="wumpus-models4"/>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2328862" y="1728787"/>
            <a:ext cx="4486275" cy="3248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Slide Number Placeholder 4"/>
          <p:cNvSpPr>
            <a:spLocks noGrp="1"/>
          </p:cNvSpPr>
          <p:nvPr>
            <p:ph type="sldNum" sz="quarter" idx="12"/>
          </p:nvPr>
        </p:nvSpPr>
        <p:spPr/>
        <p:txBody>
          <a:bodyPr/>
          <a:lstStyle/>
          <a:p>
            <a:pPr>
              <a:defRPr/>
            </a:pPr>
            <a:fld id="{7B571F3A-7364-4B73-92A3-A044647A1123}" type="slidenum">
              <a:rPr lang="fa-IR"/>
              <a:pPr>
                <a:defRPr/>
              </a:pPr>
              <a:t>29</a:t>
            </a:fld>
            <a:endParaRPr lang="en-US"/>
          </a:p>
        </p:txBody>
      </p:sp>
      <p:sp>
        <p:nvSpPr>
          <p:cNvPr id="234502" name="Text Box 5"/>
          <p:cNvSpPr txBox="1">
            <a:spLocks noChangeArrowheads="1"/>
          </p:cNvSpPr>
          <p:nvPr/>
        </p:nvSpPr>
        <p:spPr bwMode="auto">
          <a:xfrm>
            <a:off x="250825" y="5734050"/>
            <a:ext cx="85693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r>
              <a:rPr lang="en-US" sz="2400" i="1" dirty="0">
                <a:cs typeface="B Nazanin" panose="00000400000000000000" pitchFamily="2" charset="-78"/>
              </a:rPr>
              <a:t>KB </a:t>
            </a:r>
            <a:r>
              <a:rPr lang="en-US" sz="2400" dirty="0">
                <a:cs typeface="B Nazanin" panose="00000400000000000000" pitchFamily="2" charset="-78"/>
              </a:rPr>
              <a:t>= </a:t>
            </a:r>
            <a:r>
              <a:rPr lang="fa-IR" sz="2400" dirty="0">
                <a:cs typeface="B Nazanin" panose="00000400000000000000" pitchFamily="2" charset="-78"/>
              </a:rPr>
              <a:t>دنیای هیولا</a:t>
            </a:r>
            <a:r>
              <a:rPr lang="en-US" sz="2400" dirty="0">
                <a:cs typeface="B Nazanin" panose="00000400000000000000" pitchFamily="2" charset="-78"/>
              </a:rPr>
              <a:t> + </a:t>
            </a:r>
            <a:r>
              <a:rPr lang="fa-IR" sz="2400" dirty="0">
                <a:cs typeface="B Nazanin" panose="00000400000000000000" pitchFamily="2" charset="-78"/>
              </a:rPr>
              <a:t>مشاهدات</a:t>
            </a:r>
            <a:endParaRPr lang="en-US" sz="2400" dirty="0">
              <a:cs typeface="B Nazanin" panose="00000400000000000000" pitchFamily="2" charset="-78"/>
            </a:endParaRPr>
          </a:p>
          <a:p>
            <a:pPr algn="ctr"/>
            <a:r>
              <a:rPr lang="en-US" sz="2400" dirty="0">
                <a:cs typeface="B Nazanin" panose="00000400000000000000" pitchFamily="2" charset="-78"/>
              </a:rPr>
              <a:t>α</a:t>
            </a:r>
            <a:r>
              <a:rPr lang="en-US" sz="1400" dirty="0">
                <a:cs typeface="B Nazanin" panose="00000400000000000000" pitchFamily="2" charset="-78"/>
              </a:rPr>
              <a:t>2</a:t>
            </a:r>
            <a:r>
              <a:rPr lang="en-US" sz="2400" dirty="0">
                <a:cs typeface="B Nazanin" panose="00000400000000000000" pitchFamily="2" charset="-78"/>
              </a:rPr>
              <a:t> = "[2,2] </a:t>
            </a:r>
            <a:r>
              <a:rPr lang="fa-IR" sz="2400" dirty="0">
                <a:cs typeface="B Nazanin" panose="00000400000000000000" pitchFamily="2" charset="-78"/>
              </a:rPr>
              <a:t>امن است</a:t>
            </a:r>
            <a:r>
              <a:rPr lang="en-US" sz="2400" dirty="0">
                <a:cs typeface="B Nazanin" panose="00000400000000000000" pitchFamily="2" charset="-78"/>
              </a:rPr>
              <a:t>", </a:t>
            </a:r>
            <a:r>
              <a:rPr lang="en-US" sz="2400" i="1" dirty="0">
                <a:cs typeface="B Nazanin" panose="00000400000000000000" pitchFamily="2" charset="-78"/>
              </a:rPr>
              <a:t>KB</a:t>
            </a:r>
            <a:r>
              <a:rPr lang="en-US" sz="2400" dirty="0">
                <a:cs typeface="B Nazanin" panose="00000400000000000000" pitchFamily="2" charset="-78"/>
              </a:rPr>
              <a:t> ╞ α</a:t>
            </a:r>
            <a:r>
              <a:rPr lang="en-US" sz="1400" dirty="0">
                <a:cs typeface="B Nazanin" panose="00000400000000000000" pitchFamily="2" charset="-78"/>
              </a:rPr>
              <a:t>2</a:t>
            </a:r>
          </a:p>
        </p:txBody>
      </p:sp>
      <p:sp>
        <p:nvSpPr>
          <p:cNvPr id="234503" name="Line 6"/>
          <p:cNvSpPr>
            <a:spLocks noChangeShapeType="1"/>
          </p:cNvSpPr>
          <p:nvPr/>
        </p:nvSpPr>
        <p:spPr bwMode="auto">
          <a:xfrm flipV="1">
            <a:off x="5894388" y="6097588"/>
            <a:ext cx="152400" cy="381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Text Box 2">
            <a:extLst>
              <a:ext uri="{FF2B5EF4-FFF2-40B4-BE49-F238E27FC236}">
                <a16:creationId xmlns:a16="http://schemas.microsoft.com/office/drawing/2014/main" id="{D3928838-C3A9-45F7-8E3B-4C844702AA3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8" name="Text Box 3">
            <a:extLst>
              <a:ext uri="{FF2B5EF4-FFF2-40B4-BE49-F238E27FC236}">
                <a16:creationId xmlns:a16="http://schemas.microsoft.com/office/drawing/2014/main" id="{3B330265-41D9-44AC-B863-9ED01D908851}"/>
              </a:ext>
            </a:extLst>
          </p:cNvPr>
          <p:cNvSpPr txBox="1">
            <a:spLocks noChangeArrowheads="1"/>
          </p:cNvSpPr>
          <p:nvPr/>
        </p:nvSpPr>
        <p:spPr bwMode="auto">
          <a:xfrm>
            <a:off x="832925" y="1753983"/>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مدل‌های هیولا</a:t>
            </a:r>
          </a:p>
        </p:txBody>
      </p:sp>
    </p:spTree>
    <p:extLst>
      <p:ext uri="{BB962C8B-B14F-4D97-AF65-F5344CB8AC3E}">
        <p14:creationId xmlns:p14="http://schemas.microsoft.com/office/powerpoint/2010/main" val="4048889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91613" y="1676400"/>
            <a:ext cx="8458200" cy="3932325"/>
          </a:xfrm>
        </p:spPr>
        <p:txBody>
          <a:bodyPr>
            <a:noAutofit/>
          </a:bodyPr>
          <a:lstStyle/>
          <a:p>
            <a:pPr marL="342900" indent="-342900" algn="just" rtl="1">
              <a:buFont typeface="Arial" panose="020B0604020202020204" pitchFamily="34" charset="0"/>
              <a:buChar char="•"/>
            </a:pPr>
            <a:r>
              <a:rPr lang="fa-IR" sz="2400" dirty="0">
                <a:solidFill>
                  <a:schemeClr val="accent1"/>
                </a:solidFill>
                <a:cs typeface="B Nazanin" panose="00000400000000000000" pitchFamily="2" charset="-78"/>
              </a:rPr>
              <a:t> </a:t>
            </a:r>
            <a:r>
              <a:rPr lang="fa-IR" sz="2400" b="1" dirty="0">
                <a:solidFill>
                  <a:schemeClr val="accent1"/>
                </a:solidFill>
                <a:cs typeface="B Nazanin" panose="00000400000000000000" pitchFamily="2" charset="-78"/>
              </a:rPr>
              <a:t>عامل مبتنی بر دانش یا معرفت‌گرا </a:t>
            </a:r>
            <a:endParaRPr lang="fa-IR" sz="2400" dirty="0">
              <a:solidFill>
                <a:schemeClr val="accent1"/>
              </a:solidFill>
              <a:cs typeface="B Nazanin" panose="00000400000000000000" pitchFamily="2" charset="-78"/>
            </a:endParaRPr>
          </a:p>
          <a:p>
            <a:pPr marL="342900" indent="-342900" algn="just" rtl="1">
              <a:buFont typeface="Wingdings" panose="05000000000000000000" pitchFamily="2" charset="2"/>
              <a:buChar char="ü"/>
            </a:pPr>
            <a:r>
              <a:rPr lang="fa-IR" sz="2400" dirty="0">
                <a:cs typeface="B Nazanin" panose="00000400000000000000" pitchFamily="2" charset="-78"/>
              </a:rPr>
              <a:t>انسان‌ها چیزها را می‌فهمند و استدلال می‌کنند</a:t>
            </a:r>
          </a:p>
          <a:p>
            <a:pPr marL="342900" indent="-342900" algn="just" rtl="1">
              <a:buFont typeface="Wingdings" panose="05000000000000000000" pitchFamily="2" charset="2"/>
              <a:buChar char="ü"/>
            </a:pPr>
            <a:r>
              <a:rPr lang="fa-IR" sz="2400" dirty="0">
                <a:cs typeface="B Nazanin" panose="00000400000000000000" pitchFamily="2" charset="-78"/>
              </a:rPr>
              <a:t>دانش و استدلال برای عامل‌های مصنوعی مهم است</a:t>
            </a:r>
          </a:p>
          <a:p>
            <a:pPr marL="1150938" indent="-236538" algn="just" rtl="1">
              <a:buFont typeface="Courier New" panose="02070309020205020404" pitchFamily="49" charset="0"/>
              <a:buChar char="o"/>
            </a:pPr>
            <a:r>
              <a:rPr lang="fa-IR" sz="2400" dirty="0">
                <a:cs typeface="B Nazanin" panose="00000400000000000000" pitchFamily="2" charset="-78"/>
              </a:rPr>
              <a:t>زیرا آنها را به رفتارهای موفقی قادر می‌کند که دسترسی از طریق دیگر به آن دشوار است</a:t>
            </a:r>
          </a:p>
          <a:p>
            <a:pPr marL="1150938" indent="-236538" algn="just" rtl="1">
              <a:buFont typeface="Courier New" panose="02070309020205020404" pitchFamily="49" charset="0"/>
              <a:buChar char="o"/>
            </a:pPr>
            <a:r>
              <a:rPr lang="fa-IR" sz="2400" dirty="0">
                <a:cs typeface="B Nazanin" panose="00000400000000000000" pitchFamily="2" charset="-78"/>
              </a:rPr>
              <a:t>عامل‌های معرفت‌گرا می‌توانند از دانشی که به شکل کلی بیان می‌شود بهره برده و با ترکیب اطلاعات به اهداف گوناگون مناسب برسند</a:t>
            </a:r>
          </a:p>
          <a:p>
            <a:pPr marL="342900" indent="-342900" algn="just" rtl="1">
              <a:buFont typeface="Wingdings" panose="05000000000000000000" pitchFamily="2" charset="2"/>
              <a:buChar char="ü"/>
            </a:pPr>
            <a:r>
              <a:rPr lang="fa-IR" sz="2400" dirty="0">
                <a:cs typeface="B Nazanin" panose="00000400000000000000" pitchFamily="2" charset="-78"/>
              </a:rPr>
              <a:t>دانش و استدلال نقش کلیدی در برخورد با محیط‌های به صورت جزئی مشاهده‌پذیر دارد</a:t>
            </a:r>
          </a:p>
          <a:p>
            <a:pPr marL="1195388" indent="-222250" algn="just" rtl="1">
              <a:buFont typeface="Courier New" panose="02070309020205020404" pitchFamily="49" charset="0"/>
              <a:buChar char="o"/>
            </a:pPr>
            <a:r>
              <a:rPr lang="fa-IR" sz="2400" dirty="0">
                <a:cs typeface="B Nazanin" panose="00000400000000000000" pitchFamily="2" charset="-78"/>
              </a:rPr>
              <a:t>عامل معرفت‌گرا می‌تواند دانش خود را با ادراک کنونی ترکیب کند تا جنبه‌های پنهان وضعیت کنونی را قبل از انتخاب عملیات کشف کند</a:t>
            </a:r>
          </a:p>
          <a:p>
            <a:pPr marL="342900" indent="-342900" algn="just" rtl="1">
              <a:buFont typeface="Wingdings" panose="05000000000000000000" pitchFamily="2" charset="2"/>
              <a:buChar char="ü"/>
            </a:pPr>
            <a:r>
              <a:rPr lang="fa-IR" sz="2400" dirty="0">
                <a:cs typeface="B Nazanin" panose="00000400000000000000" pitchFamily="2" charset="-78"/>
              </a:rPr>
              <a:t> عامل‌های معرفت‌گرا قابلیت انعطاف بالایی دارند. آنها می‌توانند وظایف جدید را بپذیرند و از طریق بهنگام‌سازی دانش مربوطه، خود را با تغییرات محیط هماهنگ سازند</a:t>
            </a:r>
          </a:p>
          <a:p>
            <a:pPr algn="just" rtl="1">
              <a:buFont typeface="Arial" panose="020B0604020202020204" pitchFamily="34" charset="0"/>
              <a:buChar char="•"/>
            </a:pPr>
            <a:endParaRPr lang="fa-IR" sz="2400" dirty="0">
              <a:cs typeface="B Nazanin" panose="00000400000000000000" pitchFamily="2" charset="-78"/>
            </a:endParaRPr>
          </a:p>
        </p:txBody>
      </p:sp>
      <p:sp>
        <p:nvSpPr>
          <p:cNvPr id="8" name="Text Box 2"/>
          <p:cNvSpPr txBox="1">
            <a:spLocks noChangeArrowheads="1"/>
          </p:cNvSpPr>
          <p:nvPr/>
        </p:nvSpPr>
        <p:spPr bwMode="auto">
          <a:xfrm>
            <a:off x="1598613" y="319000"/>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7431630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30</a:t>
            </a:fld>
            <a:endParaRPr lang="en-US"/>
          </a:p>
        </p:txBody>
      </p:sp>
      <p:sp>
        <p:nvSpPr>
          <p:cNvPr id="242693" name="Text Box 4"/>
          <p:cNvSpPr txBox="1">
            <a:spLocks noChangeArrowheads="1"/>
          </p:cNvSpPr>
          <p:nvPr/>
        </p:nvSpPr>
        <p:spPr bwMode="auto">
          <a:xfrm>
            <a:off x="322263" y="1914942"/>
            <a:ext cx="8135937" cy="2349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جملات ترکیب بیت‌ها هستند</a:t>
            </a:r>
          </a:p>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مکانیزم استنتاج: ساخت یک ترکیب جدید از بیت‌ها از روی یک ترکیب قدیمی</a:t>
            </a:r>
          </a:p>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 مکانیزم استنتاج خوب بایستی مطمئن باشد که ترکیب جدید نمایش‌دهنده‌ی حقایقی است که از حقایق نمایش داده شده توسط ترکیب قدیمی بیت‌ها نتیجه می‌شود</a:t>
            </a:r>
            <a:endParaRPr lang="en-US"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685800" y="4349909"/>
            <a:ext cx="7901382" cy="2508091"/>
          </a:xfrm>
          <a:prstGeom prst="rect">
            <a:avLst/>
          </a:prstGeom>
        </p:spPr>
      </p:pic>
      <p:sp>
        <p:nvSpPr>
          <p:cNvPr id="6" name="Text Box 2">
            <a:extLst>
              <a:ext uri="{FF2B5EF4-FFF2-40B4-BE49-F238E27FC236}">
                <a16:creationId xmlns:a16="http://schemas.microsoft.com/office/drawing/2014/main" id="{390739EE-11EB-4265-B2C8-E7205E3EEBA9}"/>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4D53646B-1F35-4A7F-8D68-F5378B642F75}"/>
              </a:ext>
            </a:extLst>
          </p:cNvPr>
          <p:cNvSpPr/>
          <p:nvPr/>
        </p:nvSpPr>
        <p:spPr>
          <a:xfrm>
            <a:off x="6608388" y="1523871"/>
            <a:ext cx="2064989" cy="461665"/>
          </a:xfrm>
          <a:prstGeom prst="rect">
            <a:avLst/>
          </a:prstGeom>
        </p:spPr>
        <p:txBody>
          <a:bodyPr wrap="none">
            <a:spAutoFit/>
          </a:bodyPr>
          <a:lstStyle/>
          <a:p>
            <a:r>
              <a:rPr lang="fa-IR" sz="2400" b="1" dirty="0">
                <a:solidFill>
                  <a:schemeClr val="tx2"/>
                </a:solidFill>
                <a:cs typeface="B Nazanin" panose="00000400000000000000" pitchFamily="2" charset="-78"/>
              </a:rPr>
              <a:t>زبان نمایش دانش </a:t>
            </a:r>
            <a:endParaRPr lang="en-US" sz="2400" b="1" dirty="0">
              <a:solidFill>
                <a:schemeClr val="tx2"/>
              </a:solidFill>
            </a:endParaRPr>
          </a:p>
        </p:txBody>
      </p:sp>
    </p:spTree>
    <p:extLst>
      <p:ext uri="{BB962C8B-B14F-4D97-AF65-F5344CB8AC3E}">
        <p14:creationId xmlns:p14="http://schemas.microsoft.com/office/powerpoint/2010/main" val="1437369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31</a:t>
            </a:fld>
            <a:endParaRPr lang="en-US"/>
          </a:p>
        </p:txBody>
      </p:sp>
      <mc:AlternateContent xmlns:mc="http://schemas.openxmlformats.org/markup-compatibility/2006" xmlns:a14="http://schemas.microsoft.com/office/drawing/2010/main">
        <mc:Choice Requires="a14">
          <p:sp>
            <p:nvSpPr>
              <p:cNvPr id="242693" name="Text Box 4"/>
              <p:cNvSpPr txBox="1">
                <a:spLocks noChangeArrowheads="1"/>
              </p:cNvSpPr>
              <p:nvPr/>
            </p:nvSpPr>
            <p:spPr bwMode="auto">
              <a:xfrm>
                <a:off x="457200" y="1704865"/>
                <a:ext cx="8135937" cy="4811574"/>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هدف: تولید جملات جدید درست از روی جملات قدیمی درست</a:t>
                </a:r>
              </a:p>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این رابطه‌ی میان جملات را استلزام گویند</a:t>
                </a:r>
              </a:p>
              <a:p>
                <a:pPr marL="342900" indent="-342900" algn="r" rtl="1">
                  <a:spcBef>
                    <a:spcPts val="1000"/>
                  </a:spcBef>
                  <a:spcAft>
                    <a:spcPts val="600"/>
                  </a:spcAft>
                  <a:buClr>
                    <a:srgbClr val="00D600"/>
                  </a:buClr>
                  <a:buFont typeface="Arial" panose="020B0604020202020204" pitchFamily="34" charset="0"/>
                  <a:buChar char="•"/>
                </a:pPr>
                <a:r>
                  <a:rPr lang="fa-IR" sz="2400" dirty="0">
                    <a:cs typeface="B Nazanin" panose="00000400000000000000" pitchFamily="2" charset="-78"/>
                  </a:rPr>
                  <a:t>به زبان ریاضی، رابطه‌ی استلزام میان یک پایگاه دانش (</a:t>
                </a:r>
                <a14:m>
                  <m:oMath xmlns:m="http://schemas.openxmlformats.org/officeDocument/2006/math">
                    <m:r>
                      <a:rPr lang="en-US" sz="2400" i="1" dirty="0" smtClean="0">
                        <a:latin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و یک جمله‌ی</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به صورت زیر نماش داده می‌شود: </a:t>
                </a:r>
                <a14:m>
                  <m:oMath xmlns:m="http://schemas.openxmlformats.org/officeDocument/2006/math">
                    <m:r>
                      <a:rPr lang="en-US" sz="2400" b="0" i="1" smtClean="0">
                        <a:latin typeface="Cambria Math" panose="02040503050406030204" pitchFamily="18" charset="0"/>
                        <a:cs typeface="B Nazanin" panose="00000400000000000000" pitchFamily="2" charset="-78"/>
                      </a:rPr>
                      <m:t>𝐾𝐵</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b="0" dirty="0">
                    <a:ea typeface="Cambria Math" panose="02040503050406030204" pitchFamily="18" charset="0"/>
                    <a:cs typeface="B Nazanin" panose="00000400000000000000" pitchFamily="2" charset="-78"/>
                  </a:rPr>
                  <a:t> و گفته می‌شود «</a:t>
                </a:r>
                <a14:m>
                  <m:oMath xmlns:m="http://schemas.openxmlformats.org/officeDocument/2006/math">
                    <m:r>
                      <a:rPr lang="en-US" sz="2400" i="1" dirty="0" smtClean="0">
                        <a:latin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جمله‌ی</a:t>
                </a:r>
                <a14:m>
                  <m:oMath xmlns:m="http://schemas.openxmlformats.org/officeDocument/2006/math">
                    <m:r>
                      <a:rPr lang="fa-IR"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را مستلزم (موجب) می‌کند</a:t>
                </a:r>
              </a:p>
              <a:p>
                <a:pPr marL="342900" indent="-342900" algn="r" rtl="1">
                  <a:spcBef>
                    <a:spcPts val="1000"/>
                  </a:spcBef>
                  <a:spcAft>
                    <a:spcPts val="600"/>
                  </a:spcAft>
                  <a:buClr>
                    <a:srgbClr val="00D600"/>
                  </a:buClr>
                  <a:buFont typeface="Arial" panose="020B0604020202020204" pitchFamily="34" charset="0"/>
                  <a:buChar char="•"/>
                </a:pPr>
                <a:r>
                  <a:rPr lang="fa-IR" sz="2400" b="0" dirty="0">
                    <a:ea typeface="Cambria Math" panose="02040503050406030204" pitchFamily="18" charset="0"/>
                    <a:cs typeface="B Nazanin" panose="00000400000000000000" pitchFamily="2" charset="-78"/>
                  </a:rPr>
                  <a:t>یک رویه‌ی استنتاج می‌تواند یکی از دو کار زیر را انجام دهد:</a:t>
                </a:r>
              </a:p>
              <a:p>
                <a:pPr marL="914400" indent="-342900" algn="r" rtl="1">
                  <a:spcBef>
                    <a:spcPts val="1000"/>
                  </a:spcBef>
                  <a:spcAft>
                    <a:spcPts val="600"/>
                  </a:spcAft>
                  <a:buClr>
                    <a:srgbClr val="00D600"/>
                  </a:buClr>
                  <a:buFont typeface="Courier New" panose="02070309020205020404" pitchFamily="49" charset="0"/>
                  <a:buChar char="o"/>
                </a:pPr>
                <a:r>
                  <a:rPr lang="fa-IR" sz="2400" dirty="0">
                    <a:ea typeface="Cambria Math" panose="02040503050406030204" pitchFamily="18" charset="0"/>
                    <a:cs typeface="B Nazanin" panose="00000400000000000000" pitchFamily="2" charset="-78"/>
                  </a:rPr>
                  <a:t>یک </a:t>
                </a:r>
                <a:r>
                  <a:rPr lang="fa-IR" sz="2400" dirty="0">
                    <a:cs typeface="B Nazanin" panose="00000400000000000000" pitchFamily="2" charset="-78"/>
                  </a:rPr>
                  <a:t>پایگاه دانش (</a:t>
                </a:r>
                <a14:m>
                  <m:oMath xmlns:m="http://schemas.openxmlformats.org/officeDocument/2006/math">
                    <m:r>
                      <a:rPr lang="en-US" sz="2400" i="1" dirty="0" smtClean="0">
                        <a:latin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داده شده، </a:t>
                </a:r>
                <a:r>
                  <a:rPr lang="fa-IR" sz="2400" dirty="0">
                    <a:ea typeface="Cambria Math" panose="02040503050406030204" pitchFamily="18" charset="0"/>
                    <a:cs typeface="B Nazanin" panose="00000400000000000000" pitchFamily="2" charset="-78"/>
                  </a:rPr>
                  <a:t>رویه‌ی استنتاج می‌تواند تمامی جملات </a:t>
                </a:r>
                <a14:m>
                  <m:oMath xmlns:m="http://schemas.openxmlformats.org/officeDocument/2006/math">
                    <m:r>
                      <a:rPr lang="fa-IR"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b="0" dirty="0">
                    <a:ea typeface="Cambria Math" panose="02040503050406030204" pitchFamily="18" charset="0"/>
                    <a:cs typeface="B Nazanin" panose="00000400000000000000" pitchFamily="2" charset="-78"/>
                  </a:rPr>
                  <a:t>ای که توسط</a:t>
                </a:r>
                <a:r>
                  <a:rPr lang="fa-IR" sz="2400" dirty="0">
                    <a:ea typeface="Cambria Math" panose="02040503050406030204" pitchFamily="18" charset="0"/>
                    <a:cs typeface="B Nazanin" panose="00000400000000000000" pitchFamily="2" charset="-78"/>
                  </a:rPr>
                  <a:t> </a:t>
                </a:r>
                <a14:m>
                  <m:oMath xmlns:m="http://schemas.openxmlformats.org/officeDocument/2006/math">
                    <m:r>
                      <a:rPr lang="en-US" sz="2400" b="0" i="1" smtClean="0">
                        <a:latin typeface="Cambria Math" panose="02040503050406030204" pitchFamily="18" charset="0"/>
                        <a:ea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مستلزم می‌شوند را تولید کند</a:t>
                </a:r>
                <a:r>
                  <a:rPr lang="fa-IR" sz="2400" b="0" dirty="0">
                    <a:ea typeface="Cambria Math" panose="02040503050406030204" pitchFamily="18" charset="0"/>
                    <a:cs typeface="B Nazanin" panose="00000400000000000000" pitchFamily="2" charset="-78"/>
                  </a:rPr>
                  <a:t> </a:t>
                </a:r>
              </a:p>
              <a:p>
                <a:pPr marL="914400" indent="-342900" algn="r" rtl="1">
                  <a:spcBef>
                    <a:spcPts val="1000"/>
                  </a:spcBef>
                  <a:spcAft>
                    <a:spcPts val="600"/>
                  </a:spcAft>
                  <a:buClr>
                    <a:srgbClr val="00D600"/>
                  </a:buClr>
                  <a:buFont typeface="Courier New" panose="02070309020205020404" pitchFamily="49" charset="0"/>
                  <a:buChar char="o"/>
                </a:pPr>
                <a:r>
                  <a:rPr lang="fa-IR" sz="2400" dirty="0">
                    <a:cs typeface="B Nazanin" panose="00000400000000000000" pitchFamily="2" charset="-78"/>
                  </a:rPr>
                  <a:t>یک پایگاه دانش (</a:t>
                </a:r>
                <a14:m>
                  <m:oMath xmlns:m="http://schemas.openxmlformats.org/officeDocument/2006/math">
                    <m:r>
                      <a:rPr lang="en-US" sz="2400" i="1" dirty="0" smtClean="0">
                        <a:latin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و یک جمله‌ی</a:t>
                </a:r>
                <a14:m>
                  <m:oMath xmlns:m="http://schemas.openxmlformats.org/officeDocument/2006/math">
                    <m:r>
                      <a:rPr lang="fa-IR"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b="0" dirty="0">
                    <a:ea typeface="Cambria Math" panose="02040503050406030204" pitchFamily="18" charset="0"/>
                    <a:cs typeface="B Nazanin" panose="00000400000000000000" pitchFamily="2" charset="-78"/>
                  </a:rPr>
                  <a:t> داده شده، </a:t>
                </a:r>
                <a:r>
                  <a:rPr lang="fa-IR" sz="2400" dirty="0">
                    <a:ea typeface="Cambria Math" panose="02040503050406030204" pitchFamily="18" charset="0"/>
                    <a:cs typeface="B Nazanin" panose="00000400000000000000" pitchFamily="2" charset="-78"/>
                  </a:rPr>
                  <a:t>رویه‌ی استنتاج می‌تواند تعیین کند که آیا </a:t>
                </a:r>
                <a:r>
                  <a:rPr lang="fa-IR" sz="2400" dirty="0">
                    <a:cs typeface="B Nazanin" panose="00000400000000000000" pitchFamily="2" charset="-78"/>
                  </a:rPr>
                  <a:t>جمله‌ی</a:t>
                </a:r>
                <a14:m>
                  <m:oMath xmlns:m="http://schemas.openxmlformats.org/officeDocument/2006/math">
                    <m:r>
                      <a:rPr lang="fa-IR"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ea typeface="Cambria Math" panose="02040503050406030204" pitchFamily="18" charset="0"/>
                    <a:cs typeface="B Nazanin" panose="00000400000000000000" pitchFamily="2" charset="-78"/>
                  </a:rPr>
                  <a:t> توسط </a:t>
                </a:r>
                <a14:m>
                  <m:oMath xmlns:m="http://schemas.openxmlformats.org/officeDocument/2006/math">
                    <m:r>
                      <a:rPr lang="en-US" sz="2400" b="0" i="1" smtClean="0">
                        <a:latin typeface="Cambria Math" panose="02040503050406030204" pitchFamily="18" charset="0"/>
                        <a:ea typeface="Cambria Math" panose="02040503050406030204" pitchFamily="18" charset="0"/>
                        <a:cs typeface="B Nazanin" panose="00000400000000000000" pitchFamily="2" charset="-78"/>
                      </a:rPr>
                      <m:t>𝐾𝐵</m:t>
                    </m:r>
                  </m:oMath>
                </a14:m>
                <a:r>
                  <a:rPr lang="fa-IR" sz="2400" dirty="0">
                    <a:cs typeface="B Nazanin" panose="00000400000000000000" pitchFamily="2" charset="-78"/>
                  </a:rPr>
                  <a:t> مستلزم می‌شود یا نه</a:t>
                </a:r>
                <a:endParaRPr lang="en-US" sz="2400" b="0" dirty="0">
                  <a:ea typeface="Cambria Math" panose="02040503050406030204" pitchFamily="18" charset="0"/>
                  <a:cs typeface="B Nazanin" panose="00000400000000000000" pitchFamily="2" charset="-78"/>
                </a:endParaRPr>
              </a:p>
            </p:txBody>
          </p:sp>
        </mc:Choice>
        <mc:Fallback xmlns="">
          <p:sp>
            <p:nvSpPr>
              <p:cNvPr id="242693" name="Text Box 4"/>
              <p:cNvSpPr txBox="1">
                <a:spLocks noRot="1" noChangeAspect="1" noMove="1" noResize="1" noEditPoints="1" noAdjustHandles="1" noChangeArrowheads="1" noChangeShapeType="1" noTextEdit="1"/>
              </p:cNvSpPr>
              <p:nvPr/>
            </p:nvSpPr>
            <p:spPr bwMode="auto">
              <a:xfrm>
                <a:off x="457200" y="1704865"/>
                <a:ext cx="8135937" cy="4811574"/>
              </a:xfrm>
              <a:prstGeom prst="rect">
                <a:avLst/>
              </a:prstGeom>
              <a:blipFill>
                <a:blip r:embed="rId2"/>
                <a:stretch>
                  <a:fillRect t="-1648" r="-974" b="-240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 name="Text Box 2">
            <a:extLst>
              <a:ext uri="{FF2B5EF4-FFF2-40B4-BE49-F238E27FC236}">
                <a16:creationId xmlns:a16="http://schemas.microsoft.com/office/drawing/2014/main" id="{F0F1BAC3-13EC-43BA-95EA-A41F4CFC5334}"/>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645244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7"/>
          </p:nvPr>
        </p:nvSpPr>
        <p:spPr/>
        <p:txBody>
          <a:bodyPr/>
          <a:lstStyle/>
          <a:p>
            <a:pPr>
              <a:defRPr/>
            </a:pPr>
            <a:fld id="{FE8F30A0-0453-406E-8266-87341B5F1040}" type="slidenum">
              <a:rPr lang="fa-IR"/>
              <a:pPr>
                <a:defRPr/>
              </a:pPr>
              <a:t>32</a:t>
            </a:fld>
            <a:endParaRPr lang="en-US"/>
          </a:p>
        </p:txBody>
      </p:sp>
      <p:sp>
        <p:nvSpPr>
          <p:cNvPr id="228357" name="Text Box 4"/>
          <p:cNvSpPr txBox="1">
            <a:spLocks noChangeArrowheads="1"/>
          </p:cNvSpPr>
          <p:nvPr/>
        </p:nvSpPr>
        <p:spPr bwMode="auto">
          <a:xfrm>
            <a:off x="727075" y="1751617"/>
            <a:ext cx="8208962" cy="882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ts val="400"/>
              </a:spcBef>
              <a:buClr>
                <a:srgbClr val="00D600"/>
              </a:buClr>
            </a:pPr>
            <a:r>
              <a:rPr lang="fa-IR" sz="2400" b="1" dirty="0">
                <a:solidFill>
                  <a:schemeClr val="accent1"/>
                </a:solidFill>
                <a:cs typeface="B Nazanin" panose="00000400000000000000" pitchFamily="2" charset="-78"/>
              </a:rPr>
              <a:t>زبان‌ نمایش دانش مورد توجه ما: منطق </a:t>
            </a:r>
          </a:p>
          <a:p>
            <a:pPr marL="400050" indent="-342900" algn="r" rtl="1">
              <a:spcBef>
                <a:spcPts val="400"/>
              </a:spcBef>
              <a:buClr>
                <a:srgbClr val="00D600"/>
              </a:buClr>
              <a:buFont typeface="Wingdings" panose="05000000000000000000" pitchFamily="2" charset="2"/>
              <a:buChar char="q"/>
            </a:pPr>
            <a:r>
              <a:rPr lang="fa-IR" sz="2400" dirty="0">
                <a:cs typeface="B Nazanin" panose="00000400000000000000" pitchFamily="2" charset="-78"/>
              </a:rPr>
              <a:t>منطق بولین با گزاره‌ای: </a:t>
            </a:r>
          </a:p>
        </p:txBody>
      </p:sp>
      <p:sp>
        <p:nvSpPr>
          <p:cNvPr id="5" name="Text Box 2">
            <a:extLst>
              <a:ext uri="{FF2B5EF4-FFF2-40B4-BE49-F238E27FC236}">
                <a16:creationId xmlns:a16="http://schemas.microsoft.com/office/drawing/2014/main" id="{AA632F20-A0B7-41DC-AC32-324B838122C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4">
            <a:extLst>
              <a:ext uri="{FF2B5EF4-FFF2-40B4-BE49-F238E27FC236}">
                <a16:creationId xmlns:a16="http://schemas.microsoft.com/office/drawing/2014/main" id="{A949A507-442F-4BAB-BAF3-9D6F91666548}"/>
              </a:ext>
            </a:extLst>
          </p:cNvPr>
          <p:cNvSpPr txBox="1">
            <a:spLocks noChangeArrowheads="1"/>
          </p:cNvSpPr>
          <p:nvPr/>
        </p:nvSpPr>
        <p:spPr bwMode="auto">
          <a:xfrm>
            <a:off x="611981" y="2838764"/>
            <a:ext cx="7920038"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نحو منطق گزاره‌ای، جملات مجاز را تعريف مي‌کند</a:t>
            </a:r>
          </a:p>
          <a:p>
            <a:pPr algn="r" rtl="1">
              <a:spcBef>
                <a:spcPct val="50000"/>
              </a:spcBef>
              <a:buClr>
                <a:srgbClr val="00D600"/>
              </a:buClr>
              <a:buFont typeface="Wingdings" pitchFamily="2" charset="2"/>
              <a:buChar char="Ã"/>
            </a:pPr>
            <a:r>
              <a:rPr lang="fa-IR" sz="2400" dirty="0">
                <a:cs typeface="B Nazanin" panose="00000400000000000000" pitchFamily="2" charset="-78"/>
              </a:rPr>
              <a:t>جملات اتميک(عناصر نحوی غير قابل تجزیه) تشکيل شده از تنها يک نماد گزاره</a:t>
            </a:r>
          </a:p>
          <a:p>
            <a:pPr algn="r" rtl="1">
              <a:spcBef>
                <a:spcPct val="50000"/>
              </a:spcBef>
              <a:buClr>
                <a:srgbClr val="00D600"/>
              </a:buClr>
              <a:buFont typeface="Wingdings" pitchFamily="2" charset="2"/>
              <a:buChar char="Ã"/>
            </a:pPr>
            <a:r>
              <a:rPr lang="fa-IR" sz="2400" dirty="0">
                <a:cs typeface="B Nazanin" panose="00000400000000000000" pitchFamily="2" charset="-78"/>
              </a:rPr>
              <a:t>هر يک از اين نمادها به گزاره‌ای درست يا نادرست اختصاص دارد</a:t>
            </a:r>
          </a:p>
          <a:p>
            <a:pPr lvl="1" algn="r" rtl="1">
              <a:buClr>
                <a:srgbClr val="00D600"/>
              </a:buClr>
              <a:buFont typeface="Wingdings" pitchFamily="2" charset="2"/>
              <a:buChar char="×"/>
            </a:pPr>
            <a:r>
              <a:rPr lang="fa-IR" sz="2400" dirty="0">
                <a:cs typeface="B Nazanin" panose="00000400000000000000" pitchFamily="2" charset="-78"/>
              </a:rPr>
              <a:t>برای نمادها از حروف بزرگ مثل </a:t>
            </a:r>
            <a:r>
              <a:rPr lang="en-US" sz="2400" dirty="0">
                <a:cs typeface="B Nazanin" panose="00000400000000000000" pitchFamily="2" charset="-78"/>
              </a:rPr>
              <a:t>P</a:t>
            </a:r>
            <a:r>
              <a:rPr lang="fa-IR" sz="2400" dirty="0">
                <a:cs typeface="B Nazanin" panose="00000400000000000000" pitchFamily="2" charset="-78"/>
              </a:rPr>
              <a:t>,</a:t>
            </a:r>
            <a:r>
              <a:rPr lang="en-US" sz="2400" dirty="0">
                <a:cs typeface="B Nazanin" panose="00000400000000000000" pitchFamily="2" charset="-78"/>
              </a:rPr>
              <a:t>Q</a:t>
            </a:r>
            <a:r>
              <a:rPr lang="fa-IR" sz="2400" dirty="0">
                <a:cs typeface="B Nazanin" panose="00000400000000000000" pitchFamily="2" charset="-78"/>
              </a:rPr>
              <a:t>,</a:t>
            </a:r>
            <a:r>
              <a:rPr lang="en-US" sz="2400" dirty="0">
                <a:cs typeface="B Nazanin" panose="00000400000000000000" pitchFamily="2" charset="-78"/>
              </a:rPr>
              <a:t>R</a:t>
            </a:r>
            <a:r>
              <a:rPr lang="fa-IR" sz="2400" dirty="0">
                <a:cs typeface="B Nazanin" panose="00000400000000000000" pitchFamily="2" charset="-78"/>
              </a:rPr>
              <a:t> استفاده مي‌کنند</a:t>
            </a:r>
          </a:p>
          <a:p>
            <a:pPr algn="r" rtl="1">
              <a:spcBef>
                <a:spcPct val="50000"/>
              </a:spcBef>
              <a:buClr>
                <a:srgbClr val="00D600"/>
              </a:buClr>
              <a:buFont typeface="Wingdings" pitchFamily="2" charset="2"/>
              <a:buChar char="Ã"/>
            </a:pPr>
            <a:r>
              <a:rPr lang="fa-IR" sz="2400" dirty="0">
                <a:cs typeface="B Nazanin" panose="00000400000000000000" pitchFamily="2" charset="-78"/>
              </a:rPr>
              <a:t>جملات پيچيده از جملات ساده‌تر  با استفاده از رابط‌های منطقي، ساخته مي‌شوند</a:t>
            </a:r>
          </a:p>
          <a:p>
            <a:pPr algn="r" rtl="1">
              <a:spcBef>
                <a:spcPct val="50000"/>
              </a:spcBef>
              <a:buClr>
                <a:srgbClr val="00D600"/>
              </a:buClr>
              <a:buFont typeface="Wingdings" pitchFamily="2" charset="2"/>
              <a:buChar char="Ã"/>
            </a:pPr>
            <a:r>
              <a:rPr lang="fa-IR" sz="2400" dirty="0">
                <a:cs typeface="B Nazanin" panose="00000400000000000000" pitchFamily="2" charset="-78"/>
              </a:rPr>
              <a:t>پنج اتصال منطقی متداول وجود دارد</a:t>
            </a:r>
          </a:p>
          <a:p>
            <a:pPr algn="r" rtl="1">
              <a:spcBef>
                <a:spcPct val="50000"/>
              </a:spcBef>
              <a:buClr>
                <a:srgbClr val="00D600"/>
              </a:buClr>
              <a:buFont typeface="Wingdings" pitchFamily="2" charset="2"/>
              <a:buChar char="Ã"/>
            </a:pPr>
            <a:endParaRPr lang="fa-IR" sz="2400" dirty="0">
              <a:cs typeface="B Nazanin" panose="00000400000000000000" pitchFamily="2" charset="-78"/>
            </a:endParaRPr>
          </a:p>
        </p:txBody>
      </p:sp>
    </p:spTree>
    <p:extLst>
      <p:ext uri="{BB962C8B-B14F-4D97-AF65-F5344CB8AC3E}">
        <p14:creationId xmlns:p14="http://schemas.microsoft.com/office/powerpoint/2010/main" val="2566542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87DBB883-1257-432C-9D61-60D5141EC382}" type="slidenum">
              <a:rPr lang="fa-IR"/>
              <a:pPr>
                <a:defRPr/>
              </a:pPr>
              <a:t>33</a:t>
            </a:fld>
            <a:endParaRPr lang="en-US"/>
          </a:p>
        </p:txBody>
      </p:sp>
      <p:pic>
        <p:nvPicPr>
          <p:cNvPr id="8" name="Picture 7"/>
          <p:cNvPicPr>
            <a:picLocks noChangeAspect="1"/>
          </p:cNvPicPr>
          <p:nvPr/>
        </p:nvPicPr>
        <p:blipFill>
          <a:blip r:embed="rId2"/>
          <a:stretch>
            <a:fillRect/>
          </a:stretch>
        </p:blipFill>
        <p:spPr>
          <a:xfrm>
            <a:off x="1022957" y="2407940"/>
            <a:ext cx="6939943" cy="4024312"/>
          </a:xfrm>
          <a:prstGeom prst="rect">
            <a:avLst/>
          </a:prstGeom>
        </p:spPr>
      </p:pic>
      <p:sp>
        <p:nvSpPr>
          <p:cNvPr id="9" name="Text Box 2">
            <a:extLst>
              <a:ext uri="{FF2B5EF4-FFF2-40B4-BE49-F238E27FC236}">
                <a16:creationId xmlns:a16="http://schemas.microsoft.com/office/drawing/2014/main" id="{ED7FD50A-D4CE-4F62-81A7-1C6404633FC1}"/>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3">
            <a:extLst>
              <a:ext uri="{FF2B5EF4-FFF2-40B4-BE49-F238E27FC236}">
                <a16:creationId xmlns:a16="http://schemas.microsoft.com/office/drawing/2014/main" id="{E5FFB20B-A5BC-49B2-9211-3E79E7D6AA33}"/>
              </a:ext>
            </a:extLst>
          </p:cNvPr>
          <p:cNvSpPr txBox="1">
            <a:spLocks noChangeArrowheads="1"/>
          </p:cNvSpPr>
          <p:nvPr/>
        </p:nvSpPr>
        <p:spPr bwMode="auto">
          <a:xfrm>
            <a:off x="503237" y="1749921"/>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منطق گزاره‌ای</a:t>
            </a:r>
          </a:p>
        </p:txBody>
      </p:sp>
    </p:spTree>
    <p:extLst>
      <p:ext uri="{BB962C8B-B14F-4D97-AF65-F5344CB8AC3E}">
        <p14:creationId xmlns:p14="http://schemas.microsoft.com/office/powerpoint/2010/main" val="3234162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1237" name="Group 5"/>
          <p:cNvGraphicFramePr>
            <a:graphicFrameLocks noGrp="1"/>
          </p:cNvGraphicFramePr>
          <p:nvPr>
            <p:ph/>
            <p:extLst>
              <p:ext uri="{D42A27DB-BD31-4B8C-83A1-F6EECF244321}">
                <p14:modId xmlns:p14="http://schemas.microsoft.com/office/powerpoint/2010/main" val="1999336682"/>
              </p:ext>
            </p:extLst>
          </p:nvPr>
        </p:nvGraphicFramePr>
        <p:xfrm>
          <a:off x="760413" y="2375514"/>
          <a:ext cx="7772400" cy="3136901"/>
        </p:xfrm>
        <a:graphic>
          <a:graphicData uri="http://schemas.openxmlformats.org/drawingml/2006/table">
            <a:tbl>
              <a:tblPr/>
              <a:tblGrid>
                <a:gridCol w="1111250">
                  <a:extLst>
                    <a:ext uri="{9D8B030D-6E8A-4147-A177-3AD203B41FA5}">
                      <a16:colId xmlns:a16="http://schemas.microsoft.com/office/drawing/2014/main" val="20000"/>
                    </a:ext>
                  </a:extLst>
                </a:gridCol>
                <a:gridCol w="1109663">
                  <a:extLst>
                    <a:ext uri="{9D8B030D-6E8A-4147-A177-3AD203B41FA5}">
                      <a16:colId xmlns:a16="http://schemas.microsoft.com/office/drawing/2014/main" val="20001"/>
                    </a:ext>
                  </a:extLst>
                </a:gridCol>
                <a:gridCol w="1111250">
                  <a:extLst>
                    <a:ext uri="{9D8B030D-6E8A-4147-A177-3AD203B41FA5}">
                      <a16:colId xmlns:a16="http://schemas.microsoft.com/office/drawing/2014/main" val="20002"/>
                    </a:ext>
                  </a:extLst>
                </a:gridCol>
                <a:gridCol w="1108075">
                  <a:extLst>
                    <a:ext uri="{9D8B030D-6E8A-4147-A177-3AD203B41FA5}">
                      <a16:colId xmlns:a16="http://schemas.microsoft.com/office/drawing/2014/main" val="20003"/>
                    </a:ext>
                  </a:extLst>
                </a:gridCol>
                <a:gridCol w="1111250">
                  <a:extLst>
                    <a:ext uri="{9D8B030D-6E8A-4147-A177-3AD203B41FA5}">
                      <a16:colId xmlns:a16="http://schemas.microsoft.com/office/drawing/2014/main" val="20004"/>
                    </a:ext>
                  </a:extLst>
                </a:gridCol>
                <a:gridCol w="1109662">
                  <a:extLst>
                    <a:ext uri="{9D8B030D-6E8A-4147-A177-3AD203B41FA5}">
                      <a16:colId xmlns:a16="http://schemas.microsoft.com/office/drawing/2014/main" val="20005"/>
                    </a:ext>
                  </a:extLst>
                </a:gridCol>
                <a:gridCol w="1111250">
                  <a:extLst>
                    <a:ext uri="{9D8B030D-6E8A-4147-A177-3AD203B41FA5}">
                      <a16:colId xmlns:a16="http://schemas.microsoft.com/office/drawing/2014/main" val="20006"/>
                    </a:ext>
                  </a:extLst>
                </a:gridCol>
              </a:tblGrid>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Q</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 ┐P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P ^ Q</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P </a:t>
                      </a:r>
                      <a:r>
                        <a:rPr kumimoji="0" lang="el-GR" sz="2800" b="0" i="0" u="none" strike="noStrike" cap="none" normalizeH="0" baseline="0">
                          <a:ln>
                            <a:noFill/>
                          </a:ln>
                          <a:solidFill>
                            <a:schemeClr val="tx1"/>
                          </a:solidFill>
                          <a:effectLst/>
                          <a:latin typeface="Times New Roman" pitchFamily="18" charset="0"/>
                          <a:cs typeface="Times New Roman" pitchFamily="18" charset="0"/>
                        </a:rPr>
                        <a:t>ν</a:t>
                      </a:r>
                      <a:r>
                        <a:rPr kumimoji="0" lang="en-US" sz="2800" b="0" i="0" u="none" strike="noStrike" cap="none" normalizeH="0" baseline="0">
                          <a:ln>
                            <a:noFill/>
                          </a:ln>
                          <a:solidFill>
                            <a:schemeClr val="tx1"/>
                          </a:solidFill>
                          <a:effectLst/>
                          <a:latin typeface="Times New Roman" pitchFamily="18" charset="0"/>
                          <a:cs typeface="Times New Roman" pitchFamily="18" charset="0"/>
                        </a:rPr>
                        <a:t> Q</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P=&gt;Q</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P</a:t>
                      </a:r>
                      <a:r>
                        <a:rPr kumimoji="0" lang="en-US" sz="2800" b="0" i="0" u="none" strike="noStrike" cap="none" normalizeH="0" baseline="0">
                          <a:ln>
                            <a:noFill/>
                          </a:ln>
                          <a:solidFill>
                            <a:schemeClr val="tx1"/>
                          </a:solidFill>
                          <a:effectLst/>
                          <a:latin typeface="Times New Roman" pitchFamily="18" charset="0"/>
                          <a:cs typeface="Times New Roman" pitchFamily="18" charset="0"/>
                          <a:sym typeface="Wingdings" pitchFamily="2" charset="2"/>
                        </a:rPr>
                        <a:t>Q</a:t>
                      </a:r>
                      <a:endParaRPr kumimoji="0" lang="en-US" sz="2800" b="0" i="0" u="none" strike="noStrike" cap="none" normalizeH="0" baseline="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74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762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47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62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8" charset="0"/>
                          <a:cs typeface="Times New Roman" pitchFamily="18" charset="0"/>
                        </a:rPr>
                        <a:t>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7" name="Slide Number Placeholder 4"/>
          <p:cNvSpPr>
            <a:spLocks noGrp="1"/>
          </p:cNvSpPr>
          <p:nvPr>
            <p:ph type="sldNum" sz="quarter" idx="12"/>
          </p:nvPr>
        </p:nvSpPr>
        <p:spPr/>
        <p:txBody>
          <a:bodyPr/>
          <a:lstStyle/>
          <a:p>
            <a:pPr>
              <a:defRPr/>
            </a:pPr>
            <a:fld id="{ED4DFA49-E7C3-4A85-AFFA-FB41767D0413}" type="slidenum">
              <a:rPr lang="fa-IR"/>
              <a:pPr>
                <a:defRPr/>
              </a:pPr>
              <a:t>34</a:t>
            </a:fld>
            <a:endParaRPr lang="en-US"/>
          </a:p>
        </p:txBody>
      </p:sp>
      <p:sp>
        <p:nvSpPr>
          <p:cNvPr id="237571" name="Text Box 2"/>
          <p:cNvSpPr txBox="1">
            <a:spLocks noChangeArrowheads="1"/>
          </p:cNvSpPr>
          <p:nvPr/>
        </p:nvSpPr>
        <p:spPr bwMode="auto">
          <a:xfrm>
            <a:off x="576314" y="1710978"/>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معنای منطق گزاره‌ای</a:t>
            </a:r>
          </a:p>
        </p:txBody>
      </p:sp>
      <p:sp>
        <p:nvSpPr>
          <p:cNvPr id="237573" name="Text Box 4"/>
          <p:cNvSpPr txBox="1">
            <a:spLocks noChangeArrowheads="1"/>
          </p:cNvSpPr>
          <p:nvPr/>
        </p:nvSpPr>
        <p:spPr bwMode="auto">
          <a:xfrm>
            <a:off x="395288" y="2636838"/>
            <a:ext cx="8137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endParaRPr lang="en-US" sz="2400">
              <a:solidFill>
                <a:srgbClr val="CC3300"/>
              </a:solidFill>
              <a:cs typeface="Homa" pitchFamily="2" charset="-78"/>
            </a:endParaRPr>
          </a:p>
        </p:txBody>
      </p:sp>
      <p:sp>
        <p:nvSpPr>
          <p:cNvPr id="8" name="Text Box 2">
            <a:extLst>
              <a:ext uri="{FF2B5EF4-FFF2-40B4-BE49-F238E27FC236}">
                <a16:creationId xmlns:a16="http://schemas.microsoft.com/office/drawing/2014/main" id="{728562C2-5A59-4ABB-9DD2-E332BF80DED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3847577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87DBB883-1257-432C-9D61-60D5141EC382}" type="slidenum">
              <a:rPr lang="fa-IR"/>
              <a:pPr>
                <a:defRPr/>
              </a:pPr>
              <a:t>35</a:t>
            </a:fld>
            <a:endParaRPr lang="en-US"/>
          </a:p>
        </p:txBody>
      </p:sp>
      <p:sp>
        <p:nvSpPr>
          <p:cNvPr id="235525" name="Text Box 4"/>
          <p:cNvSpPr txBox="1">
            <a:spLocks noChangeArrowheads="1"/>
          </p:cNvSpPr>
          <p:nvPr/>
        </p:nvSpPr>
        <p:spPr bwMode="auto">
          <a:xfrm>
            <a:off x="611980" y="2359021"/>
            <a:ext cx="792003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الزامی بودن پرانتز در اتصالات دودویی به صورتی که ابهامی وجود نداشته باشد</a:t>
            </a:r>
          </a:p>
          <a:p>
            <a:pPr algn="r" rtl="1">
              <a:spcBef>
                <a:spcPct val="50000"/>
              </a:spcBef>
              <a:buClr>
                <a:srgbClr val="00D600"/>
              </a:buClr>
              <a:buFont typeface="Wingdings" pitchFamily="2" charset="2"/>
              <a:buChar char="Ã"/>
            </a:pPr>
            <a:r>
              <a:rPr lang="fa-IR" sz="2400" dirty="0">
                <a:cs typeface="B Nazanin" panose="00000400000000000000" pitchFamily="2" charset="-78"/>
              </a:rPr>
              <a:t>اولیت در منطق گزاره‌ها  از بالاترین تا پایین‌ترین: </a:t>
            </a:r>
            <a:r>
              <a:rPr lang="en-US" sz="2400" dirty="0">
                <a:cs typeface="B Nazanin" panose="00000400000000000000" pitchFamily="2" charset="-78"/>
              </a:rPr>
              <a:t>┐</a:t>
            </a:r>
            <a:r>
              <a:rPr lang="fa-IR" sz="2400" dirty="0">
                <a:cs typeface="B Nazanin" panose="00000400000000000000" pitchFamily="2" charset="-78"/>
              </a:rPr>
              <a:t> (</a:t>
            </a:r>
            <a:r>
              <a:rPr lang="en-US" sz="2400" dirty="0">
                <a:cs typeface="B Nazanin" panose="00000400000000000000" pitchFamily="2" charset="-78"/>
              </a:rPr>
              <a:t>not</a:t>
            </a:r>
            <a:r>
              <a:rPr lang="fa-IR" sz="2400" dirty="0">
                <a:cs typeface="B Nazanin" panose="00000400000000000000" pitchFamily="2" charset="-78"/>
              </a:rPr>
              <a:t>)، </a:t>
            </a:r>
            <a:r>
              <a:rPr lang="en-US" sz="2400" dirty="0">
                <a:cs typeface="B Nazanin" panose="00000400000000000000" pitchFamily="2" charset="-78"/>
              </a:rPr>
              <a:t>^</a:t>
            </a:r>
            <a:r>
              <a:rPr lang="fa-IR" sz="2400" dirty="0">
                <a:cs typeface="B Nazanin" panose="00000400000000000000" pitchFamily="2" charset="-78"/>
              </a:rPr>
              <a:t> (</a:t>
            </a:r>
            <a:r>
              <a:rPr lang="en-US" sz="2400" dirty="0">
                <a:cs typeface="B Nazanin" panose="00000400000000000000" pitchFamily="2" charset="-78"/>
              </a:rPr>
              <a:t>and</a:t>
            </a:r>
            <a:r>
              <a:rPr lang="fa-IR" sz="2400" dirty="0">
                <a:cs typeface="B Nazanin" panose="00000400000000000000" pitchFamily="2" charset="-78"/>
              </a:rPr>
              <a:t>)، </a:t>
            </a:r>
            <a:r>
              <a:rPr lang="el-GR" sz="2400" dirty="0">
                <a:cs typeface="B Nazanin" panose="00000400000000000000" pitchFamily="2" charset="-78"/>
              </a:rPr>
              <a:t>ν</a:t>
            </a:r>
            <a:r>
              <a:rPr lang="fa-IR" sz="2400" dirty="0">
                <a:cs typeface="B Nazanin" panose="00000400000000000000" pitchFamily="2" charset="-78"/>
              </a:rPr>
              <a:t> (</a:t>
            </a:r>
            <a:r>
              <a:rPr lang="en-US" sz="2400" dirty="0">
                <a:cs typeface="B Nazanin" panose="00000400000000000000" pitchFamily="2" charset="-78"/>
              </a:rPr>
              <a:t>or</a:t>
            </a:r>
            <a:r>
              <a:rPr lang="fa-IR" sz="2400" dirty="0">
                <a:cs typeface="B Nazanin" panose="00000400000000000000" pitchFamily="2" charset="-78"/>
              </a:rPr>
              <a:t>)، </a:t>
            </a:r>
            <a:r>
              <a:rPr lang="en-US" sz="2400" dirty="0">
                <a:cs typeface="B Nazanin" panose="00000400000000000000" pitchFamily="2" charset="-78"/>
              </a:rPr>
              <a:t>=&gt;</a:t>
            </a:r>
            <a:r>
              <a:rPr lang="fa-IR" sz="2400" dirty="0">
                <a:cs typeface="B Nazanin" panose="00000400000000000000" pitchFamily="2" charset="-78"/>
              </a:rPr>
              <a:t> (استلزام)، </a:t>
            </a:r>
            <a:r>
              <a:rPr lang="fa-IR" sz="2400" dirty="0">
                <a:cs typeface="B Nazanin" panose="00000400000000000000" pitchFamily="2" charset="-78"/>
                <a:sym typeface="Wingdings" pitchFamily="2" charset="2"/>
              </a:rPr>
              <a:t>دو شرطی </a:t>
            </a:r>
            <a:endParaRPr lang="fa-IR" sz="2400" dirty="0">
              <a:cs typeface="B Nazanin" panose="00000400000000000000" pitchFamily="2" charset="-78"/>
            </a:endParaRPr>
          </a:p>
        </p:txBody>
      </p:sp>
      <p:sp>
        <p:nvSpPr>
          <p:cNvPr id="8" name="Text Box 2">
            <a:extLst>
              <a:ext uri="{FF2B5EF4-FFF2-40B4-BE49-F238E27FC236}">
                <a16:creationId xmlns:a16="http://schemas.microsoft.com/office/drawing/2014/main" id="{85373207-CE85-4DB3-A7B3-7996B8CC019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3">
            <a:extLst>
              <a:ext uri="{FF2B5EF4-FFF2-40B4-BE49-F238E27FC236}">
                <a16:creationId xmlns:a16="http://schemas.microsoft.com/office/drawing/2014/main" id="{3DB3269C-2277-49AD-A9CB-616CAF3012FD}"/>
              </a:ext>
            </a:extLst>
          </p:cNvPr>
          <p:cNvSpPr txBox="1">
            <a:spLocks noChangeArrowheads="1"/>
          </p:cNvSpPr>
          <p:nvPr/>
        </p:nvSpPr>
        <p:spPr bwMode="auto">
          <a:xfrm>
            <a:off x="503237" y="1749921"/>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منطق گزاره‌ای</a:t>
            </a:r>
          </a:p>
        </p:txBody>
      </p:sp>
    </p:spTree>
    <p:extLst>
      <p:ext uri="{BB962C8B-B14F-4D97-AF65-F5344CB8AC3E}">
        <p14:creationId xmlns:p14="http://schemas.microsoft.com/office/powerpoint/2010/main" val="1420715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8" name="Picture 5"/>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56792" y="2370136"/>
            <a:ext cx="3143608" cy="2947054"/>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8" name="Slide Number Placeholder 4"/>
          <p:cNvSpPr>
            <a:spLocks noGrp="1"/>
          </p:cNvSpPr>
          <p:nvPr>
            <p:ph type="sldNum" sz="quarter" idx="12"/>
          </p:nvPr>
        </p:nvSpPr>
        <p:spPr/>
        <p:txBody>
          <a:bodyPr/>
          <a:lstStyle/>
          <a:p>
            <a:pPr>
              <a:defRPr/>
            </a:pPr>
            <a:fld id="{169A3B5F-A883-4672-9293-980F61DB32BA}" type="slidenum">
              <a:rPr lang="fa-IR"/>
              <a:pPr>
                <a:defRPr/>
              </a:pPr>
              <a:t>36</a:t>
            </a:fld>
            <a:endParaRPr lang="en-US"/>
          </a:p>
        </p:txBody>
      </p:sp>
      <p:sp>
        <p:nvSpPr>
          <p:cNvPr id="238595" name="Text Box 2"/>
          <p:cNvSpPr txBox="1">
            <a:spLocks noChangeArrowheads="1"/>
          </p:cNvSpPr>
          <p:nvPr/>
        </p:nvSpPr>
        <p:spPr bwMode="auto">
          <a:xfrm>
            <a:off x="846137" y="1717376"/>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ساخت پایگاه دانش برای دنیای هیولا با زبان منطق گزاره‌ای</a:t>
            </a:r>
          </a:p>
        </p:txBody>
      </p:sp>
      <p:sp>
        <p:nvSpPr>
          <p:cNvPr id="238597" name="Text Box 4"/>
          <p:cNvSpPr txBox="1">
            <a:spLocks noChangeArrowheads="1"/>
          </p:cNvSpPr>
          <p:nvPr/>
        </p:nvSpPr>
        <p:spPr bwMode="auto">
          <a:xfrm>
            <a:off x="762000" y="2462748"/>
            <a:ext cx="83058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dirty="0">
                <a:cs typeface="B Nazanin" panose="00000400000000000000" pitchFamily="2" charset="-78"/>
              </a:rPr>
              <a:t>در این مثال برای سادگی فرض می‌کنیم تنها چاه وجود دارد</a:t>
            </a:r>
          </a:p>
          <a:p>
            <a:pPr marL="342900" indent="-342900" algn="r" rtl="1">
              <a:spcBef>
                <a:spcPct val="50000"/>
              </a:spcBef>
              <a:buFont typeface="Arial" panose="020B0604020202020204" pitchFamily="34" charset="0"/>
              <a:buChar char="•"/>
            </a:pPr>
            <a:r>
              <a:rPr lang="fa-IR" sz="2400" dirty="0">
                <a:cs typeface="B Nazanin" panose="00000400000000000000" pitchFamily="2" charset="-78"/>
              </a:rPr>
              <a:t>اولین گام: انتخاب نمادهای مناسب</a:t>
            </a:r>
          </a:p>
          <a:p>
            <a:pPr marL="342900" indent="-342900" algn="r" rtl="1">
              <a:spcBef>
                <a:spcPct val="50000"/>
              </a:spcBef>
              <a:buFont typeface="Arial" panose="020B0604020202020204" pitchFamily="34" charset="0"/>
              <a:buChar char="•"/>
            </a:pPr>
            <a:r>
              <a:rPr lang="fa-IR" sz="2400" dirty="0">
                <a:cs typeface="B Nazanin" panose="00000400000000000000" pitchFamily="2" charset="-78"/>
              </a:rPr>
              <a:t>به ازای هر </a:t>
            </a:r>
            <a:r>
              <a:rPr lang="en-US" sz="2400" dirty="0" err="1">
                <a:cs typeface="B Nazanin" panose="00000400000000000000" pitchFamily="2" charset="-78"/>
              </a:rPr>
              <a:t>i,j</a:t>
            </a:r>
            <a:endParaRPr lang="en-US" sz="2400" dirty="0">
              <a:cs typeface="B Nazanin" panose="00000400000000000000" pitchFamily="2" charset="-78"/>
            </a:endParaRPr>
          </a:p>
          <a:p>
            <a:pPr marL="742950" indent="-342900" algn="r" rtl="1">
              <a:spcBef>
                <a:spcPct val="50000"/>
              </a:spcBef>
              <a:buFont typeface="Arial" panose="020B0604020202020204" pitchFamily="34" charset="0"/>
              <a:buChar char="•"/>
            </a:pPr>
            <a:r>
              <a:rPr lang="en-US" sz="2400" dirty="0" err="1">
                <a:cs typeface="B Nazanin" panose="00000400000000000000" pitchFamily="2" charset="-78"/>
              </a:rPr>
              <a:t>Pi,j</a:t>
            </a:r>
            <a:r>
              <a:rPr lang="fa-IR" sz="2400" dirty="0">
                <a:cs typeface="B Nazanin" panose="00000400000000000000" pitchFamily="2" charset="-78"/>
              </a:rPr>
              <a:t> درست است اگر چاهی در </a:t>
            </a:r>
            <a:r>
              <a:rPr lang="en-US" sz="2400" dirty="0">
                <a:cs typeface="B Nazanin" panose="00000400000000000000" pitchFamily="2" charset="-78"/>
              </a:rPr>
              <a:t>[</a:t>
            </a:r>
            <a:r>
              <a:rPr lang="en-US" sz="2400" dirty="0" err="1">
                <a:cs typeface="B Nazanin" panose="00000400000000000000" pitchFamily="2" charset="-78"/>
              </a:rPr>
              <a:t>i,j</a:t>
            </a:r>
            <a:r>
              <a:rPr lang="en-US" sz="2400" dirty="0">
                <a:cs typeface="B Nazanin" panose="00000400000000000000" pitchFamily="2" charset="-78"/>
              </a:rPr>
              <a:t>]</a:t>
            </a:r>
            <a:r>
              <a:rPr lang="fa-IR" sz="2400" dirty="0">
                <a:cs typeface="B Nazanin" panose="00000400000000000000" pitchFamily="2" charset="-78"/>
              </a:rPr>
              <a:t> باشد</a:t>
            </a:r>
            <a:endParaRPr lang="en-US" sz="2400" dirty="0">
              <a:cs typeface="B Nazanin" panose="00000400000000000000" pitchFamily="2" charset="-78"/>
            </a:endParaRPr>
          </a:p>
          <a:p>
            <a:pPr marL="742950" indent="-342900" algn="r" rtl="1">
              <a:spcBef>
                <a:spcPct val="50000"/>
              </a:spcBef>
              <a:buFont typeface="Arial" panose="020B0604020202020204" pitchFamily="34" charset="0"/>
              <a:buChar char="•"/>
            </a:pPr>
            <a:r>
              <a:rPr lang="en-US" sz="2400" dirty="0" err="1">
                <a:cs typeface="B Nazanin" panose="00000400000000000000" pitchFamily="2" charset="-78"/>
              </a:rPr>
              <a:t>Bi,j</a:t>
            </a:r>
            <a:r>
              <a:rPr lang="fa-IR" sz="2400" dirty="0">
                <a:cs typeface="B Nazanin" panose="00000400000000000000" pitchFamily="2" charset="-78"/>
              </a:rPr>
              <a:t> درست است اگر نسیمی در </a:t>
            </a:r>
            <a:r>
              <a:rPr lang="en-US" sz="2400" dirty="0">
                <a:cs typeface="B Nazanin" panose="00000400000000000000" pitchFamily="2" charset="-78"/>
              </a:rPr>
              <a:t>[</a:t>
            </a:r>
            <a:r>
              <a:rPr lang="en-US" sz="2400" dirty="0" err="1">
                <a:cs typeface="B Nazanin" panose="00000400000000000000" pitchFamily="2" charset="-78"/>
              </a:rPr>
              <a:t>i,j</a:t>
            </a:r>
            <a:r>
              <a:rPr lang="en-US" sz="2400" dirty="0">
                <a:cs typeface="B Nazanin" panose="00000400000000000000" pitchFamily="2" charset="-78"/>
              </a:rPr>
              <a:t>]</a:t>
            </a:r>
            <a:r>
              <a:rPr lang="fa-IR" sz="2400" dirty="0">
                <a:cs typeface="B Nazanin" panose="00000400000000000000" pitchFamily="2" charset="-78"/>
              </a:rPr>
              <a:t> باشد</a:t>
            </a:r>
          </a:p>
          <a:p>
            <a:pPr algn="r" rtl="1">
              <a:spcBef>
                <a:spcPct val="50000"/>
              </a:spcBef>
            </a:pPr>
            <a:endParaRPr lang="en-US" sz="2400" dirty="0">
              <a:cs typeface="B Nazanin" panose="00000400000000000000" pitchFamily="2" charset="-78"/>
            </a:endParaRPr>
          </a:p>
          <a:p>
            <a:pPr marL="342900" indent="-342900" algn="r" rtl="1">
              <a:spcBef>
                <a:spcPct val="50000"/>
              </a:spcBef>
              <a:buFont typeface="Arial" panose="020B0604020202020204" pitchFamily="34" charset="0"/>
              <a:buChar char="•"/>
            </a:pPr>
            <a:endParaRPr lang="en-US" sz="2400" dirty="0">
              <a:cs typeface="B Nazanin" panose="00000400000000000000" pitchFamily="2" charset="-78"/>
            </a:endParaRPr>
          </a:p>
        </p:txBody>
      </p:sp>
      <p:sp>
        <p:nvSpPr>
          <p:cNvPr id="9" name="Text Box 2">
            <a:extLst>
              <a:ext uri="{FF2B5EF4-FFF2-40B4-BE49-F238E27FC236}">
                <a16:creationId xmlns:a16="http://schemas.microsoft.com/office/drawing/2014/main" id="{DB43F237-5CB3-4CDE-815B-C1DD8D31C807}"/>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3855630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8" name="Picture 5"/>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56792" y="2370136"/>
            <a:ext cx="3143608" cy="2947054"/>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238597" name="Text Box 4"/>
          <p:cNvSpPr txBox="1">
            <a:spLocks noChangeArrowheads="1"/>
          </p:cNvSpPr>
          <p:nvPr/>
        </p:nvSpPr>
        <p:spPr bwMode="auto">
          <a:xfrm>
            <a:off x="2819400" y="2248555"/>
            <a:ext cx="60960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dirty="0">
                <a:cs typeface="B Nazanin" panose="00000400000000000000" pitchFamily="2" charset="-78"/>
              </a:rPr>
              <a:t>اولین گام: ساخت پایگاه دانش </a:t>
            </a:r>
          </a:p>
          <a:p>
            <a:pPr marL="342900" indent="-342900" algn="r" rtl="1">
              <a:spcBef>
                <a:spcPct val="50000"/>
              </a:spcBef>
              <a:buFont typeface="Arial" panose="020B0604020202020204" pitchFamily="34" charset="0"/>
              <a:buChar char="•"/>
            </a:pPr>
            <a:r>
              <a:rPr lang="fa-IR" sz="2400" dirty="0">
                <a:cs typeface="B Nazanin" panose="00000400000000000000" pitchFamily="2" charset="-78"/>
              </a:rPr>
              <a:t> پایگاه دانش شامل جملات زیر است:</a:t>
            </a:r>
          </a:p>
          <a:p>
            <a:pPr marL="342900" indent="-342900" algn="r" rtl="1">
              <a:spcBef>
                <a:spcPct val="50000"/>
              </a:spcBef>
              <a:buFont typeface="Arial" panose="020B0604020202020204" pitchFamily="34" charset="0"/>
              <a:buChar char="•"/>
            </a:pPr>
            <a:r>
              <a:rPr lang="en-US" sz="2400" dirty="0">
                <a:cs typeface="B Nazanin" panose="00000400000000000000" pitchFamily="2" charset="-78"/>
              </a:rPr>
              <a:t>R1: ~ P1,1</a:t>
            </a:r>
            <a:r>
              <a:rPr lang="fa-IR" sz="2400" dirty="0">
                <a:cs typeface="B Nazanin" panose="00000400000000000000" pitchFamily="2" charset="-78"/>
              </a:rPr>
              <a:t> (چاهی در </a:t>
            </a:r>
            <a:r>
              <a:rPr lang="en-US" sz="2400" dirty="0">
                <a:cs typeface="B Nazanin" panose="00000400000000000000" pitchFamily="2" charset="-78"/>
              </a:rPr>
              <a:t>[1,1]</a:t>
            </a:r>
            <a:r>
              <a:rPr lang="fa-IR" sz="2400" dirty="0">
                <a:cs typeface="B Nazanin" panose="00000400000000000000" pitchFamily="2" charset="-78"/>
              </a:rPr>
              <a:t> نیست)</a:t>
            </a:r>
          </a:p>
          <a:p>
            <a:pPr marL="342900" indent="-342900" algn="r" rtl="1">
              <a:spcBef>
                <a:spcPct val="50000"/>
              </a:spcBef>
              <a:buFont typeface="Arial" panose="020B0604020202020204" pitchFamily="34" charset="0"/>
              <a:buChar char="•"/>
            </a:pPr>
            <a:r>
              <a:rPr lang="fa-IR" sz="2400" dirty="0">
                <a:cs typeface="B Nazanin" panose="00000400000000000000" pitchFamily="2" charset="-78"/>
              </a:rPr>
              <a:t>خانه‌ای نسیم دارد اگر و تنها اگر در همسایگی آن چاهی باشد مثلا برای خانه‌های </a:t>
            </a:r>
            <a:r>
              <a:rPr lang="en-US" sz="2400" dirty="0">
                <a:cs typeface="B Nazanin" panose="00000400000000000000" pitchFamily="2" charset="-78"/>
              </a:rPr>
              <a:t>[1,1]</a:t>
            </a:r>
            <a:r>
              <a:rPr lang="fa-IR" sz="2400" dirty="0">
                <a:cs typeface="B Nazanin" panose="00000400000000000000" pitchFamily="2" charset="-78"/>
              </a:rPr>
              <a:t> و </a:t>
            </a:r>
            <a:r>
              <a:rPr lang="en-US" sz="2400" dirty="0">
                <a:cs typeface="B Nazanin" panose="00000400000000000000" pitchFamily="2" charset="-78"/>
              </a:rPr>
              <a:t>[2,1]</a:t>
            </a:r>
            <a:r>
              <a:rPr lang="fa-IR" sz="2400" dirty="0">
                <a:cs typeface="B Nazanin" panose="00000400000000000000" pitchFamily="2" charset="-78"/>
              </a:rPr>
              <a:t> داریم که 	</a:t>
            </a:r>
            <a:r>
              <a:rPr lang="en-US" sz="2400" dirty="0">
                <a:cs typeface="B Nazanin" panose="00000400000000000000" pitchFamily="2" charset="-78"/>
              </a:rPr>
              <a:t>    	R2: B1,1 </a:t>
            </a:r>
            <a:r>
              <a:rPr lang="en-US" sz="2400" dirty="0">
                <a:cs typeface="B Nazanin" panose="00000400000000000000" pitchFamily="2" charset="-78"/>
                <a:sym typeface="Wingdings" pitchFamily="2" charset="2"/>
              </a:rPr>
              <a:t> (P1,2 </a:t>
            </a:r>
            <a:r>
              <a:rPr lang="el-GR" sz="2400" dirty="0">
                <a:cs typeface="B Nazanin" panose="00000400000000000000" pitchFamily="2" charset="-78"/>
              </a:rPr>
              <a:t>ν</a:t>
            </a:r>
            <a:r>
              <a:rPr lang="en-US" sz="2400" dirty="0">
                <a:cs typeface="B Nazanin" panose="00000400000000000000" pitchFamily="2" charset="-78"/>
              </a:rPr>
              <a:t> P2,1)</a:t>
            </a:r>
          </a:p>
          <a:p>
            <a:pPr algn="r" rtl="1">
              <a:spcBef>
                <a:spcPct val="50000"/>
              </a:spcBef>
            </a:pPr>
            <a:r>
              <a:rPr lang="en-US" sz="2400" dirty="0">
                <a:cs typeface="B Nazanin" panose="00000400000000000000" pitchFamily="2" charset="-78"/>
              </a:rPr>
              <a:t>R3: B2,1 </a:t>
            </a:r>
            <a:r>
              <a:rPr lang="en-US" sz="2400" dirty="0">
                <a:cs typeface="B Nazanin" panose="00000400000000000000" pitchFamily="2" charset="-78"/>
                <a:sym typeface="Wingdings" pitchFamily="2" charset="2"/>
              </a:rPr>
              <a:t> (P1,1 </a:t>
            </a:r>
            <a:r>
              <a:rPr lang="el-GR" sz="2400" dirty="0">
                <a:cs typeface="B Nazanin" panose="00000400000000000000" pitchFamily="2" charset="-78"/>
              </a:rPr>
              <a:t>ν</a:t>
            </a:r>
            <a:r>
              <a:rPr lang="en-US" sz="2400" dirty="0">
                <a:cs typeface="B Nazanin" panose="00000400000000000000" pitchFamily="2" charset="-78"/>
                <a:sym typeface="Wingdings" pitchFamily="2" charset="2"/>
              </a:rPr>
              <a:t> P2,2 </a:t>
            </a:r>
            <a:r>
              <a:rPr lang="el-GR" sz="2400" dirty="0">
                <a:cs typeface="B Nazanin" panose="00000400000000000000" pitchFamily="2" charset="-78"/>
              </a:rPr>
              <a:t>ν</a:t>
            </a:r>
            <a:r>
              <a:rPr lang="en-US" sz="2400" dirty="0">
                <a:cs typeface="B Nazanin" panose="00000400000000000000" pitchFamily="2" charset="-78"/>
              </a:rPr>
              <a:t> P3,1)</a:t>
            </a:r>
          </a:p>
          <a:p>
            <a:pPr marL="342900" indent="-342900" algn="r" rtl="1">
              <a:spcBef>
                <a:spcPct val="50000"/>
              </a:spcBef>
              <a:buFont typeface="Arial" panose="020B0604020202020204" pitchFamily="34" charset="0"/>
              <a:buChar char="•"/>
            </a:pPr>
            <a:endParaRPr lang="en-US" sz="2400" dirty="0">
              <a:cs typeface="B Nazanin" panose="00000400000000000000" pitchFamily="2" charset="-78"/>
            </a:endParaRPr>
          </a:p>
        </p:txBody>
      </p:sp>
      <p:sp>
        <p:nvSpPr>
          <p:cNvPr id="6" name="Text Box 2">
            <a:extLst>
              <a:ext uri="{FF2B5EF4-FFF2-40B4-BE49-F238E27FC236}">
                <a16:creationId xmlns:a16="http://schemas.microsoft.com/office/drawing/2014/main" id="{B6E9DA01-4267-4EA3-B406-086EB3039CBA}"/>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Text Box 2">
            <a:extLst>
              <a:ext uri="{FF2B5EF4-FFF2-40B4-BE49-F238E27FC236}">
                <a16:creationId xmlns:a16="http://schemas.microsoft.com/office/drawing/2014/main" id="{326CA972-BEE2-4102-A3B4-1A854122F41C}"/>
              </a:ext>
            </a:extLst>
          </p:cNvPr>
          <p:cNvSpPr txBox="1">
            <a:spLocks noChangeArrowheads="1"/>
          </p:cNvSpPr>
          <p:nvPr/>
        </p:nvSpPr>
        <p:spPr bwMode="auto">
          <a:xfrm>
            <a:off x="846137" y="1717376"/>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ساخت پایگاه دانش برای دنیای هیولا با زبان منطق گزاره‌ای</a:t>
            </a:r>
          </a:p>
        </p:txBody>
      </p:sp>
    </p:spTree>
    <p:extLst>
      <p:ext uri="{BB962C8B-B14F-4D97-AF65-F5344CB8AC3E}">
        <p14:creationId xmlns:p14="http://schemas.microsoft.com/office/powerpoint/2010/main" val="40212269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pPr>
              <a:defRPr/>
            </a:pPr>
            <a:fld id="{41B34FC0-55F7-4B04-AF6B-9C65EADCCFCA}" type="slidenum">
              <a:rPr lang="fa-IR"/>
              <a:pPr>
                <a:defRPr/>
              </a:pPr>
              <a:t>38</a:t>
            </a:fld>
            <a:endParaRPr lang="en-US"/>
          </a:p>
        </p:txBody>
      </p:sp>
      <p:sp>
        <p:nvSpPr>
          <p:cNvPr id="239620" name="Text Box 3"/>
          <p:cNvSpPr txBox="1">
            <a:spLocks noChangeArrowheads="1"/>
          </p:cNvSpPr>
          <p:nvPr/>
        </p:nvSpPr>
        <p:spPr bwMode="auto">
          <a:xfrm>
            <a:off x="705597" y="1668959"/>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الگوهای استدلال در منطق گزاره‌ای</a:t>
            </a:r>
          </a:p>
        </p:txBody>
      </p:sp>
      <mc:AlternateContent xmlns:mc="http://schemas.openxmlformats.org/markup-compatibility/2006" xmlns:a14="http://schemas.microsoft.com/office/drawing/2010/main">
        <mc:Choice Requires="a14">
          <p:sp>
            <p:nvSpPr>
              <p:cNvPr id="239621" name="Text Box 4"/>
              <p:cNvSpPr txBox="1">
                <a:spLocks noChangeArrowheads="1"/>
              </p:cNvSpPr>
              <p:nvPr/>
            </p:nvSpPr>
            <p:spPr bwMode="auto">
              <a:xfrm>
                <a:off x="695325" y="2133082"/>
                <a:ext cx="7991475" cy="4524315"/>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هدف استنتاج منطقی: تصمیم‌گیری درباره‌ی </a:t>
                </a:r>
                <a14:m>
                  <m:oMath xmlns:m="http://schemas.openxmlformats.org/officeDocument/2006/math">
                    <m:r>
                      <a:rPr lang="en-US" sz="2400" i="1">
                        <a:latin typeface="Cambria Math" panose="02040503050406030204" pitchFamily="18" charset="0"/>
                        <a:cs typeface="B Nazanin" panose="00000400000000000000" pitchFamily="2" charset="-78"/>
                      </a:rPr>
                      <m:t>𝐾𝐵</m:t>
                    </m:r>
                    <m:r>
                      <a:rPr lang="en-US" sz="2400" i="1">
                        <a:latin typeface="Cambria Math" panose="02040503050406030204" pitchFamily="18" charset="0"/>
                        <a:cs typeface="B Nazanin" panose="00000400000000000000" pitchFamily="2" charset="-78"/>
                      </a:rPr>
                      <m:t>|=</m:t>
                    </m:r>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برای جمله‌ای همانند </a:t>
                </a:r>
                <a14:m>
                  <m:oMath xmlns:m="http://schemas.openxmlformats.org/officeDocument/2006/math">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است</a:t>
                </a:r>
              </a:p>
              <a:p>
                <a:pPr algn="r" rtl="1">
                  <a:spcBef>
                    <a:spcPct val="50000"/>
                  </a:spcBef>
                  <a:buClr>
                    <a:srgbClr val="00D600"/>
                  </a:buClr>
                  <a:buFont typeface="Wingdings" pitchFamily="2" charset="2"/>
                  <a:buChar char="Ã"/>
                </a:pPr>
                <a:r>
                  <a:rPr lang="fa-IR" sz="2400" dirty="0">
                    <a:cs typeface="B Nazanin" panose="00000400000000000000" pitchFamily="2" charset="-78"/>
                  </a:rPr>
                  <a:t>مثال: آیا </a:t>
                </a:r>
                <a:r>
                  <a:rPr lang="en-US" sz="2400" dirty="0">
                    <a:cs typeface="B Nazanin" panose="00000400000000000000" pitchFamily="2" charset="-78"/>
                  </a:rPr>
                  <a:t>P2,2</a:t>
                </a:r>
                <a:r>
                  <a:rPr lang="fa-IR" sz="2400" dirty="0">
                    <a:cs typeface="B Nazanin" panose="00000400000000000000" pitchFamily="2" charset="-78"/>
                  </a:rPr>
                  <a:t> مستلزم است؟</a:t>
                </a:r>
              </a:p>
              <a:p>
                <a:pPr algn="r" rtl="1">
                  <a:spcBef>
                    <a:spcPct val="50000"/>
                  </a:spcBef>
                  <a:buClr>
                    <a:srgbClr val="00D600"/>
                  </a:buClr>
                  <a:buFont typeface="Wingdings" pitchFamily="2" charset="2"/>
                  <a:buChar char="Ã"/>
                </a:pPr>
                <a:r>
                  <a:rPr lang="fa-IR" sz="2400" dirty="0">
                    <a:cs typeface="B Nazanin" panose="00000400000000000000" pitchFamily="2" charset="-78"/>
                  </a:rPr>
                  <a:t>الگوریتم استنتاج اول: پیاده‌سازی مستقیم تعریف استلزام: </a:t>
                </a:r>
              </a:p>
              <a:p>
                <a:pPr marL="914400" indent="-342900" algn="r" rtl="1">
                  <a:spcBef>
                    <a:spcPct val="50000"/>
                  </a:spcBef>
                  <a:buClr>
                    <a:srgbClr val="00D600"/>
                  </a:buClr>
                  <a:buFont typeface="Arial" panose="020B0604020202020204" pitchFamily="34" charset="0"/>
                  <a:buChar char="•"/>
                </a:pPr>
                <a:r>
                  <a:rPr lang="fa-IR" sz="2400" dirty="0">
                    <a:cs typeface="B Nazanin" panose="00000400000000000000" pitchFamily="2" charset="-78"/>
                  </a:rPr>
                  <a:t>شمارش مدل‌ها و کنترل اینکه آیا در هر مدلی که </a:t>
                </a:r>
                <a:r>
                  <a:rPr lang="en-US" sz="2400" dirty="0">
                    <a:cs typeface="B Nazanin" panose="00000400000000000000" pitchFamily="2" charset="-78"/>
                  </a:rPr>
                  <a:t>KB</a:t>
                </a:r>
                <a:r>
                  <a:rPr lang="fa-IR" sz="2400" dirty="0">
                    <a:cs typeface="B Nazanin" panose="00000400000000000000" pitchFamily="2" charset="-78"/>
                  </a:rPr>
                  <a:t> درست است </a:t>
                </a:r>
                <a14:m>
                  <m:oMath xmlns:m="http://schemas.openxmlformats.org/officeDocument/2006/math">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نیز درست است</a:t>
                </a:r>
              </a:p>
              <a:p>
                <a:pPr algn="r" rtl="1">
                  <a:spcBef>
                    <a:spcPct val="50000"/>
                  </a:spcBef>
                  <a:buClr>
                    <a:srgbClr val="00D600"/>
                  </a:buClr>
                  <a:buFont typeface="Wingdings" pitchFamily="2" charset="2"/>
                  <a:buChar char="Ã"/>
                </a:pPr>
                <a:r>
                  <a:rPr lang="fa-IR" sz="2400" dirty="0">
                    <a:cs typeface="B Nazanin" panose="00000400000000000000" pitchFamily="2" charset="-78"/>
                  </a:rPr>
                  <a:t>الگوریتم استنتاج دوم: استنتاج در منطق گزاره‌ای</a:t>
                </a:r>
                <a:r>
                  <a:rPr lang="en-US" sz="2400" dirty="0">
                    <a:cs typeface="B Nazanin" panose="00000400000000000000" pitchFamily="2" charset="-78"/>
                  </a:rPr>
                  <a:t> </a:t>
                </a:r>
                <a:r>
                  <a:rPr lang="fa-IR" sz="2400" dirty="0">
                    <a:cs typeface="B Nazanin" panose="00000400000000000000" pitchFamily="2" charset="-78"/>
                  </a:rPr>
                  <a:t>یا الگوریتم‌های استنتاج منطقی</a:t>
                </a:r>
              </a:p>
              <a:p>
                <a:pPr algn="r" rtl="1">
                  <a:spcBef>
                    <a:spcPct val="50000"/>
                  </a:spcBef>
                  <a:buClr>
                    <a:srgbClr val="00D600"/>
                  </a:buClr>
                  <a:buFont typeface="Wingdings" pitchFamily="2" charset="2"/>
                  <a:buChar char="Ã"/>
                </a:pPr>
                <a:endParaRPr lang="fa-IR" sz="2400" dirty="0">
                  <a:cs typeface="B Nazanin" panose="00000400000000000000" pitchFamily="2" charset="-78"/>
                </a:endParaRPr>
              </a:p>
              <a:p>
                <a:pPr algn="r" rtl="1">
                  <a:spcBef>
                    <a:spcPct val="50000"/>
                  </a:spcBef>
                  <a:buClr>
                    <a:srgbClr val="00D600"/>
                  </a:buClr>
                  <a:buFont typeface="Wingdings" pitchFamily="2" charset="2"/>
                  <a:buChar char="Ã"/>
                </a:pPr>
                <a:endParaRPr lang="fa-IR" sz="2400" dirty="0">
                  <a:cs typeface="B Nazanin" panose="00000400000000000000" pitchFamily="2" charset="-78"/>
                </a:endParaRPr>
              </a:p>
            </p:txBody>
          </p:sp>
        </mc:Choice>
        <mc:Fallback xmlns="">
          <p:sp>
            <p:nvSpPr>
              <p:cNvPr id="239621" name="Text Box 4"/>
              <p:cNvSpPr txBox="1">
                <a:spLocks noRot="1" noChangeAspect="1" noMove="1" noResize="1" noEditPoints="1" noAdjustHandles="1" noChangeArrowheads="1" noChangeShapeType="1" noTextEdit="1"/>
              </p:cNvSpPr>
              <p:nvPr/>
            </p:nvSpPr>
            <p:spPr bwMode="auto">
              <a:xfrm>
                <a:off x="695325" y="2133082"/>
                <a:ext cx="7991475" cy="4524315"/>
              </a:xfrm>
              <a:prstGeom prst="rect">
                <a:avLst/>
              </a:prstGeom>
              <a:blipFill>
                <a:blip r:embed="rId2"/>
                <a:stretch>
                  <a:fillRect l="-1449" t="-1348" r="-122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6" name="Text Box 2">
            <a:extLst>
              <a:ext uri="{FF2B5EF4-FFF2-40B4-BE49-F238E27FC236}">
                <a16:creationId xmlns:a16="http://schemas.microsoft.com/office/drawing/2014/main" id="{C3599A0B-D86F-4F74-BF4C-1F7EE2688D23}"/>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5037925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pPr>
              <a:defRPr/>
            </a:pPr>
            <a:fld id="{41B34FC0-55F7-4B04-AF6B-9C65EADCCFCA}" type="slidenum">
              <a:rPr lang="fa-IR"/>
              <a:pPr>
                <a:defRPr/>
              </a:pPr>
              <a:t>39</a:t>
            </a:fld>
            <a:endParaRPr lang="en-US"/>
          </a:p>
        </p:txBody>
      </p:sp>
      <mc:AlternateContent xmlns:mc="http://schemas.openxmlformats.org/markup-compatibility/2006" xmlns:a14="http://schemas.microsoft.com/office/drawing/2010/main">
        <mc:Choice Requires="a14">
          <p:sp>
            <p:nvSpPr>
              <p:cNvPr id="239621" name="Text Box 4"/>
              <p:cNvSpPr txBox="1">
                <a:spLocks noChangeArrowheads="1"/>
              </p:cNvSpPr>
              <p:nvPr/>
            </p:nvSpPr>
            <p:spPr bwMode="auto">
              <a:xfrm>
                <a:off x="1" y="2133600"/>
                <a:ext cx="8459788" cy="4708981"/>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chemeClr val="tx2"/>
                  </a:buClr>
                  <a:buFont typeface="Wingdings" pitchFamily="2" charset="2"/>
                  <a:buChar char="Ã"/>
                </a:pPr>
                <a:r>
                  <a:rPr lang="fa-IR" sz="2400" b="1" dirty="0">
                    <a:cs typeface="B Nazanin" panose="00000400000000000000" pitchFamily="2" charset="-78"/>
                  </a:rPr>
                  <a:t>معرفی بعضی مفاهیم لازم:</a:t>
                </a:r>
              </a:p>
              <a:p>
                <a:pPr marL="738188" indent="-342900" algn="r" rtl="1">
                  <a:spcBef>
                    <a:spcPct val="50000"/>
                  </a:spcBef>
                  <a:buClr>
                    <a:schemeClr val="tx2"/>
                  </a:buClr>
                  <a:buFont typeface="Wingdings" panose="05000000000000000000" pitchFamily="2" charset="2"/>
                  <a:buChar char="§"/>
                </a:pPr>
                <a:r>
                  <a:rPr lang="fa-IR" sz="2400" b="1" dirty="0">
                    <a:cs typeface="B Nazanin" panose="00000400000000000000" pitchFamily="2" charset="-78"/>
                  </a:rPr>
                  <a:t>هم‌ارزی منطقی: </a:t>
                </a:r>
                <a:r>
                  <a:rPr lang="fa-IR" sz="2400" dirty="0">
                    <a:cs typeface="B Nazanin" panose="00000400000000000000" pitchFamily="2" charset="-78"/>
                  </a:rPr>
                  <a:t>دو جمله‌ را هم ارز منطقی گویند درصورتی‌که مجموعه مدل‌هایی که این جملات درست هستند با هم یکسان باشند یعنی </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r>
                      <a:rPr lang="fa-IR" sz="2400" i="1" smtClean="0">
                        <a:latin typeface="Cambria Math" panose="02040503050406030204" pitchFamily="18" charset="0"/>
                        <a:ea typeface="Cambria Math" panose="02040503050406030204" pitchFamily="18" charset="0"/>
                        <a:cs typeface="B Nazanin" panose="00000400000000000000" pitchFamily="2" charset="-78"/>
                      </a:rPr>
                      <m:t>↔</m:t>
                    </m:r>
                    <m:r>
                      <a:rPr lang="fa-IR" sz="2400" i="1" smtClean="0">
                        <a:latin typeface="Cambria Math" panose="02040503050406030204" pitchFamily="18" charset="0"/>
                        <a:ea typeface="Cambria Math" panose="02040503050406030204" pitchFamily="18" charset="0"/>
                        <a:cs typeface="B Nazanin" panose="00000400000000000000" pitchFamily="2" charset="-78"/>
                      </a:rPr>
                      <m:t>𝛽</m:t>
                    </m:r>
                  </m:oMath>
                </a14:m>
                <a:endParaRPr lang="fa-IR" sz="2400" dirty="0">
                  <a:cs typeface="B Nazanin" panose="00000400000000000000" pitchFamily="2" charset="-78"/>
                </a:endParaRPr>
              </a:p>
              <a:p>
                <a:pPr marL="738188" indent="-342900" algn="r" rtl="1">
                  <a:spcBef>
                    <a:spcPct val="50000"/>
                  </a:spcBef>
                  <a:buClr>
                    <a:schemeClr val="tx2"/>
                  </a:buClr>
                  <a:buFont typeface="Wingdings" panose="05000000000000000000" pitchFamily="2" charset="2"/>
                  <a:buChar char="§"/>
                </a:pPr>
                <a:r>
                  <a:rPr lang="fa-IR" sz="2400" dirty="0">
                    <a:cs typeface="B Nazanin" panose="00000400000000000000" pitchFamily="2" charset="-78"/>
                  </a:rPr>
                  <a:t> مانند تساوی‌های حسابی در ریاضیات عادی</a:t>
                </a:r>
              </a:p>
              <a:p>
                <a:pPr marL="738188" indent="-342900" algn="r" rtl="1">
                  <a:spcBef>
                    <a:spcPct val="50000"/>
                  </a:spcBef>
                  <a:buClr>
                    <a:schemeClr val="tx2"/>
                  </a:buClr>
                  <a:buFont typeface="Wingdings" panose="05000000000000000000" pitchFamily="2" charset="2"/>
                  <a:buChar char="§"/>
                </a:pPr>
                <a:r>
                  <a:rPr lang="fa-IR" sz="2400" dirty="0">
                    <a:cs typeface="B Nazanin" panose="00000400000000000000" pitchFamily="2" charset="-78"/>
                  </a:rPr>
                  <a:t>تعریف معادل دیگر برای هم‌ارزی منطقی: </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r>
                      <a:rPr lang="fa-IR" sz="2400" i="1" smtClean="0">
                        <a:latin typeface="Cambria Math" panose="02040503050406030204" pitchFamily="18" charset="0"/>
                        <a:ea typeface="Cambria Math" panose="02040503050406030204" pitchFamily="18" charset="0"/>
                        <a:cs typeface="B Nazanin" panose="00000400000000000000" pitchFamily="2" charset="-78"/>
                      </a:rPr>
                      <m:t>≡</m:t>
                    </m:r>
                    <m:r>
                      <a:rPr lang="fa-IR" sz="2400" i="1" smtClean="0">
                        <a:latin typeface="Cambria Math" panose="02040503050406030204" pitchFamily="18" charset="0"/>
                        <a:ea typeface="Cambria Math" panose="02040503050406030204" pitchFamily="18" charset="0"/>
                        <a:cs typeface="B Nazanin" panose="00000400000000000000" pitchFamily="2" charset="-78"/>
                      </a:rPr>
                      <m:t>𝛽</m:t>
                    </m:r>
                    <m:r>
                      <a:rPr lang="fa-IR" sz="2400" b="0" i="1" smtClean="0">
                        <a:latin typeface="Cambria Math" panose="02040503050406030204" pitchFamily="18" charset="0"/>
                        <a:ea typeface="Cambria Math" panose="02040503050406030204" pitchFamily="18" charset="0"/>
                        <a:cs typeface="B Nazanin" panose="00000400000000000000" pitchFamily="2" charset="-78"/>
                      </a:rPr>
                      <m:t> </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𝑖𝑓𝑓</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d>
                      <m:dPr>
                        <m:begChr m:val="|"/>
                        <m:endChr m:val="|"/>
                        <m:ctrlPr>
                          <a:rPr lang="en-US" sz="2400" b="0" i="1" smtClean="0">
                            <a:latin typeface="Cambria Math" panose="02040503050406030204" pitchFamily="18" charset="0"/>
                            <a:ea typeface="Cambria Math" panose="02040503050406030204" pitchFamily="18" charset="0"/>
                            <a:cs typeface="B Nazanin" panose="00000400000000000000" pitchFamily="2" charset="-78"/>
                          </a:rPr>
                        </m:ctrlPr>
                      </m:dPr>
                      <m:e>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𝛽</m:t>
                        </m:r>
                        <m:r>
                          <a:rPr lang="en-US" sz="2400" b="0" i="1" smtClean="0">
                            <a:latin typeface="Cambria Math" panose="02040503050406030204" pitchFamily="18" charset="0"/>
                            <a:ea typeface="Cambria Math" panose="02040503050406030204" pitchFamily="18" charset="0"/>
                            <a:cs typeface="B Nazanin" panose="00000400000000000000" pitchFamily="2" charset="-78"/>
                          </a:rPr>
                          <m:t> , </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𝛽</m:t>
                        </m:r>
                      </m:e>
                    </m:d>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oMath>
                </a14:m>
                <a:endParaRPr lang="fa-IR" sz="2400" dirty="0">
                  <a:cs typeface="B Nazanin" panose="00000400000000000000" pitchFamily="2" charset="-78"/>
                </a:endParaRPr>
              </a:p>
              <a:p>
                <a:pPr marL="738188" indent="-342900" algn="r" rtl="1">
                  <a:spcBef>
                    <a:spcPct val="50000"/>
                  </a:spcBef>
                  <a:buClr>
                    <a:schemeClr val="tx2"/>
                  </a:buClr>
                  <a:buFont typeface="Wingdings" panose="05000000000000000000" pitchFamily="2" charset="2"/>
                  <a:buChar char="§"/>
                </a:pPr>
                <a:r>
                  <a:rPr lang="fa-IR" sz="2400" b="1" dirty="0">
                    <a:cs typeface="B Nazanin" panose="00000400000000000000" pitchFamily="2" charset="-78"/>
                  </a:rPr>
                  <a:t>اعتبار: </a:t>
                </a:r>
                <a:r>
                  <a:rPr lang="fa-IR" sz="2400" dirty="0">
                    <a:cs typeface="B Nazanin" panose="00000400000000000000" pitchFamily="2" charset="-78"/>
                  </a:rPr>
                  <a:t>جمله‌ای معتبر است که در تمامی مدل‌ها درست باشد مثال </a:t>
                </a:r>
                <a14:m>
                  <m:oMath xmlns:m="http://schemas.openxmlformats.org/officeDocument/2006/math">
                    <m:r>
                      <a:rPr lang="en-US" sz="2400" b="0" i="1" smtClean="0">
                        <a:latin typeface="Cambria Math" panose="02040503050406030204" pitchFamily="18" charset="0"/>
                        <a:cs typeface="B Nazanin" panose="00000400000000000000" pitchFamily="2" charset="-78"/>
                      </a:rPr>
                      <m:t>𝑃</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𝑃</m:t>
                    </m:r>
                  </m:oMath>
                </a14:m>
                <a:endParaRPr lang="fa-IR" sz="2400" b="0" dirty="0">
                  <a:ea typeface="Cambria Math" panose="02040503050406030204" pitchFamily="18" charset="0"/>
                  <a:cs typeface="B Nazanin" panose="00000400000000000000" pitchFamily="2" charset="-78"/>
                </a:endParaRPr>
              </a:p>
              <a:p>
                <a:pPr marL="738188" indent="-342900" algn="r" rtl="1">
                  <a:spcBef>
                    <a:spcPct val="50000"/>
                  </a:spcBef>
                  <a:buClr>
                    <a:schemeClr val="tx2"/>
                  </a:buClr>
                  <a:buFont typeface="Wingdings" panose="05000000000000000000" pitchFamily="2" charset="2"/>
                  <a:buChar char="§"/>
                </a:pPr>
                <a:r>
                  <a:rPr lang="fa-IR" sz="2400" dirty="0">
                    <a:cs typeface="B Nazanin" panose="00000400000000000000" pitchFamily="2" charset="-78"/>
                  </a:rPr>
                  <a:t>هر جمله‌ی معتبر هم‌ارز منطقی </a:t>
                </a:r>
                <a:r>
                  <a:rPr lang="en-US" sz="2400" dirty="0">
                    <a:cs typeface="B Nazanin" panose="00000400000000000000" pitchFamily="2" charset="-78"/>
                  </a:rPr>
                  <a:t>TRUE</a:t>
                </a:r>
                <a:r>
                  <a:rPr lang="fa-IR" sz="2400" dirty="0">
                    <a:cs typeface="B Nazanin" panose="00000400000000000000" pitchFamily="2" charset="-78"/>
                  </a:rPr>
                  <a:t> است</a:t>
                </a:r>
              </a:p>
              <a:p>
                <a:pPr marL="738188" indent="-342900" algn="r" rtl="1">
                  <a:spcBef>
                    <a:spcPct val="50000"/>
                  </a:spcBef>
                  <a:buClr>
                    <a:schemeClr val="tx2"/>
                  </a:buClr>
                  <a:buFont typeface="Wingdings" panose="05000000000000000000" pitchFamily="2" charset="2"/>
                  <a:buChar char="§"/>
                </a:pPr>
                <a:r>
                  <a:rPr lang="fa-IR" sz="2400" dirty="0">
                    <a:cs typeface="B Nazanin" panose="00000400000000000000" pitchFamily="2" charset="-78"/>
                  </a:rPr>
                  <a:t> جملات معتبر اغلب تاتولوژی نامیده می‌شوند</a:t>
                </a:r>
              </a:p>
              <a:p>
                <a:pPr marL="738188" indent="-342900" algn="r" rtl="1">
                  <a:spcBef>
                    <a:spcPct val="50000"/>
                  </a:spcBef>
                  <a:buClr>
                    <a:schemeClr val="tx2"/>
                  </a:buClr>
                  <a:buFont typeface="Wingdings" panose="05000000000000000000" pitchFamily="2" charset="2"/>
                  <a:buChar char="§"/>
                </a:pPr>
                <a:r>
                  <a:rPr lang="fa-IR" sz="2400" dirty="0">
                    <a:cs typeface="B Nazanin" panose="00000400000000000000" pitchFamily="2" charset="-78"/>
                  </a:rPr>
                  <a:t>برای هر </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r>
                      <a:rPr lang="fa-IR" sz="2400" b="0" i="1" smtClean="0">
                        <a:latin typeface="Cambria Math" panose="02040503050406030204" pitchFamily="18" charset="0"/>
                        <a:ea typeface="Cambria Math" panose="02040503050406030204" pitchFamily="18" charset="0"/>
                        <a:cs typeface="B Nazanin" panose="00000400000000000000" pitchFamily="2" charset="-78"/>
                      </a:rPr>
                      <m:t> </m:t>
                    </m:r>
                  </m:oMath>
                </a14:m>
                <a:r>
                  <a:rPr lang="fa-IR" sz="2400" dirty="0">
                    <a:cs typeface="B Nazanin" panose="00000400000000000000" pitchFamily="2" charset="-78"/>
                  </a:rPr>
                  <a:t> و </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𝛽</m:t>
                    </m:r>
                  </m:oMath>
                </a14:m>
                <a:r>
                  <a:rPr lang="fa-IR" sz="2400" dirty="0">
                    <a:cs typeface="B Nazanin" panose="00000400000000000000" pitchFamily="2" charset="-78"/>
                  </a:rPr>
                  <a:t> داریم که </a:t>
                </a:r>
                <a14:m>
                  <m:oMath xmlns:m="http://schemas.openxmlformats.org/officeDocument/2006/math">
                    <m:r>
                      <a:rPr lang="fa-IR" sz="2400" i="1" smtClean="0">
                        <a:latin typeface="Cambria Math" panose="02040503050406030204" pitchFamily="18" charset="0"/>
                        <a:ea typeface="Cambria Math" panose="02040503050406030204" pitchFamily="18" charset="0"/>
                        <a:cs typeface="B Nazanin" panose="00000400000000000000" pitchFamily="2" charset="-78"/>
                      </a:rPr>
                      <m:t>𝛼</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𝛽</m:t>
                    </m:r>
                    <m:r>
                      <a:rPr lang="fa-IR" sz="2400" b="0" i="0" smtClean="0">
                        <a:latin typeface="Cambria Math" panose="02040503050406030204" pitchFamily="18" charset="0"/>
                        <a:ea typeface="Cambria Math" panose="02040503050406030204" pitchFamily="18" charset="0"/>
                        <a:cs typeface="B Nazanin" panose="00000400000000000000" pitchFamily="2" charset="-78"/>
                      </a:rPr>
                      <m:t> </m:t>
                    </m:r>
                  </m:oMath>
                </a14:m>
                <a:r>
                  <a:rPr lang="fa-IR" sz="2400" dirty="0">
                    <a:cs typeface="B Nazanin" panose="00000400000000000000" pitchFamily="2" charset="-78"/>
                  </a:rPr>
                  <a:t> اگر و تنها اگر </a:t>
                </a:r>
                <a14:m>
                  <m:oMath xmlns:m="http://schemas.openxmlformats.org/officeDocument/2006/math">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𝛽</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oMath>
                </a14:m>
                <a:r>
                  <a:rPr lang="fa-IR" sz="2400" dirty="0">
                    <a:cs typeface="B Nazanin" panose="00000400000000000000" pitchFamily="2" charset="-78"/>
                  </a:rPr>
                  <a:t> معتبر باشد</a:t>
                </a:r>
              </a:p>
            </p:txBody>
          </p:sp>
        </mc:Choice>
        <mc:Fallback xmlns="">
          <p:sp>
            <p:nvSpPr>
              <p:cNvPr id="239621" name="Text Box 4"/>
              <p:cNvSpPr txBox="1">
                <a:spLocks noRot="1" noChangeAspect="1" noMove="1" noResize="1" noEditPoints="1" noAdjustHandles="1" noChangeArrowheads="1" noChangeShapeType="1" noTextEdit="1"/>
              </p:cNvSpPr>
              <p:nvPr/>
            </p:nvSpPr>
            <p:spPr bwMode="auto">
              <a:xfrm>
                <a:off x="1" y="2133600"/>
                <a:ext cx="8459788" cy="4708981"/>
              </a:xfrm>
              <a:prstGeom prst="rect">
                <a:avLst/>
              </a:prstGeom>
              <a:blipFill>
                <a:blip r:embed="rId2"/>
                <a:stretch>
                  <a:fillRect t="-1684" r="-1009" b="-246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6" name="Text Box 2">
            <a:extLst>
              <a:ext uri="{FF2B5EF4-FFF2-40B4-BE49-F238E27FC236}">
                <a16:creationId xmlns:a16="http://schemas.microsoft.com/office/drawing/2014/main" id="{50CEE20D-CE87-42A7-8114-2C5DB7528C0E}"/>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Text Box 3">
            <a:extLst>
              <a:ext uri="{FF2B5EF4-FFF2-40B4-BE49-F238E27FC236}">
                <a16:creationId xmlns:a16="http://schemas.microsoft.com/office/drawing/2014/main" id="{C9A2B1D1-6C78-4319-8686-CCBAE4863D11}"/>
              </a:ext>
            </a:extLst>
          </p:cNvPr>
          <p:cNvSpPr txBox="1">
            <a:spLocks noChangeArrowheads="1"/>
          </p:cNvSpPr>
          <p:nvPr/>
        </p:nvSpPr>
        <p:spPr bwMode="auto">
          <a:xfrm>
            <a:off x="456023" y="1700914"/>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الگوهای استدلال در منطق گزاره‌ای</a:t>
            </a:r>
          </a:p>
        </p:txBody>
      </p:sp>
    </p:spTree>
    <p:extLst>
      <p:ext uri="{BB962C8B-B14F-4D97-AF65-F5344CB8AC3E}">
        <p14:creationId xmlns:p14="http://schemas.microsoft.com/office/powerpoint/2010/main" val="2597778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77837" y="1676400"/>
            <a:ext cx="8458200" cy="3932325"/>
          </a:xfrm>
        </p:spPr>
        <p:txBody>
          <a:bodyPr>
            <a:noAutofit/>
          </a:bodyPr>
          <a:lstStyle/>
          <a:p>
            <a:pPr marL="342900" indent="-342900" algn="just" rtl="1">
              <a:buFont typeface="Arial" panose="020B0604020202020204" pitchFamily="34" charset="0"/>
              <a:buChar char="•"/>
            </a:pPr>
            <a:r>
              <a:rPr lang="fa-IR" sz="2400" dirty="0">
                <a:solidFill>
                  <a:schemeClr val="accent1"/>
                </a:solidFill>
                <a:cs typeface="B Nazanin" panose="00000400000000000000" pitchFamily="2" charset="-78"/>
              </a:rPr>
              <a:t> </a:t>
            </a:r>
            <a:r>
              <a:rPr lang="fa-IR" sz="2400" b="1" dirty="0">
                <a:solidFill>
                  <a:schemeClr val="accent1"/>
                </a:solidFill>
                <a:cs typeface="B Nazanin" panose="00000400000000000000" pitchFamily="2" charset="-78"/>
              </a:rPr>
              <a:t>عامل مبتنی بر دانش یا معرفت‌گرا </a:t>
            </a:r>
            <a:endParaRPr lang="fa-IR" sz="2400" dirty="0">
              <a:cs typeface="B Nazanin" panose="00000400000000000000" pitchFamily="2" charset="-78"/>
            </a:endParaRPr>
          </a:p>
          <a:p>
            <a:pPr marL="693738" indent="-295275" algn="just" rtl="1">
              <a:buFont typeface="Wingdings" panose="05000000000000000000" pitchFamily="2" charset="2"/>
              <a:buChar char="ü"/>
            </a:pPr>
            <a:r>
              <a:rPr lang="fa-IR" sz="2400" dirty="0">
                <a:cs typeface="B Nazanin" panose="00000400000000000000" pitchFamily="2" charset="-78"/>
              </a:rPr>
              <a:t>پس، در این فصل به عامل‌هایی می‌پردازیم که دانشی از محیط اطراف خود می‌دانند و درباره این دانش استدلال می‌کنند</a:t>
            </a:r>
          </a:p>
          <a:p>
            <a:pPr marL="693738" indent="-295275" algn="just" rtl="1">
              <a:buFont typeface="Wingdings" panose="05000000000000000000" pitchFamily="2" charset="2"/>
              <a:buChar char="ü"/>
            </a:pPr>
            <a:r>
              <a:rPr lang="fa-IR" sz="2400" dirty="0">
                <a:cs typeface="B Nazanin" panose="00000400000000000000" pitchFamily="2" charset="-78"/>
              </a:rPr>
              <a:t>عامل‌ها دانش را در خود نگه می‌دارند (بازنمایی دانش (</a:t>
            </a:r>
            <a:r>
              <a:rPr lang="en-US" sz="2400" dirty="0">
                <a:cs typeface="B Nazanin" panose="00000400000000000000" pitchFamily="2" charset="-78"/>
              </a:rPr>
              <a:t>knowledge representation</a:t>
            </a:r>
            <a:r>
              <a:rPr lang="fa-IR" sz="2400" dirty="0">
                <a:cs typeface="B Nazanin" panose="00000400000000000000" pitchFamily="2" charset="-78"/>
              </a:rPr>
              <a:t>))</a:t>
            </a:r>
          </a:p>
          <a:p>
            <a:pPr marL="693738" indent="-295275" algn="just" rtl="1">
              <a:buFont typeface="Wingdings" panose="05000000000000000000" pitchFamily="2" charset="2"/>
              <a:buChar char="ü"/>
            </a:pPr>
            <a:r>
              <a:rPr lang="fa-IR" sz="2400" dirty="0">
                <a:cs typeface="B Nazanin" panose="00000400000000000000" pitchFamily="2" charset="-78"/>
              </a:rPr>
              <a:t>بر اساس دانش خود استدلال انجام می دهند (قدرت استنتاج دارند یا </a:t>
            </a:r>
            <a:r>
              <a:rPr lang="en-US" sz="2400" dirty="0">
                <a:cs typeface="B Nazanin" panose="00000400000000000000" pitchFamily="2" charset="-78"/>
              </a:rPr>
              <a:t>inference reasoning</a:t>
            </a:r>
            <a:r>
              <a:rPr lang="fa-IR" sz="2400" dirty="0">
                <a:cs typeface="B Nazanin" panose="00000400000000000000" pitchFamily="2" charset="-78"/>
              </a:rPr>
              <a:t>)</a:t>
            </a:r>
          </a:p>
          <a:p>
            <a:pPr marL="693738" indent="-295275" algn="just" rtl="1">
              <a:buFont typeface="Wingdings" panose="05000000000000000000" pitchFamily="2" charset="2"/>
              <a:buChar char="ü"/>
            </a:pPr>
            <a:r>
              <a:rPr lang="fa-IR" sz="2400" dirty="0">
                <a:cs typeface="B Nazanin" panose="00000400000000000000" pitchFamily="2" charset="-78"/>
              </a:rPr>
              <a:t>پس اول باید بدانیم دانش چیست ؟ سپس باید بفهمیم که دانش را چگونه باید در اختیار ماشین قرار دارد؟ و در پایان باید ببینیم چگونه عامل هوشمند باید با استفاده از این دانش استدلال کند</a:t>
            </a:r>
          </a:p>
          <a:p>
            <a:pPr marL="342900" indent="-342900" algn="just" rtl="1">
              <a:buFont typeface="Arial" panose="020B0604020202020204" pitchFamily="34" charset="0"/>
              <a:buChar char="•"/>
            </a:pPr>
            <a:endParaRPr lang="fa-IR" sz="2400" dirty="0">
              <a:cs typeface="B Nazanin" panose="00000400000000000000" pitchFamily="2" charset="-78"/>
            </a:endParaRPr>
          </a:p>
          <a:p>
            <a:pPr marL="342900" indent="-342900" algn="just" rtl="1">
              <a:buFont typeface="Arial" panose="020B0604020202020204" pitchFamily="34" charset="0"/>
              <a:buChar char="•"/>
            </a:pPr>
            <a:endParaRPr lang="fa-IR" sz="2400" dirty="0">
              <a:cs typeface="B Nazanin" panose="00000400000000000000" pitchFamily="2" charset="-78"/>
            </a:endParaRPr>
          </a:p>
        </p:txBody>
      </p:sp>
      <p:sp>
        <p:nvSpPr>
          <p:cNvPr id="4" name="Text Box 2">
            <a:extLst>
              <a:ext uri="{FF2B5EF4-FFF2-40B4-BE49-F238E27FC236}">
                <a16:creationId xmlns:a16="http://schemas.microsoft.com/office/drawing/2014/main" id="{182CFA35-7417-4C02-A1FE-19DD22EEF283}"/>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531381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686780"/>
            <a:ext cx="6696627" cy="5244347"/>
          </a:xfrm>
          <a:prstGeom prst="rect">
            <a:avLst/>
          </a:prstGeom>
        </p:spPr>
      </p:pic>
      <p:sp>
        <p:nvSpPr>
          <p:cNvPr id="6" name="Slide Number Placeholder 5"/>
          <p:cNvSpPr>
            <a:spLocks noGrp="1"/>
          </p:cNvSpPr>
          <p:nvPr>
            <p:ph type="sldNum" sz="quarter" idx="7"/>
          </p:nvPr>
        </p:nvSpPr>
        <p:spPr/>
        <p:txBody>
          <a:bodyPr/>
          <a:lstStyle/>
          <a:p>
            <a:fld id="{B6F15528-21DE-4FAA-801E-634DDDAF4B2B}" type="slidenum">
              <a:rPr lang="en-US" smtClean="0"/>
              <a:pPr/>
              <a:t>40</a:t>
            </a:fld>
            <a:endParaRPr lang="en-US"/>
          </a:p>
        </p:txBody>
      </p:sp>
      <p:pic>
        <p:nvPicPr>
          <p:cNvPr id="3" name="Content Placeholder 2" descr="Screen Clipping"/>
          <p:cNvPicPr>
            <a:picLocks noGrp="1" noChangeAspect="1"/>
          </p:cNvPicPr>
          <p:nvPr>
            <p:ph idx="4294967295"/>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6739213" y="1686780"/>
            <a:ext cx="2095500" cy="438150"/>
          </a:xfrm>
          <a:prstGeom prst="round2DiagRect">
            <a:avLst>
              <a:gd name="adj1" fmla="val 16667"/>
              <a:gd name="adj2" fmla="val 0"/>
            </a:avLst>
          </a:prstGeom>
          <a:ln w="88900" cap="sq">
            <a:solidFill>
              <a:schemeClr val="accent3">
                <a:lumMod val="40000"/>
                <a:lumOff val="60000"/>
              </a:schemeClr>
            </a:solidFill>
            <a:miter lim="800000"/>
          </a:ln>
          <a:effectLst>
            <a:outerShdw blurRad="254000" algn="tl" rotWithShape="0">
              <a:srgbClr val="000000">
                <a:alpha val="43000"/>
              </a:srgbClr>
            </a:outerShdw>
          </a:effectLst>
        </p:spPr>
      </p:pic>
      <p:sp>
        <p:nvSpPr>
          <p:cNvPr id="8" name="Text Box 2">
            <a:extLst>
              <a:ext uri="{FF2B5EF4-FFF2-40B4-BE49-F238E27FC236}">
                <a16:creationId xmlns:a16="http://schemas.microsoft.com/office/drawing/2014/main" id="{99021D12-0926-4E7F-948A-EA50E6179C2B}"/>
              </a:ext>
            </a:extLst>
          </p:cNvPr>
          <p:cNvSpPr txBox="1">
            <a:spLocks noChangeArrowheads="1"/>
          </p:cNvSpPr>
          <p:nvPr/>
        </p:nvSpPr>
        <p:spPr bwMode="auto">
          <a:xfrm>
            <a:off x="1517926" y="220542"/>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41682997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fld id="{B6F15528-21DE-4FAA-801E-634DDDAF4B2B}" type="slidenum">
              <a:rPr lang="en-US" smtClean="0"/>
              <a:pPr/>
              <a:t>41</a:t>
            </a:fld>
            <a:endParaRPr lang="en-US"/>
          </a:p>
        </p:txBody>
      </p:sp>
      <p:pic>
        <p:nvPicPr>
          <p:cNvPr id="3" name="Content Placeholder 2" descr="Screen Clipping"/>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r="843" b="18857"/>
          <a:stretch/>
        </p:blipFill>
        <p:spPr>
          <a:xfrm>
            <a:off x="357714" y="2122857"/>
            <a:ext cx="8048625" cy="927100"/>
          </a:xfrm>
        </p:spPr>
      </p:pic>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4114800"/>
            <a:ext cx="7544854" cy="743054"/>
          </a:xfrm>
          <a:prstGeom prst="rect">
            <a:avLst/>
          </a:prstGeom>
        </p:spPr>
      </p:pic>
      <p:sp>
        <p:nvSpPr>
          <p:cNvPr id="7" name="TextBox 6"/>
          <p:cNvSpPr txBox="1"/>
          <p:nvPr/>
        </p:nvSpPr>
        <p:spPr>
          <a:xfrm>
            <a:off x="2286000" y="3810000"/>
            <a:ext cx="533400" cy="369332"/>
          </a:xfrm>
          <a:prstGeom prst="rect">
            <a:avLst/>
          </a:prstGeom>
          <a:noFill/>
        </p:spPr>
        <p:txBody>
          <a:bodyPr wrap="square" rtlCol="0">
            <a:spAutoFit/>
          </a:bodyPr>
          <a:lstStyle/>
          <a:p>
            <a:r>
              <a:rPr lang="en-US" b="1" u="sng" dirty="0">
                <a:solidFill>
                  <a:srgbClr val="FF0066"/>
                </a:solidFill>
              </a:rPr>
              <a:t>19</a:t>
            </a:r>
          </a:p>
        </p:txBody>
      </p:sp>
      <p:sp>
        <p:nvSpPr>
          <p:cNvPr id="9" name="TextBox 8"/>
          <p:cNvSpPr txBox="1"/>
          <p:nvPr/>
        </p:nvSpPr>
        <p:spPr>
          <a:xfrm>
            <a:off x="3962400" y="3810000"/>
            <a:ext cx="914400" cy="369332"/>
          </a:xfrm>
          <a:prstGeom prst="rect">
            <a:avLst/>
          </a:prstGeom>
          <a:noFill/>
        </p:spPr>
        <p:txBody>
          <a:bodyPr wrap="square" rtlCol="0">
            <a:spAutoFit/>
          </a:bodyPr>
          <a:lstStyle/>
          <a:p>
            <a:r>
              <a:rPr lang="en-US" b="1" u="sng" dirty="0">
                <a:solidFill>
                  <a:srgbClr val="CC0099"/>
                </a:solidFill>
              </a:rPr>
              <a:t>11 , 12</a:t>
            </a:r>
          </a:p>
        </p:txBody>
      </p:sp>
      <p:sp>
        <p:nvSpPr>
          <p:cNvPr id="10" name="TextBox 9"/>
          <p:cNvSpPr txBox="1"/>
          <p:nvPr/>
        </p:nvSpPr>
        <p:spPr>
          <a:xfrm>
            <a:off x="6019800" y="3810000"/>
            <a:ext cx="990600" cy="369332"/>
          </a:xfrm>
          <a:prstGeom prst="rect">
            <a:avLst/>
          </a:prstGeom>
          <a:noFill/>
        </p:spPr>
        <p:txBody>
          <a:bodyPr wrap="square" rtlCol="0">
            <a:spAutoFit/>
          </a:bodyPr>
          <a:lstStyle/>
          <a:p>
            <a:r>
              <a:rPr lang="en-US" b="1" u="sng" dirty="0">
                <a:solidFill>
                  <a:srgbClr val="00B0F0"/>
                </a:solidFill>
              </a:rPr>
              <a:t>3 , 4</a:t>
            </a:r>
          </a:p>
        </p:txBody>
      </p:sp>
      <p:sp>
        <p:nvSpPr>
          <p:cNvPr id="11" name="Text Box 2">
            <a:extLst>
              <a:ext uri="{FF2B5EF4-FFF2-40B4-BE49-F238E27FC236}">
                <a16:creationId xmlns:a16="http://schemas.microsoft.com/office/drawing/2014/main" id="{F99C2E12-504D-4C38-BE82-78B20EBC2518}"/>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7657781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pPr>
              <a:defRPr/>
            </a:pPr>
            <a:fld id="{41B34FC0-55F7-4B04-AF6B-9C65EADCCFCA}" type="slidenum">
              <a:rPr lang="fa-IR"/>
              <a:pPr>
                <a:defRPr/>
              </a:pPr>
              <a:t>42</a:t>
            </a:fld>
            <a:endParaRPr lang="en-US"/>
          </a:p>
        </p:txBody>
      </p:sp>
      <p:sp>
        <p:nvSpPr>
          <p:cNvPr id="239620" name="Text Box 3"/>
          <p:cNvSpPr txBox="1">
            <a:spLocks noChangeArrowheads="1"/>
          </p:cNvSpPr>
          <p:nvPr/>
        </p:nvSpPr>
        <p:spPr bwMode="auto">
          <a:xfrm>
            <a:off x="1006475" y="1689829"/>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الگوهای استدلال در منطق گزاره‌ای</a:t>
            </a:r>
          </a:p>
        </p:txBody>
      </p:sp>
      <mc:AlternateContent xmlns:mc="http://schemas.openxmlformats.org/markup-compatibility/2006" xmlns:a14="http://schemas.microsoft.com/office/drawing/2010/main">
        <mc:Choice Requires="a14">
          <p:sp>
            <p:nvSpPr>
              <p:cNvPr id="239621" name="Text Box 4"/>
              <p:cNvSpPr txBox="1">
                <a:spLocks noChangeArrowheads="1"/>
              </p:cNvSpPr>
              <p:nvPr/>
            </p:nvSpPr>
            <p:spPr bwMode="auto">
              <a:xfrm>
                <a:off x="171092" y="2151494"/>
                <a:ext cx="8688388" cy="5632311"/>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Clr>
                    <a:schemeClr val="accent1"/>
                  </a:buClr>
                  <a:buFont typeface="Wingdings" panose="05000000000000000000" pitchFamily="2" charset="2"/>
                  <a:buChar char="§"/>
                </a:pPr>
                <a:r>
                  <a:rPr lang="fa-IR" sz="2400" dirty="0">
                    <a:cs typeface="B Nazanin" panose="00000400000000000000" pitchFamily="2" charset="-78"/>
                  </a:rPr>
                  <a:t>معرفی بعضی مفاهیم لازم:</a:t>
                </a:r>
              </a:p>
              <a:p>
                <a:pPr marL="693738" indent="-342900" algn="r" rtl="1">
                  <a:spcBef>
                    <a:spcPct val="50000"/>
                  </a:spcBef>
                  <a:buClr>
                    <a:schemeClr val="accent1"/>
                  </a:buClr>
                  <a:buFont typeface="Wingdings" panose="05000000000000000000" pitchFamily="2" charset="2"/>
                  <a:buChar char="ü"/>
                </a:pPr>
                <a:r>
                  <a:rPr lang="fa-IR" sz="2400" b="1" dirty="0">
                    <a:cs typeface="B Nazanin" panose="00000400000000000000" pitchFamily="2" charset="-78"/>
                  </a:rPr>
                  <a:t>ارضاپذیری: </a:t>
                </a:r>
                <a:r>
                  <a:rPr lang="fa-IR" sz="2400" dirty="0">
                    <a:cs typeface="B Nazanin" panose="00000400000000000000" pitchFamily="2" charset="-78"/>
                  </a:rPr>
                  <a:t>جمله ارضاپذیر است درصورتی‌که در برخی مدل‌ها درست باشد</a:t>
                </a:r>
              </a:p>
              <a:p>
                <a:pPr marL="693738" indent="-342900" algn="r" rtl="1">
                  <a:spcBef>
                    <a:spcPct val="50000"/>
                  </a:spcBef>
                  <a:buClr>
                    <a:schemeClr val="accent1"/>
                  </a:buClr>
                  <a:buFont typeface="Wingdings" panose="05000000000000000000" pitchFamily="2" charset="2"/>
                  <a:buChar char="ü"/>
                </a:pPr>
                <a:r>
                  <a:rPr lang="fa-IR" sz="2400" dirty="0">
                    <a:cs typeface="B Nazanin" panose="00000400000000000000" pitchFamily="2" charset="-78"/>
                  </a:rPr>
                  <a:t>اگر جمله‌ای مانند </a:t>
                </a:r>
                <a14:m>
                  <m:oMath xmlns:m="http://schemas.openxmlformats.org/officeDocument/2006/math">
                    <m:r>
                      <a:rPr lang="fa-IR" sz="2400" b="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در یک مدل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𝑚</m:t>
                    </m:r>
                  </m:oMath>
                </a14:m>
                <a:r>
                  <a:rPr lang="fa-IR" sz="2400" dirty="0">
                    <a:cs typeface="B Nazanin" panose="00000400000000000000" pitchFamily="2" charset="-78"/>
                  </a:rPr>
                  <a:t> درست باشد می‌گوییم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𝑚</m:t>
                    </m:r>
                  </m:oMath>
                </a14:m>
                <a:r>
                  <a:rPr lang="fa-IR" sz="2400" dirty="0">
                    <a:cs typeface="B Nazanin" panose="00000400000000000000" pitchFamily="2" charset="-78"/>
                  </a:rPr>
                  <a:t>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را ارضا می‌کند یا </a:t>
                </a:r>
                <a:r>
                  <a:rPr lang="en-US" sz="2400" dirty="0">
                    <a:cs typeface="B Nazanin" panose="00000400000000000000" pitchFamily="2" charset="-78"/>
                  </a:rPr>
                  <a:t>m</a:t>
                </a:r>
                <a:r>
                  <a:rPr lang="fa-IR" sz="2400" dirty="0">
                    <a:cs typeface="B Nazanin" panose="00000400000000000000" pitchFamily="2" charset="-78"/>
                  </a:rPr>
                  <a:t> یک مدل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است</a:t>
                </a:r>
              </a:p>
              <a:p>
                <a:pPr marL="693738" indent="-342900" algn="r" rtl="1">
                  <a:spcBef>
                    <a:spcPct val="50000"/>
                  </a:spcBef>
                  <a:buClr>
                    <a:schemeClr val="accent1"/>
                  </a:buClr>
                  <a:buFont typeface="Wingdings" panose="05000000000000000000" pitchFamily="2" charset="2"/>
                  <a:buChar char="ü"/>
                </a:pPr>
                <a:r>
                  <a:rPr lang="fa-IR" sz="2400" dirty="0">
                    <a:cs typeface="B Nazanin" panose="00000400000000000000" pitchFamily="2" charset="-78"/>
                  </a:rPr>
                  <a:t>تعیین ارضاپذیری یک جمله در منطق گزاره‌ها اولین مسئله‌ای بود که ثابت شد </a:t>
                </a:r>
                <a:r>
                  <a:rPr lang="en-US" sz="2400" dirty="0">
                    <a:cs typeface="B Nazanin" panose="00000400000000000000" pitchFamily="2" charset="-78"/>
                  </a:rPr>
                  <a:t>NP</a:t>
                </a:r>
                <a:r>
                  <a:rPr lang="fa-IR" sz="2400" dirty="0">
                    <a:cs typeface="B Nazanin" panose="00000400000000000000" pitchFamily="2" charset="-78"/>
                  </a:rPr>
                  <a:t>-کامل است</a:t>
                </a:r>
              </a:p>
              <a:p>
                <a:pPr marL="693738" indent="-342900" algn="r" rtl="1">
                  <a:spcBef>
                    <a:spcPct val="50000"/>
                  </a:spcBef>
                  <a:buClr>
                    <a:schemeClr val="accent1"/>
                  </a:buClr>
                  <a:buFont typeface="Wingdings" panose="05000000000000000000" pitchFamily="2" charset="2"/>
                  <a:buChar char="ü"/>
                </a:pPr>
                <a:r>
                  <a:rPr lang="fa-IR" sz="2400" dirty="0">
                    <a:cs typeface="B Nazanin" panose="00000400000000000000" pitchFamily="2" charset="-78"/>
                  </a:rPr>
                  <a:t>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معتبر است اگر و تنها اگر </a:t>
                </a:r>
                <a14:m>
                  <m:oMath xmlns:m="http://schemas.openxmlformats.org/officeDocument/2006/math">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ارضا ناپذیر باشد</a:t>
                </a:r>
              </a:p>
              <a:p>
                <a:pPr marL="693738" indent="-342900" algn="r" rtl="1">
                  <a:spcBef>
                    <a:spcPct val="50000"/>
                  </a:spcBef>
                  <a:buClr>
                    <a:schemeClr val="accent1"/>
                  </a:buClr>
                  <a:buFont typeface="Wingdings" panose="05000000000000000000" pitchFamily="2" charset="2"/>
                  <a:buChar char="ü"/>
                </a:pP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ارضاپذیر است اگر و تنها اگر </a:t>
                </a:r>
                <a14:m>
                  <m:oMath xmlns:m="http://schemas.openxmlformats.org/officeDocument/2006/math">
                    <m:r>
                      <a:rPr lang="en-US" sz="2400" b="0" i="1">
                        <a:latin typeface="Cambria Math" panose="02040503050406030204" pitchFamily="18" charset="0"/>
                        <a:cs typeface="B Nazanin" panose="00000400000000000000" pitchFamily="2" charset="-78"/>
                      </a:rPr>
                      <m:t>~</m:t>
                    </m:r>
                    <m:r>
                      <a:rPr lang="en-US" sz="2400" b="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معتبر نباشد</a:t>
                </a:r>
              </a:p>
              <a:p>
                <a:pPr marL="693738" indent="-342900" algn="r" rtl="1">
                  <a:spcBef>
                    <a:spcPct val="50000"/>
                  </a:spcBef>
                  <a:buClr>
                    <a:schemeClr val="accent1"/>
                  </a:buClr>
                  <a:buFont typeface="Wingdings" panose="05000000000000000000" pitchFamily="2" charset="2"/>
                  <a:buChar char="ü"/>
                </a:pPr>
                <a:r>
                  <a:rPr lang="fa-IR" sz="2400" dirty="0">
                    <a:cs typeface="B Nazanin" panose="00000400000000000000" pitchFamily="2" charset="-78"/>
                  </a:rPr>
                  <a:t>برای هر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r>
                      <a:rPr lang="fa-IR" sz="2400" b="0" i="1">
                        <a:latin typeface="Cambria Math" panose="02040503050406030204" pitchFamily="18" charset="0"/>
                        <a:ea typeface="Cambria Math" panose="02040503050406030204" pitchFamily="18" charset="0"/>
                        <a:cs typeface="B Nazanin" panose="00000400000000000000" pitchFamily="2" charset="-78"/>
                      </a:rPr>
                      <m:t> </m:t>
                    </m:r>
                  </m:oMath>
                </a14:m>
                <a:r>
                  <a:rPr lang="fa-IR" sz="2400" dirty="0">
                    <a:cs typeface="B Nazanin" panose="00000400000000000000" pitchFamily="2" charset="-78"/>
                  </a:rPr>
                  <a:t> و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𝛽</m:t>
                    </m:r>
                  </m:oMath>
                </a14:m>
                <a:r>
                  <a:rPr lang="fa-IR" sz="2400" dirty="0">
                    <a:cs typeface="B Nazanin" panose="00000400000000000000" pitchFamily="2" charset="-78"/>
                  </a:rPr>
                  <a:t> داریم که </a:t>
                </a:r>
                <a14:m>
                  <m:oMath xmlns:m="http://schemas.openxmlformats.org/officeDocument/2006/math">
                    <m:r>
                      <a:rPr lang="fa-IR" sz="2400" b="0" i="1">
                        <a:latin typeface="Cambria Math" panose="02040503050406030204" pitchFamily="18" charset="0"/>
                        <a:ea typeface="Cambria Math" panose="02040503050406030204" pitchFamily="18" charset="0"/>
                        <a:cs typeface="B Nazanin" panose="00000400000000000000" pitchFamily="2" charset="-78"/>
                      </a:rPr>
                      <m:t>𝛼</m:t>
                    </m:r>
                    <m:r>
                      <a:rPr lang="en-US" sz="2400" b="0" i="1">
                        <a:latin typeface="Cambria Math" panose="02040503050406030204" pitchFamily="18" charset="0"/>
                        <a:ea typeface="Cambria Math" panose="02040503050406030204" pitchFamily="18" charset="0"/>
                        <a:cs typeface="B Nazanin" panose="00000400000000000000" pitchFamily="2" charset="-78"/>
                      </a:rPr>
                      <m:t>|=</m:t>
                    </m:r>
                    <m:r>
                      <a:rPr lang="en-US" sz="2400" b="0" i="1">
                        <a:latin typeface="Cambria Math" panose="02040503050406030204" pitchFamily="18" charset="0"/>
                        <a:ea typeface="Cambria Math" panose="02040503050406030204" pitchFamily="18" charset="0"/>
                        <a:cs typeface="B Nazanin" panose="00000400000000000000" pitchFamily="2" charset="-78"/>
                      </a:rPr>
                      <m:t>𝛽</m:t>
                    </m:r>
                    <m:r>
                      <a:rPr lang="fa-IR" sz="2400" b="0">
                        <a:latin typeface="Cambria Math" panose="02040503050406030204" pitchFamily="18" charset="0"/>
                        <a:ea typeface="Cambria Math" panose="02040503050406030204" pitchFamily="18" charset="0"/>
                        <a:cs typeface="B Nazanin" panose="00000400000000000000" pitchFamily="2" charset="-78"/>
                      </a:rPr>
                      <m:t> </m:t>
                    </m:r>
                  </m:oMath>
                </a14:m>
                <a:r>
                  <a:rPr lang="fa-IR" sz="2400" dirty="0">
                    <a:cs typeface="B Nazanin" panose="00000400000000000000" pitchFamily="2" charset="-78"/>
                  </a:rPr>
                  <a:t> اگر و تنها اگر </a:t>
                </a:r>
                <a14:m>
                  <m:oMath xmlns:m="http://schemas.openxmlformats.org/officeDocument/2006/math">
                    <m:r>
                      <a:rPr lang="en-US" sz="2400" b="0" i="1">
                        <a:latin typeface="Cambria Math" panose="02040503050406030204" pitchFamily="18" charset="0"/>
                        <a:cs typeface="B Nazanin" panose="00000400000000000000" pitchFamily="2" charset="-78"/>
                      </a:rPr>
                      <m:t>(</m:t>
                    </m:r>
                    <m:r>
                      <a:rPr lang="en-US" sz="2400" b="0" i="1">
                        <a:latin typeface="Cambria Math" panose="02040503050406030204" pitchFamily="18" charset="0"/>
                        <a:ea typeface="Cambria Math" panose="02040503050406030204" pitchFamily="18" charset="0"/>
                        <a:cs typeface="B Nazanin" panose="00000400000000000000" pitchFamily="2" charset="-78"/>
                      </a:rPr>
                      <m:t>𝛼</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a:latin typeface="Cambria Math" panose="02040503050406030204" pitchFamily="18" charset="0"/>
                        <a:ea typeface="Cambria Math" panose="02040503050406030204" pitchFamily="18" charset="0"/>
                        <a:cs typeface="B Nazanin" panose="00000400000000000000" pitchFamily="2" charset="-78"/>
                      </a:rPr>
                      <m:t>𝛽</m:t>
                    </m:r>
                    <m:r>
                      <a:rPr lang="en-US" sz="2400" b="0" i="1">
                        <a:latin typeface="Cambria Math" panose="02040503050406030204" pitchFamily="18" charset="0"/>
                        <a:ea typeface="Cambria Math" panose="02040503050406030204" pitchFamily="18" charset="0"/>
                        <a:cs typeface="B Nazanin" panose="00000400000000000000" pitchFamily="2" charset="-78"/>
                      </a:rPr>
                      <m:t>)</m:t>
                    </m:r>
                  </m:oMath>
                </a14:m>
                <a:r>
                  <a:rPr lang="fa-IR" sz="2400" dirty="0">
                    <a:cs typeface="B Nazanin" panose="00000400000000000000" pitchFamily="2" charset="-78"/>
                  </a:rPr>
                  <a:t> ارضاناپذیر باشد</a:t>
                </a:r>
              </a:p>
              <a:p>
                <a:pPr algn="r" rtl="1">
                  <a:spcBef>
                    <a:spcPct val="50000"/>
                  </a:spcBef>
                  <a:buClr>
                    <a:srgbClr val="00D600"/>
                  </a:buClr>
                  <a:buFont typeface="Wingdings" pitchFamily="2" charset="2"/>
                  <a:buChar char="Ã"/>
                </a:pPr>
                <a:endParaRPr lang="fa-IR" sz="2400" dirty="0">
                  <a:cs typeface="B Nazanin" panose="00000400000000000000" pitchFamily="2" charset="-78"/>
                </a:endParaRPr>
              </a:p>
              <a:p>
                <a:pPr algn="r" rtl="1">
                  <a:spcBef>
                    <a:spcPct val="50000"/>
                  </a:spcBef>
                  <a:buClr>
                    <a:srgbClr val="00D600"/>
                  </a:buClr>
                  <a:buFont typeface="Wingdings" pitchFamily="2" charset="2"/>
                  <a:buChar char="Ã"/>
                </a:pPr>
                <a:endParaRPr lang="fa-IR" sz="2400" dirty="0">
                  <a:cs typeface="B Nazanin" panose="00000400000000000000" pitchFamily="2" charset="-78"/>
                </a:endParaRPr>
              </a:p>
            </p:txBody>
          </p:sp>
        </mc:Choice>
        <mc:Fallback xmlns="">
          <p:sp>
            <p:nvSpPr>
              <p:cNvPr id="239621" name="Text Box 4"/>
              <p:cNvSpPr txBox="1">
                <a:spLocks noRot="1" noChangeAspect="1" noMove="1" noResize="1" noEditPoints="1" noAdjustHandles="1" noChangeArrowheads="1" noChangeShapeType="1" noTextEdit="1"/>
              </p:cNvSpPr>
              <p:nvPr/>
            </p:nvSpPr>
            <p:spPr bwMode="auto">
              <a:xfrm>
                <a:off x="171092" y="2151494"/>
                <a:ext cx="8688388" cy="5632311"/>
              </a:xfrm>
              <a:prstGeom prst="rect">
                <a:avLst/>
              </a:prstGeom>
              <a:blipFill>
                <a:blip r:embed="rId2"/>
                <a:stretch>
                  <a:fillRect l="-561" t="-1407" r="-105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6" name="Text Box 2">
            <a:extLst>
              <a:ext uri="{FF2B5EF4-FFF2-40B4-BE49-F238E27FC236}">
                <a16:creationId xmlns:a16="http://schemas.microsoft.com/office/drawing/2014/main" id="{88D8EE68-8D00-41DD-BDC8-0BF23C9DF05B}"/>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532449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9622" name="Object 5"/>
          <p:cNvGraphicFramePr>
            <a:graphicFrameLocks noGrp="1" noChangeAspect="1"/>
          </p:cNvGraphicFramePr>
          <p:nvPr>
            <p:ph/>
            <p:extLst>
              <p:ext uri="{D42A27DB-BD31-4B8C-83A1-F6EECF244321}">
                <p14:modId xmlns:p14="http://schemas.microsoft.com/office/powerpoint/2010/main" val="3401466282"/>
              </p:ext>
            </p:extLst>
          </p:nvPr>
        </p:nvGraphicFramePr>
        <p:xfrm>
          <a:off x="539750" y="3962400"/>
          <a:ext cx="2760663" cy="1785938"/>
        </p:xfrm>
        <a:graphic>
          <a:graphicData uri="http://schemas.openxmlformats.org/presentationml/2006/ole">
            <mc:AlternateContent xmlns:mc="http://schemas.openxmlformats.org/markup-compatibility/2006">
              <mc:Choice xmlns:v="urn:schemas-microsoft-com:vml" Requires="v">
                <p:oleObj spid="_x0000_s5633" name="Equation" r:id="rId3" imgW="647700" imgH="419100" progId="Equation.3">
                  <p:embed/>
                </p:oleObj>
              </mc:Choice>
              <mc:Fallback>
                <p:oleObj name="Equation" r:id="rId3" imgW="6477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962400"/>
                        <a:ext cx="2760663" cy="1785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Slide Number Placeholder 4"/>
          <p:cNvSpPr>
            <a:spLocks noGrp="1"/>
          </p:cNvSpPr>
          <p:nvPr>
            <p:ph type="sldNum" sz="quarter" idx="12"/>
          </p:nvPr>
        </p:nvSpPr>
        <p:spPr/>
        <p:txBody>
          <a:bodyPr/>
          <a:lstStyle/>
          <a:p>
            <a:pPr>
              <a:defRPr/>
            </a:pPr>
            <a:fld id="{41B34FC0-55F7-4B04-AF6B-9C65EADCCFCA}" type="slidenum">
              <a:rPr lang="fa-IR"/>
              <a:pPr>
                <a:defRPr/>
              </a:pPr>
              <a:t>43</a:t>
            </a:fld>
            <a:endParaRPr lang="en-US"/>
          </a:p>
        </p:txBody>
      </p:sp>
      <p:sp>
        <p:nvSpPr>
          <p:cNvPr id="239620" name="Text Box 3"/>
          <p:cNvSpPr txBox="1">
            <a:spLocks noChangeArrowheads="1"/>
          </p:cNvSpPr>
          <p:nvPr/>
        </p:nvSpPr>
        <p:spPr bwMode="auto">
          <a:xfrm>
            <a:off x="781306" y="1697474"/>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a:t>
            </a:r>
          </a:p>
        </p:txBody>
      </p:sp>
      <p:sp>
        <p:nvSpPr>
          <p:cNvPr id="239621" name="Text Box 4"/>
          <p:cNvSpPr txBox="1">
            <a:spLocks noChangeArrowheads="1"/>
          </p:cNvSpPr>
          <p:nvPr/>
        </p:nvSpPr>
        <p:spPr bwMode="auto">
          <a:xfrm>
            <a:off x="228601" y="2208074"/>
            <a:ext cx="84582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Clr>
                <a:schemeClr val="accent1"/>
              </a:buClr>
              <a:buFont typeface="Arial" panose="020B0604020202020204" pitchFamily="34" charset="0"/>
              <a:buChar char="•"/>
            </a:pPr>
            <a:r>
              <a:rPr lang="fa-IR" sz="2400" dirty="0">
                <a:cs typeface="B Nazanin" panose="00000400000000000000" pitchFamily="2" charset="-78"/>
              </a:rPr>
              <a:t>قوانين استنتاج: الگوهايي استاندارد که زنجيره‌ای از نتايج را برای رسيدن به هدف ايجاد مي‌کند. </a:t>
            </a:r>
          </a:p>
          <a:p>
            <a:pPr marL="342900" indent="-342900" algn="r" rtl="1">
              <a:spcBef>
                <a:spcPct val="50000"/>
              </a:spcBef>
              <a:buClr>
                <a:schemeClr val="accent1"/>
              </a:buClr>
              <a:buFont typeface="Arial" panose="020B0604020202020204" pitchFamily="34" charset="0"/>
              <a:buChar char="•"/>
            </a:pPr>
            <a:r>
              <a:rPr lang="fa-IR" sz="2400" dirty="0">
                <a:cs typeface="B Nazanin" panose="00000400000000000000" pitchFamily="2" charset="-78"/>
              </a:rPr>
              <a:t>قانون </a:t>
            </a:r>
            <a:r>
              <a:rPr lang="en-US" sz="2400" dirty="0">
                <a:cs typeface="B Nazanin" panose="00000400000000000000" pitchFamily="2" charset="-78"/>
              </a:rPr>
              <a:t>Modus Ponens</a:t>
            </a:r>
            <a:r>
              <a:rPr lang="fa-IR" sz="2400" dirty="0">
                <a:cs typeface="B Nazanin" panose="00000400000000000000" pitchFamily="2" charset="-78"/>
              </a:rPr>
              <a:t>: هر وقت جمله‌ای به شکل </a:t>
            </a:r>
            <a:r>
              <a:rPr lang="en-US" sz="2400" dirty="0">
                <a:cs typeface="B Nazanin" panose="00000400000000000000" pitchFamily="2" charset="-78"/>
              </a:rPr>
              <a:t>a=&gt;b</a:t>
            </a:r>
            <a:r>
              <a:rPr lang="fa-IR" sz="2400" dirty="0">
                <a:cs typeface="B Nazanin" panose="00000400000000000000" pitchFamily="2" charset="-78"/>
              </a:rPr>
              <a:t> و </a:t>
            </a:r>
            <a:r>
              <a:rPr lang="en-US" sz="2400" dirty="0">
                <a:cs typeface="B Nazanin" panose="00000400000000000000" pitchFamily="2" charset="-78"/>
              </a:rPr>
              <a:t>a</a:t>
            </a:r>
            <a:r>
              <a:rPr lang="fa-IR" sz="2400" dirty="0">
                <a:cs typeface="B Nazanin" panose="00000400000000000000" pitchFamily="2" charset="-78"/>
              </a:rPr>
              <a:t> داده شود، جمله </a:t>
            </a:r>
            <a:r>
              <a:rPr lang="en-US" sz="2400" dirty="0">
                <a:cs typeface="B Nazanin" panose="00000400000000000000" pitchFamily="2" charset="-78"/>
              </a:rPr>
              <a:t>b</a:t>
            </a:r>
            <a:r>
              <a:rPr lang="fa-IR" sz="2400" dirty="0">
                <a:cs typeface="B Nazanin" panose="00000400000000000000" pitchFamily="2" charset="-78"/>
              </a:rPr>
              <a:t> را مي‌توان استنتاج کرد</a:t>
            </a:r>
            <a:endParaRPr lang="en-US" sz="2400" dirty="0">
              <a:cs typeface="B Nazanin" panose="00000400000000000000" pitchFamily="2" charset="-78"/>
            </a:endParaRPr>
          </a:p>
        </p:txBody>
      </p:sp>
      <p:sp>
        <p:nvSpPr>
          <p:cNvPr id="10" name="Text Box 2">
            <a:extLst>
              <a:ext uri="{FF2B5EF4-FFF2-40B4-BE49-F238E27FC236}">
                <a16:creationId xmlns:a16="http://schemas.microsoft.com/office/drawing/2014/main" id="{26F85AD2-B9A8-43F0-A41C-7DD7B7993A2C}"/>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1972292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0645" name="Object 4"/>
          <p:cNvGraphicFramePr>
            <a:graphicFrameLocks noGrp="1" noChangeAspect="1"/>
          </p:cNvGraphicFramePr>
          <p:nvPr>
            <p:ph sz="half" idx="1"/>
            <p:extLst>
              <p:ext uri="{D42A27DB-BD31-4B8C-83A1-F6EECF244321}">
                <p14:modId xmlns:p14="http://schemas.microsoft.com/office/powerpoint/2010/main" val="3102172781"/>
              </p:ext>
            </p:extLst>
          </p:nvPr>
        </p:nvGraphicFramePr>
        <p:xfrm>
          <a:off x="803429" y="3141407"/>
          <a:ext cx="1974850" cy="1855788"/>
        </p:xfrm>
        <a:graphic>
          <a:graphicData uri="http://schemas.openxmlformats.org/presentationml/2006/ole">
            <mc:AlternateContent xmlns:mc="http://schemas.openxmlformats.org/markup-compatibility/2006">
              <mc:Choice xmlns:v="urn:schemas-microsoft-com:vml" Requires="v">
                <p:oleObj spid="_x0000_s10438" name="Equation" r:id="rId4" imgW="419040" imgH="393480" progId="Equation.3">
                  <p:embed/>
                </p:oleObj>
              </mc:Choice>
              <mc:Fallback>
                <p:oleObj name="Equation" r:id="rId4" imgW="419040" imgH="393480" progId="Equation.3">
                  <p:embed/>
                  <p:pic>
                    <p:nvPicPr>
                      <p:cNvPr id="0" name=""/>
                      <p:cNvPicPr>
                        <a:picLocks noChangeAspect="1" noChangeArrowheads="1"/>
                      </p:cNvPicPr>
                      <p:nvPr/>
                    </p:nvPicPr>
                    <p:blipFill>
                      <a:blip r:embed="rId5"/>
                      <a:srcRect/>
                      <a:stretch>
                        <a:fillRect/>
                      </a:stretch>
                    </p:blipFill>
                    <p:spPr bwMode="auto">
                      <a:xfrm>
                        <a:off x="803429" y="3141407"/>
                        <a:ext cx="1974850" cy="1855788"/>
                      </a:xfrm>
                      <a:prstGeom prst="rect">
                        <a:avLst/>
                      </a:prstGeom>
                      <a:noFill/>
                      <a:ln>
                        <a:noFill/>
                      </a:ln>
                      <a:effectLst/>
                    </p:spPr>
                  </p:pic>
                </p:oleObj>
              </mc:Fallback>
            </mc:AlternateContent>
          </a:graphicData>
        </a:graphic>
      </p:graphicFrame>
      <p:sp>
        <p:nvSpPr>
          <p:cNvPr id="240644" name="Text Box 3"/>
          <p:cNvSpPr txBox="1">
            <a:spLocks noChangeArrowheads="1"/>
          </p:cNvSpPr>
          <p:nvPr/>
        </p:nvSpPr>
        <p:spPr bwMode="auto">
          <a:xfrm>
            <a:off x="685595" y="2274838"/>
            <a:ext cx="770413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قانون </a:t>
            </a:r>
            <a:r>
              <a:rPr lang="en-US" sz="2400" dirty="0">
                <a:cs typeface="B Nazanin" panose="00000400000000000000" pitchFamily="2" charset="-78"/>
              </a:rPr>
              <a:t>and</a:t>
            </a:r>
            <a:r>
              <a:rPr lang="fa-IR" sz="2400" dirty="0">
                <a:cs typeface="B Nazanin" panose="00000400000000000000" pitchFamily="2" charset="-78"/>
              </a:rPr>
              <a:t>: هر عطف را مي‌توان از ترکيب عطفی استنتاج کرد يعنی، با استفاده از ترکيب عطفی، مي‌توان هر عطف را استنتاج کرد</a:t>
            </a:r>
          </a:p>
        </p:txBody>
      </p:sp>
      <p:sp>
        <p:nvSpPr>
          <p:cNvPr id="5" name="Text Box 2">
            <a:extLst>
              <a:ext uri="{FF2B5EF4-FFF2-40B4-BE49-F238E27FC236}">
                <a16:creationId xmlns:a16="http://schemas.microsoft.com/office/drawing/2014/main" id="{1BB985BE-2C18-41BC-BCD1-9A34DD2B821C}"/>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3">
            <a:extLst>
              <a:ext uri="{FF2B5EF4-FFF2-40B4-BE49-F238E27FC236}">
                <a16:creationId xmlns:a16="http://schemas.microsoft.com/office/drawing/2014/main" id="{E91D9955-A6FA-4F70-8F2E-881DD289A29D}"/>
              </a:ext>
            </a:extLst>
          </p:cNvPr>
          <p:cNvSpPr txBox="1">
            <a:spLocks noChangeArrowheads="1"/>
          </p:cNvSpPr>
          <p:nvPr/>
        </p:nvSpPr>
        <p:spPr bwMode="auto">
          <a:xfrm>
            <a:off x="781306" y="1697474"/>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a:t>
            </a:r>
          </a:p>
        </p:txBody>
      </p:sp>
    </p:spTree>
    <p:extLst>
      <p:ext uri="{BB962C8B-B14F-4D97-AF65-F5344CB8AC3E}">
        <p14:creationId xmlns:p14="http://schemas.microsoft.com/office/powerpoint/2010/main" val="17032299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a:xfrm>
            <a:off x="6553200" y="6553200"/>
            <a:ext cx="1905000" cy="457200"/>
          </a:xfrm>
        </p:spPr>
        <p:txBody>
          <a:bodyPr/>
          <a:lstStyle/>
          <a:p>
            <a:fld id="{B6F15528-21DE-4FAA-801E-634DDDAF4B2B}" type="slidenum">
              <a:rPr lang="en-US" smtClean="0"/>
              <a:pPr/>
              <a:t>45</a:t>
            </a:fld>
            <a:endParaRPr lang="en-US"/>
          </a:p>
        </p:txBody>
      </p:sp>
      <p:pic>
        <p:nvPicPr>
          <p:cNvPr id="3" name="Content Placeholder 2" descr="Screen Clipping"/>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90550" y="1981200"/>
            <a:ext cx="7962900" cy="4343400"/>
          </a:xfrm>
        </p:spPr>
      </p:pic>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336" y="3209894"/>
            <a:ext cx="276264" cy="219106"/>
          </a:xfrm>
          <a:prstGeom prst="rect">
            <a:avLst/>
          </a:prstGeom>
        </p:spPr>
      </p:pic>
      <p:sp>
        <p:nvSpPr>
          <p:cNvPr id="13" name="Text Box 2">
            <a:extLst>
              <a:ext uri="{FF2B5EF4-FFF2-40B4-BE49-F238E27FC236}">
                <a16:creationId xmlns:a16="http://schemas.microsoft.com/office/drawing/2014/main" id="{FFFEC3E8-6D5E-4CF2-A7FB-2D69BEF2368D}"/>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9" name="Text Box 3">
            <a:extLst>
              <a:ext uri="{FF2B5EF4-FFF2-40B4-BE49-F238E27FC236}">
                <a16:creationId xmlns:a16="http://schemas.microsoft.com/office/drawing/2014/main" id="{602C19D5-0614-4500-AA96-667D894782C3}"/>
              </a:ext>
            </a:extLst>
          </p:cNvPr>
          <p:cNvSpPr txBox="1">
            <a:spLocks noChangeArrowheads="1"/>
          </p:cNvSpPr>
          <p:nvPr/>
        </p:nvSpPr>
        <p:spPr bwMode="auto">
          <a:xfrm>
            <a:off x="1006475" y="1521767"/>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a:t>
            </a:r>
          </a:p>
        </p:txBody>
      </p:sp>
    </p:spTree>
    <p:extLst>
      <p:ext uri="{BB962C8B-B14F-4D97-AF65-F5344CB8AC3E}">
        <p14:creationId xmlns:p14="http://schemas.microsoft.com/office/powerpoint/2010/main" val="5018916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Screen Clipping"/>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4572000" y="2114057"/>
            <a:ext cx="4254500" cy="533400"/>
          </a:xfrm>
        </p:spPr>
      </p:pic>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0" y="2457133"/>
            <a:ext cx="2826183" cy="2133600"/>
          </a:xfrm>
          <a:prstGeom prst="rect">
            <a:avLst/>
          </a:prstGeom>
        </p:spPr>
      </p:pic>
      <p:pic>
        <p:nvPicPr>
          <p:cNvPr id="9" name="Picture 8"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199" y="2723657"/>
            <a:ext cx="3039061" cy="1790876"/>
          </a:xfrm>
          <a:prstGeom prst="rect">
            <a:avLst/>
          </a:prstGeom>
        </p:spPr>
      </p:pic>
      <p:pic>
        <p:nvPicPr>
          <p:cNvPr id="10" name="Picture 9"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0200" y="4438333"/>
            <a:ext cx="2372056" cy="2267267"/>
          </a:xfrm>
          <a:prstGeom prst="rect">
            <a:avLst/>
          </a:prstGeom>
        </p:spPr>
      </p:pic>
      <p:sp>
        <p:nvSpPr>
          <p:cNvPr id="11" name="TextBox 10"/>
          <p:cNvSpPr txBox="1"/>
          <p:nvPr/>
        </p:nvSpPr>
        <p:spPr>
          <a:xfrm>
            <a:off x="7162800" y="4743133"/>
            <a:ext cx="733762" cy="381000"/>
          </a:xfrm>
          <a:prstGeom prst="rect">
            <a:avLst/>
          </a:prstGeom>
          <a:noFill/>
        </p:spPr>
        <p:txBody>
          <a:bodyPr wrap="square" rtlCol="0">
            <a:spAutoFit/>
          </a:bodyPr>
          <a:lstStyle/>
          <a:p>
            <a:pPr algn="r" rtl="1"/>
            <a:r>
              <a:rPr lang="fa-IR" b="1" dirty="0">
                <a:cs typeface="B Lotus" pitchFamily="2" charset="-78"/>
              </a:rPr>
              <a:t>2)</a:t>
            </a:r>
            <a:endParaRPr lang="en-US" b="1" dirty="0">
              <a:cs typeface="B Lotus" pitchFamily="2" charset="-78"/>
            </a:endParaRPr>
          </a:p>
        </p:txBody>
      </p:sp>
      <p:pic>
        <p:nvPicPr>
          <p:cNvPr id="13" name="Picture 12"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2566" y="4743133"/>
            <a:ext cx="3961107" cy="1419397"/>
          </a:xfrm>
          <a:prstGeom prst="rect">
            <a:avLst/>
          </a:prstGeom>
        </p:spPr>
      </p:pic>
      <p:sp>
        <p:nvSpPr>
          <p:cNvPr id="12" name="Text Box 2">
            <a:extLst>
              <a:ext uri="{FF2B5EF4-FFF2-40B4-BE49-F238E27FC236}">
                <a16:creationId xmlns:a16="http://schemas.microsoft.com/office/drawing/2014/main" id="{FF52EA9D-E987-4DBC-BF5D-3EE3759DD489}"/>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14" name="Text Box 3">
            <a:extLst>
              <a:ext uri="{FF2B5EF4-FFF2-40B4-BE49-F238E27FC236}">
                <a16:creationId xmlns:a16="http://schemas.microsoft.com/office/drawing/2014/main" id="{4FA79A83-6F14-4F97-B007-2E7A828024BC}"/>
              </a:ext>
            </a:extLst>
          </p:cNvPr>
          <p:cNvSpPr txBox="1">
            <a:spLocks noChangeArrowheads="1"/>
          </p:cNvSpPr>
          <p:nvPr/>
        </p:nvSpPr>
        <p:spPr bwMode="auto">
          <a:xfrm>
            <a:off x="798512" y="160772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 مثال</a:t>
            </a:r>
          </a:p>
        </p:txBody>
      </p:sp>
    </p:spTree>
    <p:extLst>
      <p:ext uri="{BB962C8B-B14F-4D97-AF65-F5344CB8AC3E}">
        <p14:creationId xmlns:p14="http://schemas.microsoft.com/office/powerpoint/2010/main" val="20901571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Screen Clipping"/>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607142" y="1838557"/>
            <a:ext cx="7924800" cy="2597150"/>
          </a:xfrm>
        </p:spPr>
      </p:pic>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4085838"/>
            <a:ext cx="3258005" cy="2772162"/>
          </a:xfrm>
          <a:prstGeom prst="rect">
            <a:avLst/>
          </a:prstGeom>
        </p:spPr>
      </p:pic>
      <p:sp>
        <p:nvSpPr>
          <p:cNvPr id="5" name="Text Box 2">
            <a:extLst>
              <a:ext uri="{FF2B5EF4-FFF2-40B4-BE49-F238E27FC236}">
                <a16:creationId xmlns:a16="http://schemas.microsoft.com/office/drawing/2014/main" id="{951E02AC-7ED6-4A34-874D-8330E263D3A6}"/>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3">
            <a:extLst>
              <a:ext uri="{FF2B5EF4-FFF2-40B4-BE49-F238E27FC236}">
                <a16:creationId xmlns:a16="http://schemas.microsoft.com/office/drawing/2014/main" id="{23C0E5A2-14C4-4641-8F75-B985E5775578}"/>
              </a:ext>
            </a:extLst>
          </p:cNvPr>
          <p:cNvSpPr txBox="1">
            <a:spLocks noChangeArrowheads="1"/>
          </p:cNvSpPr>
          <p:nvPr/>
        </p:nvSpPr>
        <p:spPr bwMode="auto">
          <a:xfrm>
            <a:off x="798512" y="160772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 مثال</a:t>
            </a:r>
          </a:p>
        </p:txBody>
      </p:sp>
    </p:spTree>
    <p:extLst>
      <p:ext uri="{BB962C8B-B14F-4D97-AF65-F5344CB8AC3E}">
        <p14:creationId xmlns:p14="http://schemas.microsoft.com/office/powerpoint/2010/main" val="24975252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Clipping"/>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8089"/>
          <a:stretch/>
        </p:blipFill>
        <p:spPr>
          <a:xfrm>
            <a:off x="228600" y="2905125"/>
            <a:ext cx="8145012" cy="1989601"/>
          </a:xfrm>
          <a:prstGeom prst="rect">
            <a:avLst/>
          </a:prstGeom>
        </p:spPr>
      </p:pic>
      <p:sp>
        <p:nvSpPr>
          <p:cNvPr id="6" name="Slide Number Placeholder 5"/>
          <p:cNvSpPr>
            <a:spLocks noGrp="1"/>
          </p:cNvSpPr>
          <p:nvPr>
            <p:ph type="sldNum" sz="quarter" idx="7"/>
          </p:nvPr>
        </p:nvSpPr>
        <p:spPr/>
        <p:txBody>
          <a:bodyPr/>
          <a:lstStyle/>
          <a:p>
            <a:fld id="{B6F15528-21DE-4FAA-801E-634DDDAF4B2B}" type="slidenum">
              <a:rPr lang="en-US" smtClean="0"/>
              <a:pPr/>
              <a:t>48</a:t>
            </a:fld>
            <a:endParaRPr lang="en-US"/>
          </a:p>
        </p:txBody>
      </p:sp>
      <p:pic>
        <p:nvPicPr>
          <p:cNvPr id="3" name="Content Placeholder 2" descr="Screen Clipping"/>
          <p:cNvPicPr>
            <a:picLocks noGrp="1" noChangeAspect="1"/>
          </p:cNvPicPr>
          <p:nvPr>
            <p:ph idx="4294967295"/>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593137" y="3676241"/>
            <a:ext cx="342900" cy="238125"/>
          </a:xfrm>
        </p:spPr>
      </p:pic>
      <p:sp>
        <p:nvSpPr>
          <p:cNvPr id="7" name="Text Box 2">
            <a:extLst>
              <a:ext uri="{FF2B5EF4-FFF2-40B4-BE49-F238E27FC236}">
                <a16:creationId xmlns:a16="http://schemas.microsoft.com/office/drawing/2014/main" id="{65D3080C-AC99-4A31-B6E5-E263B9002813}"/>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9" name="Text Box 3">
            <a:extLst>
              <a:ext uri="{FF2B5EF4-FFF2-40B4-BE49-F238E27FC236}">
                <a16:creationId xmlns:a16="http://schemas.microsoft.com/office/drawing/2014/main" id="{7427ECED-3B21-4497-AB98-E6057B3A0520}"/>
              </a:ext>
            </a:extLst>
          </p:cNvPr>
          <p:cNvSpPr txBox="1">
            <a:spLocks noChangeArrowheads="1"/>
          </p:cNvSpPr>
          <p:nvPr/>
        </p:nvSpPr>
        <p:spPr bwMode="auto">
          <a:xfrm>
            <a:off x="798512" y="1607725"/>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 مثال</a:t>
            </a:r>
          </a:p>
        </p:txBody>
      </p:sp>
    </p:spTree>
    <p:extLst>
      <p:ext uri="{BB962C8B-B14F-4D97-AF65-F5344CB8AC3E}">
        <p14:creationId xmlns:p14="http://schemas.microsoft.com/office/powerpoint/2010/main" val="15448861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1670" name="Object 5"/>
          <p:cNvGraphicFramePr>
            <a:graphicFrameLocks noGrp="1" noChangeAspect="1"/>
          </p:cNvGraphicFramePr>
          <p:nvPr>
            <p:ph sz="half" idx="1"/>
            <p:extLst>
              <p:ext uri="{D42A27DB-BD31-4B8C-83A1-F6EECF244321}">
                <p14:modId xmlns:p14="http://schemas.microsoft.com/office/powerpoint/2010/main" val="3660880553"/>
              </p:ext>
            </p:extLst>
          </p:nvPr>
        </p:nvGraphicFramePr>
        <p:xfrm>
          <a:off x="2281238" y="3032125"/>
          <a:ext cx="4090987" cy="1189038"/>
        </p:xfrm>
        <a:graphic>
          <a:graphicData uri="http://schemas.openxmlformats.org/presentationml/2006/ole">
            <mc:AlternateContent xmlns:mc="http://schemas.openxmlformats.org/markup-compatibility/2006">
              <mc:Choice xmlns:v="urn:schemas-microsoft-com:vml" Requires="v">
                <p:oleObj spid="_x0000_s11387" name="Equation" r:id="rId3" imgW="1485900" imgH="431800" progId="Equation.3">
                  <p:embed/>
                </p:oleObj>
              </mc:Choice>
              <mc:Fallback>
                <p:oleObj name="Equation" r:id="rId3" imgW="14859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8" y="3032125"/>
                        <a:ext cx="4090987" cy="1189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Slide Number Placeholder 6"/>
          <p:cNvSpPr>
            <a:spLocks noGrp="1"/>
          </p:cNvSpPr>
          <p:nvPr>
            <p:ph type="sldNum" sz="quarter" idx="12"/>
          </p:nvPr>
        </p:nvSpPr>
        <p:spPr/>
        <p:txBody>
          <a:bodyPr/>
          <a:lstStyle/>
          <a:p>
            <a:pPr>
              <a:defRPr/>
            </a:pPr>
            <a:fld id="{B28C5F95-FFCA-497E-A627-7B01CEA92C16}" type="slidenum">
              <a:rPr lang="fa-IR" sz="2400">
                <a:cs typeface="B Nazanin" panose="00000400000000000000" pitchFamily="2" charset="-78"/>
              </a:rPr>
              <a:pPr>
                <a:defRPr/>
              </a:pPr>
              <a:t>49</a:t>
            </a:fld>
            <a:endParaRPr lang="en-US" sz="2400">
              <a:cs typeface="B Nazanin" panose="00000400000000000000" pitchFamily="2" charset="-78"/>
            </a:endParaRPr>
          </a:p>
        </p:txBody>
      </p:sp>
      <mc:AlternateContent xmlns:mc="http://schemas.openxmlformats.org/markup-compatibility/2006" xmlns:a14="http://schemas.microsoft.com/office/drawing/2010/main">
        <mc:Choice Requires="a14">
          <p:sp>
            <p:nvSpPr>
              <p:cNvPr id="241669" name="Text Box 4"/>
              <p:cNvSpPr txBox="1">
                <a:spLocks noChangeArrowheads="1"/>
              </p:cNvSpPr>
              <p:nvPr/>
            </p:nvSpPr>
            <p:spPr bwMode="auto">
              <a:xfrm>
                <a:off x="323850" y="2420938"/>
                <a:ext cx="8208963" cy="2492990"/>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قانون </a:t>
                </a:r>
                <a:r>
                  <a:rPr lang="en-US" sz="2400" dirty="0">
                    <a:cs typeface="B Nazanin" panose="00000400000000000000" pitchFamily="2" charset="-78"/>
                  </a:rPr>
                  <a:t>resolution</a:t>
                </a:r>
                <a:r>
                  <a:rPr lang="fa-IR" sz="2400" dirty="0">
                    <a:cs typeface="B Nazanin" panose="00000400000000000000" pitchFamily="2" charset="-78"/>
                  </a:rPr>
                  <a:t> واحد، يک کلاز و يک ليترال را گرفته، کلاز ديگری توليد مي‌کند</a:t>
                </a:r>
              </a:p>
              <a:p>
                <a:pPr algn="r" rtl="1">
                  <a:spcBef>
                    <a:spcPct val="50000"/>
                  </a:spcBef>
                </a:pPr>
                <a:endParaRPr lang="fa-IR" sz="2400" dirty="0">
                  <a:cs typeface="B Nazanin" panose="00000400000000000000" pitchFamily="2" charset="-78"/>
                </a:endParaRPr>
              </a:p>
              <a:p>
                <a:pPr algn="r" rtl="1">
                  <a:spcBef>
                    <a:spcPct val="50000"/>
                  </a:spcBef>
                </a:pPr>
                <a:endParaRPr lang="fa-IR" sz="2400" dirty="0">
                  <a:cs typeface="B Nazanin" panose="00000400000000000000" pitchFamily="2" charset="-78"/>
                </a:endParaRPr>
              </a:p>
              <a:p>
                <a:pPr algn="r" rtl="1">
                  <a:spcBef>
                    <a:spcPct val="50000"/>
                  </a:spcBef>
                  <a:buClr>
                    <a:srgbClr val="00D600"/>
                  </a:buClr>
                  <a:buFont typeface="Wingdings" pitchFamily="2" charset="2"/>
                  <a:buChar char="Ã"/>
                </a:pPr>
                <a:r>
                  <a:rPr lang="fa-IR" sz="2400" dirty="0">
                    <a:cs typeface="B Nazanin" panose="00000400000000000000" pitchFamily="2" charset="-78"/>
                  </a:rPr>
                  <a:t>هر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𝑙</m:t>
                    </m:r>
                  </m:oMath>
                </a14:m>
                <a:r>
                  <a:rPr lang="fa-IR" sz="2400" dirty="0">
                    <a:cs typeface="B Nazanin" panose="00000400000000000000" pitchFamily="2" charset="-78"/>
                  </a:rPr>
                  <a:t> یک لیترال، و </a:t>
                </a: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𝑙</m:t>
                        </m:r>
                      </m:e>
                      <m:sub>
                        <m:r>
                          <a:rPr lang="en-US" sz="2400" b="0" i="1" smtClean="0">
                            <a:latin typeface="Cambria Math" panose="02040503050406030204" pitchFamily="18" charset="0"/>
                            <a:cs typeface="B Nazanin" panose="00000400000000000000" pitchFamily="2" charset="-78"/>
                          </a:rPr>
                          <m:t>𝑖</m:t>
                        </m:r>
                      </m:sub>
                    </m:sSub>
                  </m:oMath>
                </a14:m>
                <a:r>
                  <a:rPr lang="en-US" sz="2400" dirty="0">
                    <a:cs typeface="B Nazanin" panose="00000400000000000000" pitchFamily="2" charset="-78"/>
                  </a:rPr>
                  <a:t> </a:t>
                </a:r>
                <a:r>
                  <a:rPr lang="fa-IR" sz="2400" dirty="0">
                    <a:cs typeface="B Nazanin" panose="00000400000000000000" pitchFamily="2" charset="-78"/>
                  </a:rPr>
                  <a:t> و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𝑚</m:t>
                    </m:r>
                  </m:oMath>
                </a14:m>
                <a:r>
                  <a:rPr lang="fa-IR" sz="2400" dirty="0">
                    <a:cs typeface="B Nazanin" panose="00000400000000000000" pitchFamily="2" charset="-78"/>
                  </a:rPr>
                  <a:t> دو لیترال متضاد هستند</a:t>
                </a:r>
              </a:p>
            </p:txBody>
          </p:sp>
        </mc:Choice>
        <mc:Fallback xmlns="">
          <p:sp>
            <p:nvSpPr>
              <p:cNvPr id="241669" name="Text Box 4"/>
              <p:cNvSpPr txBox="1">
                <a:spLocks noRot="1" noChangeAspect="1" noMove="1" noResize="1" noEditPoints="1" noAdjustHandles="1" noChangeArrowheads="1" noChangeShapeType="1" noTextEdit="1"/>
              </p:cNvSpPr>
              <p:nvPr/>
            </p:nvSpPr>
            <p:spPr bwMode="auto">
              <a:xfrm>
                <a:off x="323850" y="2420938"/>
                <a:ext cx="8208963" cy="2492990"/>
              </a:xfrm>
              <a:prstGeom prst="rect">
                <a:avLst/>
              </a:prstGeom>
              <a:blipFill>
                <a:blip r:embed="rId5"/>
                <a:stretch>
                  <a:fillRect t="-3423" r="-1114" b="-537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7" name="Text Box 2">
            <a:extLst>
              <a:ext uri="{FF2B5EF4-FFF2-40B4-BE49-F238E27FC236}">
                <a16:creationId xmlns:a16="http://schemas.microsoft.com/office/drawing/2014/main" id="{BA15560B-8AE1-43D4-985C-93976E4E8772}"/>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8" name="Text Box 3">
            <a:extLst>
              <a:ext uri="{FF2B5EF4-FFF2-40B4-BE49-F238E27FC236}">
                <a16:creationId xmlns:a16="http://schemas.microsoft.com/office/drawing/2014/main" id="{C4FB40A4-0478-48DB-B278-5DFC53148CC5}"/>
              </a:ext>
            </a:extLst>
          </p:cNvPr>
          <p:cNvSpPr txBox="1">
            <a:spLocks noChangeArrowheads="1"/>
          </p:cNvSpPr>
          <p:nvPr/>
        </p:nvSpPr>
        <p:spPr bwMode="auto">
          <a:xfrm>
            <a:off x="788680" y="1724828"/>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 </a:t>
            </a:r>
            <a:r>
              <a:rPr lang="fa-IR" sz="2400" dirty="0">
                <a:solidFill>
                  <a:schemeClr val="accent1"/>
                </a:solidFill>
                <a:cs typeface="B Nazanin" panose="00000400000000000000" pitchFamily="2" charset="-78"/>
              </a:rPr>
              <a:t>قانون </a:t>
            </a:r>
            <a:r>
              <a:rPr lang="en-US" sz="2400" dirty="0">
                <a:solidFill>
                  <a:schemeClr val="accent1"/>
                </a:solidFill>
                <a:cs typeface="B Nazanin" panose="00000400000000000000" pitchFamily="2" charset="-78"/>
              </a:rPr>
              <a:t>resolution</a:t>
            </a:r>
            <a:endParaRPr lang="fa-IR" sz="2400"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3311370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70" name="Text Box 5"/>
          <p:cNvSpPr txBox="1">
            <a:spLocks noChangeArrowheads="1"/>
          </p:cNvSpPr>
          <p:nvPr/>
        </p:nvSpPr>
        <p:spPr bwMode="auto">
          <a:xfrm>
            <a:off x="468312" y="2052734"/>
            <a:ext cx="8207375"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Clr>
                <a:schemeClr val="tx2"/>
              </a:buClr>
              <a:buFont typeface="Wingdings" panose="05000000000000000000" pitchFamily="2" charset="2"/>
              <a:buChar char="ü"/>
            </a:pPr>
            <a:r>
              <a:rPr lang="fa-IR" sz="2400" dirty="0">
                <a:cs typeface="B Nazanin" panose="00000400000000000000" pitchFamily="2" charset="-78"/>
              </a:rPr>
              <a:t>مؤلفه اصلي عامل مبتنی بر دانش، </a:t>
            </a:r>
            <a:r>
              <a:rPr lang="fa-IR" sz="2400" b="1" dirty="0">
                <a:cs typeface="B Nazanin" panose="00000400000000000000" pitchFamily="2" charset="-78"/>
              </a:rPr>
              <a:t>پايگاه دانش</a:t>
            </a:r>
            <a:r>
              <a:rPr lang="fa-IR" sz="2400" dirty="0">
                <a:cs typeface="B Nazanin" panose="00000400000000000000" pitchFamily="2" charset="-78"/>
              </a:rPr>
              <a:t> آن یا </a:t>
            </a:r>
            <a:r>
              <a:rPr lang="en-US" sz="2400" dirty="0">
                <a:cs typeface="B Nazanin" panose="00000400000000000000" pitchFamily="2" charset="-78"/>
              </a:rPr>
              <a:t>KB</a:t>
            </a:r>
            <a:r>
              <a:rPr lang="fa-IR" sz="2400" dirty="0">
                <a:cs typeface="B Nazanin" panose="00000400000000000000" pitchFamily="2" charset="-78"/>
              </a:rPr>
              <a:t> است</a:t>
            </a:r>
          </a:p>
          <a:p>
            <a:pPr marL="1257300" lvl="2" indent="-342900" algn="r" rtl="1">
              <a:buClr>
                <a:schemeClr val="tx2"/>
              </a:buClr>
              <a:buFont typeface="Courier New" panose="02070309020205020404" pitchFamily="49" charset="0"/>
              <a:buChar char="o"/>
            </a:pPr>
            <a:r>
              <a:rPr lang="fa-IR" sz="2400" dirty="0">
                <a:cs typeface="B Nazanin" panose="00000400000000000000" pitchFamily="2" charset="-78"/>
              </a:rPr>
              <a:t>پايگاه دانش: مجموعه ای از جملات</a:t>
            </a:r>
          </a:p>
          <a:p>
            <a:pPr marL="1257300" lvl="2" indent="-342900" algn="r" rtl="1">
              <a:buClr>
                <a:schemeClr val="tx2"/>
              </a:buClr>
              <a:buFont typeface="Courier New" panose="02070309020205020404" pitchFamily="49" charset="0"/>
              <a:buChar char="o"/>
            </a:pPr>
            <a:r>
              <a:rPr lang="fa-IR" sz="2400" dirty="0">
                <a:cs typeface="B Nazanin" panose="00000400000000000000" pitchFamily="2" charset="-78"/>
              </a:rPr>
              <a:t>جمله: بيان حقایقی در مورد جهان به </a:t>
            </a:r>
            <a:r>
              <a:rPr lang="fa-IR" sz="2400" b="1" dirty="0">
                <a:cs typeface="B Nazanin" panose="00000400000000000000" pitchFamily="2" charset="-78"/>
              </a:rPr>
              <a:t>زبان نمايش دانش</a:t>
            </a:r>
          </a:p>
          <a:p>
            <a:pPr marL="342900" lvl="2" indent="-342900" algn="r" rtl="1">
              <a:buClr>
                <a:schemeClr val="tx2"/>
              </a:buClr>
              <a:buFont typeface="Wingdings" panose="05000000000000000000" pitchFamily="2" charset="2"/>
              <a:buChar char="ü"/>
            </a:pPr>
            <a:r>
              <a:rPr lang="fa-IR" sz="2400" b="1" dirty="0">
                <a:cs typeface="B Nazanin" panose="00000400000000000000" pitchFamily="2" charset="-78"/>
              </a:rPr>
              <a:t>  </a:t>
            </a:r>
            <a:r>
              <a:rPr lang="fa-IR" sz="2400" dirty="0">
                <a:cs typeface="B Nazanin" panose="00000400000000000000" pitchFamily="2" charset="-78"/>
              </a:rPr>
              <a:t>قسمت مهم دیگر عامل مبتی بر دانش: مکانیزم استنتاج</a:t>
            </a:r>
          </a:p>
          <a:p>
            <a:pPr marL="342900" indent="-342900" algn="r" rtl="1">
              <a:spcBef>
                <a:spcPct val="50000"/>
              </a:spcBef>
              <a:buClr>
                <a:schemeClr val="tx2"/>
              </a:buClr>
              <a:buFont typeface="Wingdings" panose="05000000000000000000" pitchFamily="2" charset="2"/>
              <a:buChar char="ü"/>
            </a:pPr>
            <a:r>
              <a:rPr lang="fa-IR" sz="2400" dirty="0">
                <a:cs typeface="B Nazanin" panose="00000400000000000000" pitchFamily="2" charset="-78"/>
              </a:rPr>
              <a:t>برای اضافه کردن جملات جدید به پايگاه دانش و درخواست دانسته‌های موجود</a:t>
            </a:r>
          </a:p>
          <a:p>
            <a:pPr marL="1257300" lvl="2" indent="-342900" algn="r" rtl="1">
              <a:buClr>
                <a:schemeClr val="tx2"/>
              </a:buClr>
              <a:buFont typeface="Courier New" panose="02070309020205020404" pitchFamily="49" charset="0"/>
              <a:buChar char="o"/>
            </a:pPr>
            <a:r>
              <a:rPr lang="fa-IR" sz="2400" dirty="0">
                <a:cs typeface="B Nazanin" panose="00000400000000000000" pitchFamily="2" charset="-78"/>
              </a:rPr>
              <a:t>استفاده از عملیاتی با نام‌های استاندارد </a:t>
            </a:r>
            <a:r>
              <a:rPr lang="en-US" sz="2400" dirty="0">
                <a:cs typeface="B Nazanin" panose="00000400000000000000" pitchFamily="2" charset="-78"/>
              </a:rPr>
              <a:t>TELL</a:t>
            </a:r>
            <a:r>
              <a:rPr lang="fa-IR" sz="2400" dirty="0">
                <a:cs typeface="B Nazanin" panose="00000400000000000000" pitchFamily="2" charset="-78"/>
              </a:rPr>
              <a:t>و </a:t>
            </a:r>
            <a:r>
              <a:rPr lang="en-US" sz="2400" dirty="0">
                <a:cs typeface="B Nazanin" panose="00000400000000000000" pitchFamily="2" charset="-78"/>
              </a:rPr>
              <a:t>ASK</a:t>
            </a:r>
            <a:endParaRPr lang="fa-IR" sz="2400" dirty="0">
              <a:cs typeface="B Nazanin" panose="00000400000000000000" pitchFamily="2" charset="-78"/>
            </a:endParaRPr>
          </a:p>
          <a:p>
            <a:pPr marL="1257300" lvl="2" indent="-342900" algn="r" rtl="1">
              <a:buClr>
                <a:schemeClr val="tx2"/>
              </a:buClr>
              <a:buFont typeface="Courier New" panose="02070309020205020404" pitchFamily="49" charset="0"/>
              <a:buChar char="o"/>
            </a:pPr>
            <a:r>
              <a:rPr lang="fa-IR" sz="2400" dirty="0">
                <a:cs typeface="B Nazanin" panose="00000400000000000000" pitchFamily="2" charset="-78"/>
              </a:rPr>
              <a:t>وقتی سوالی از پایگاه دانش </a:t>
            </a:r>
            <a:r>
              <a:rPr lang="en-US" sz="2400" dirty="0">
                <a:cs typeface="B Nazanin" panose="00000400000000000000" pitchFamily="2" charset="-78"/>
              </a:rPr>
              <a:t>ask</a:t>
            </a:r>
            <a:r>
              <a:rPr lang="fa-IR" sz="2400" dirty="0">
                <a:cs typeface="B Nazanin" panose="00000400000000000000" pitchFamily="2" charset="-78"/>
              </a:rPr>
              <a:t> می‌شود پاسخ باید از دانشی که قبلا به پایگاه دانش </a:t>
            </a:r>
            <a:r>
              <a:rPr lang="en-US" sz="2400" dirty="0">
                <a:cs typeface="B Nazanin" panose="00000400000000000000" pitchFamily="2" charset="-78"/>
              </a:rPr>
              <a:t>TELL</a:t>
            </a:r>
            <a:r>
              <a:rPr lang="fa-IR" sz="2400" dirty="0">
                <a:cs typeface="B Nazanin" panose="00000400000000000000" pitchFamily="2" charset="-78"/>
              </a:rPr>
              <a:t> شده بود ناشی شود </a:t>
            </a:r>
            <a:endParaRPr lang="en-US" sz="2400" dirty="0">
              <a:cs typeface="B Nazanin" panose="00000400000000000000" pitchFamily="2" charset="-78"/>
            </a:endParaRPr>
          </a:p>
        </p:txBody>
      </p:sp>
      <p:sp>
        <p:nvSpPr>
          <p:cNvPr id="4" name="Text Box 2">
            <a:extLst>
              <a:ext uri="{FF2B5EF4-FFF2-40B4-BE49-F238E27FC236}">
                <a16:creationId xmlns:a16="http://schemas.microsoft.com/office/drawing/2014/main" id="{043B04F7-6978-42A2-9513-B1B48C636E4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2" name="Rectangle 1">
            <a:extLst>
              <a:ext uri="{FF2B5EF4-FFF2-40B4-BE49-F238E27FC236}">
                <a16:creationId xmlns:a16="http://schemas.microsoft.com/office/drawing/2014/main" id="{E12BC15C-B44C-4DE3-8C31-ED6661127644}"/>
              </a:ext>
            </a:extLst>
          </p:cNvPr>
          <p:cNvSpPr/>
          <p:nvPr/>
        </p:nvSpPr>
        <p:spPr>
          <a:xfrm>
            <a:off x="5015946" y="1591069"/>
            <a:ext cx="4128054" cy="461665"/>
          </a:xfrm>
          <a:prstGeom prst="rect">
            <a:avLst/>
          </a:prstGeom>
        </p:spPr>
        <p:txBody>
          <a:bodyPr wrap="none">
            <a:spAutoFit/>
          </a:bodyPr>
          <a:lstStyle/>
          <a:p>
            <a:pPr marL="342900" indent="-342900" algn="just" rtl="1">
              <a:buFont typeface="Arial" panose="020B0604020202020204" pitchFamily="34" charset="0"/>
              <a:buChar char="•"/>
            </a:pPr>
            <a:r>
              <a:rPr lang="fa-IR" sz="2400" dirty="0">
                <a:solidFill>
                  <a:schemeClr val="accent1"/>
                </a:solidFill>
                <a:cs typeface="B Nazanin" panose="00000400000000000000" pitchFamily="2" charset="-78"/>
              </a:rPr>
              <a:t> </a:t>
            </a:r>
            <a:r>
              <a:rPr lang="fa-IR" sz="2400" b="1" dirty="0">
                <a:solidFill>
                  <a:schemeClr val="accent1"/>
                </a:solidFill>
                <a:cs typeface="B Nazanin" panose="00000400000000000000" pitchFamily="2" charset="-78"/>
              </a:rPr>
              <a:t>عامل مبتنی بر دانش یا معرفت‌گرا </a:t>
            </a:r>
            <a:endParaRPr lang="fa-IR" sz="2400" dirty="0">
              <a:cs typeface="B Nazanin" panose="00000400000000000000" pitchFamily="2" charset="-78"/>
            </a:endParaRPr>
          </a:p>
        </p:txBody>
      </p:sp>
    </p:spTree>
    <p:extLst>
      <p:ext uri="{BB962C8B-B14F-4D97-AF65-F5344CB8AC3E}">
        <p14:creationId xmlns:p14="http://schemas.microsoft.com/office/powerpoint/2010/main" val="21177124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1671" name="Object 6"/>
          <p:cNvGraphicFramePr>
            <a:graphicFrameLocks noGrp="1" noChangeAspect="1"/>
          </p:cNvGraphicFramePr>
          <p:nvPr>
            <p:ph sz="half" idx="1"/>
            <p:extLst>
              <p:ext uri="{D42A27DB-BD31-4B8C-83A1-F6EECF244321}">
                <p14:modId xmlns:p14="http://schemas.microsoft.com/office/powerpoint/2010/main" val="2730125896"/>
              </p:ext>
            </p:extLst>
          </p:nvPr>
        </p:nvGraphicFramePr>
        <p:xfrm>
          <a:off x="530225" y="2971800"/>
          <a:ext cx="8197850" cy="1131888"/>
        </p:xfrm>
        <a:graphic>
          <a:graphicData uri="http://schemas.openxmlformats.org/presentationml/2006/ole">
            <mc:AlternateContent xmlns:mc="http://schemas.openxmlformats.org/markup-compatibility/2006">
              <mc:Choice xmlns:v="urn:schemas-microsoft-com:vml" Requires="v">
                <p:oleObj spid="_x0000_s8006" name="Equation" r:id="rId3" imgW="3403600" imgH="469900" progId="Equation.3">
                  <p:embed/>
                </p:oleObj>
              </mc:Choice>
              <mc:Fallback>
                <p:oleObj name="Equation" r:id="rId3" imgW="3403600" imgH="469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225" y="2971800"/>
                        <a:ext cx="8197850" cy="1131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p:cNvGraphicFramePr>
            <a:graphicFrameLocks noGrp="1" noChangeAspect="1"/>
          </p:cNvGraphicFramePr>
          <p:nvPr>
            <p:ph sz="half" idx="2"/>
            <p:extLst>
              <p:ext uri="{D42A27DB-BD31-4B8C-83A1-F6EECF244321}">
                <p14:modId xmlns:p14="http://schemas.microsoft.com/office/powerpoint/2010/main" val="3942043447"/>
              </p:ext>
            </p:extLst>
          </p:nvPr>
        </p:nvGraphicFramePr>
        <p:xfrm>
          <a:off x="-304800" y="5740400"/>
          <a:ext cx="4344988" cy="1131888"/>
        </p:xfrm>
        <a:graphic>
          <a:graphicData uri="http://schemas.openxmlformats.org/presentationml/2006/ole">
            <mc:AlternateContent xmlns:mc="http://schemas.openxmlformats.org/markup-compatibility/2006">
              <mc:Choice xmlns:v="urn:schemas-microsoft-com:vml" Requires="v">
                <p:oleObj spid="_x0000_s8007" name="Equation" r:id="rId5" imgW="1511280" imgH="393480" progId="Equation.3">
                  <p:embed/>
                </p:oleObj>
              </mc:Choice>
              <mc:Fallback>
                <p:oleObj name="Equation" r:id="rId5" imgW="1511280" imgH="393480" progId="Equation.3">
                  <p:embed/>
                  <p:pic>
                    <p:nvPicPr>
                      <p:cNvPr id="0" name=""/>
                      <p:cNvPicPr>
                        <a:picLocks noChangeAspect="1" noChangeArrowheads="1"/>
                      </p:cNvPicPr>
                      <p:nvPr/>
                    </p:nvPicPr>
                    <p:blipFill>
                      <a:blip r:embed="rId6"/>
                      <a:srcRect/>
                      <a:stretch>
                        <a:fillRect/>
                      </a:stretch>
                    </p:blipFill>
                    <p:spPr bwMode="auto">
                      <a:xfrm>
                        <a:off x="-304800" y="5740400"/>
                        <a:ext cx="4344988" cy="1131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Slide Number Placeholder 6"/>
          <p:cNvSpPr>
            <a:spLocks noGrp="1"/>
          </p:cNvSpPr>
          <p:nvPr>
            <p:ph type="sldNum" sz="quarter" idx="12"/>
          </p:nvPr>
        </p:nvSpPr>
        <p:spPr/>
        <p:txBody>
          <a:bodyPr/>
          <a:lstStyle/>
          <a:p>
            <a:pPr>
              <a:defRPr/>
            </a:pPr>
            <a:fld id="{B28C5F95-FFCA-497E-A627-7B01CEA92C16}" type="slidenum">
              <a:rPr lang="fa-IR" sz="2400">
                <a:cs typeface="B Nazanin" panose="00000400000000000000" pitchFamily="2" charset="-78"/>
              </a:rPr>
              <a:pPr>
                <a:defRPr/>
              </a:pPr>
              <a:t>50</a:t>
            </a:fld>
            <a:endParaRPr lang="en-US" sz="2400">
              <a:cs typeface="B Nazanin" panose="00000400000000000000" pitchFamily="2" charset="-78"/>
            </a:endParaRPr>
          </a:p>
        </p:txBody>
      </p:sp>
      <p:sp>
        <p:nvSpPr>
          <p:cNvPr id="241669" name="Text Box 4"/>
          <p:cNvSpPr txBox="1">
            <a:spLocks noChangeArrowheads="1"/>
          </p:cNvSpPr>
          <p:nvPr/>
        </p:nvSpPr>
        <p:spPr bwMode="auto">
          <a:xfrm>
            <a:off x="554038" y="2417117"/>
            <a:ext cx="82089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pPr>
            <a:r>
              <a:rPr lang="fa-IR" sz="2400" dirty="0">
                <a:cs typeface="B Nazanin" panose="00000400000000000000" pitchFamily="2" charset="-78"/>
              </a:rPr>
              <a:t>قانون رزولوشن واحد مي‌تواند به قانون رزولوشن کامل تعميم داد:</a:t>
            </a:r>
            <a:endParaRPr lang="en-US" sz="24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3" name="TextBox 2"/>
              <p:cNvSpPr txBox="1"/>
              <p:nvPr/>
            </p:nvSpPr>
            <p:spPr>
              <a:xfrm>
                <a:off x="152400" y="4191000"/>
                <a:ext cx="8643938" cy="2338076"/>
              </a:xfrm>
              <a:prstGeom prst="rect">
                <a:avLst/>
              </a:prstGeom>
              <a:noFill/>
            </p:spPr>
            <p:txBody>
              <a:bodyPr wrap="square" rtlCol="0">
                <a:spAutoFit/>
              </a:bodyPr>
              <a:lstStyle/>
              <a:p>
                <a:pPr marL="342900" indent="-342900" algn="r" rtl="1">
                  <a:buFont typeface="Arial" panose="020B0604020202020204" pitchFamily="34" charset="0"/>
                  <a:buChar char="•"/>
                </a:pP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i="1">
                            <a:latin typeface="Cambria Math" panose="02040503050406030204" pitchFamily="18" charset="0"/>
                            <a:cs typeface="B Nazanin" panose="00000400000000000000" pitchFamily="2" charset="-78"/>
                          </a:rPr>
                          <m:t>𝑙</m:t>
                        </m:r>
                      </m:e>
                      <m:sub>
                        <m:r>
                          <a:rPr lang="en-US" sz="2400" i="1">
                            <a:latin typeface="Cambria Math" panose="02040503050406030204" pitchFamily="18" charset="0"/>
                            <a:cs typeface="B Nazanin" panose="00000400000000000000" pitchFamily="2" charset="-78"/>
                          </a:rPr>
                          <m:t>𝑖</m:t>
                        </m:r>
                      </m:sub>
                    </m:sSub>
                  </m:oMath>
                </a14:m>
                <a:r>
                  <a:rPr lang="en-US" sz="2400" dirty="0">
                    <a:cs typeface="B Nazanin" panose="00000400000000000000" pitchFamily="2" charset="-78"/>
                  </a:rPr>
                  <a:t> </a:t>
                </a:r>
                <a:r>
                  <a:rPr lang="fa-IR" sz="2400" dirty="0">
                    <a:cs typeface="B Nazanin" panose="00000400000000000000" pitchFamily="2" charset="-78"/>
                  </a:rPr>
                  <a:t> و </a:t>
                </a:r>
                <a14:m>
                  <m:oMath xmlns:m="http://schemas.openxmlformats.org/officeDocument/2006/math">
                    <m:sSub>
                      <m:sSubPr>
                        <m:ctrlPr>
                          <a:rPr lang="en-US" sz="2400" i="1" dirty="0" smtClean="0">
                            <a:latin typeface="Cambria Math" panose="02040503050406030204" pitchFamily="18" charset="0"/>
                            <a:cs typeface="B Nazanin" panose="00000400000000000000" pitchFamily="2" charset="-78"/>
                          </a:rPr>
                        </m:ctrlPr>
                      </m:sSubPr>
                      <m:e>
                        <m:r>
                          <a:rPr lang="en-US" sz="2400" b="0" i="1" dirty="0" smtClean="0">
                            <a:latin typeface="Cambria Math" panose="02040503050406030204" pitchFamily="18" charset="0"/>
                            <a:cs typeface="B Nazanin" panose="00000400000000000000" pitchFamily="2" charset="-78"/>
                          </a:rPr>
                          <m:t>𝑚</m:t>
                        </m:r>
                      </m:e>
                      <m:sub>
                        <m:r>
                          <a:rPr lang="en-US" sz="2400" b="0" i="1" dirty="0" smtClean="0">
                            <a:latin typeface="Cambria Math" panose="02040503050406030204" pitchFamily="18" charset="0"/>
                            <a:cs typeface="B Nazanin" panose="00000400000000000000" pitchFamily="2" charset="-78"/>
                          </a:rPr>
                          <m:t>𝑗</m:t>
                        </m:r>
                      </m:sub>
                    </m:sSub>
                  </m:oMath>
                </a14:m>
                <a:r>
                  <a:rPr lang="fa-IR" sz="2400" dirty="0">
                    <a:cs typeface="B Nazanin" panose="00000400000000000000" pitchFamily="2" charset="-78"/>
                  </a:rPr>
                  <a:t> دو لیترال متضاد هستند</a:t>
                </a:r>
                <a:endParaRPr lang="en-US"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رزولوشن دو کلاز را گرفته و یک کلاز جدید شامل تمامی لیترال‌های دو کلاز اولیه بجز دو لیترال متضاد را تولید می‌کند</a:t>
                </a:r>
              </a:p>
              <a:p>
                <a:pPr marL="342900" indent="-342900" algn="r" rtl="1">
                  <a:buFont typeface="Arial" panose="020B0604020202020204" pitchFamily="34" charset="0"/>
                  <a:buChar char="•"/>
                </a:pPr>
                <a:r>
                  <a:rPr lang="fa-IR" sz="2400" dirty="0">
                    <a:cs typeface="B Nazanin" panose="00000400000000000000" pitchFamily="2" charset="-78"/>
                  </a:rPr>
                  <a:t> کلاز حاصل باید شامل تنها یک کپی از هر لیترال باشد (فاکتوگیری)</a:t>
                </a:r>
              </a:p>
              <a:p>
                <a:pPr marL="342900" indent="-342900" algn="r" rtl="1">
                  <a:buFont typeface="Arial" panose="020B0604020202020204" pitchFamily="34" charset="0"/>
                  <a:buChar char="•"/>
                </a:pPr>
                <a:r>
                  <a:rPr lang="fa-IR" sz="2400" dirty="0">
                    <a:cs typeface="B Nazanin" panose="00000400000000000000" pitchFamily="2" charset="-78"/>
                  </a:rPr>
                  <a:t> درستی قانون رزولوشن</a:t>
                </a:r>
              </a:p>
              <a:p>
                <a:pPr marL="342900" indent="-342900" algn="r" rtl="1">
                  <a:buFont typeface="Arial" panose="020B0604020202020204" pitchFamily="34" charset="0"/>
                  <a:buChar char="•"/>
                </a:pPr>
                <a:endParaRPr lang="en-US"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152400" y="4191000"/>
                <a:ext cx="8643938" cy="2338076"/>
              </a:xfrm>
              <a:prstGeom prst="rect">
                <a:avLst/>
              </a:prstGeom>
              <a:blipFill rotWithShape="0">
                <a:blip r:embed="rId7"/>
                <a:stretch>
                  <a:fillRect t="-1828" r="-987"/>
                </a:stretch>
              </a:blipFill>
            </p:spPr>
            <p:txBody>
              <a:bodyPr/>
              <a:lstStyle/>
              <a:p>
                <a:r>
                  <a:rPr lang="en-US">
                    <a:noFill/>
                  </a:rPr>
                  <a:t> </a:t>
                </a:r>
              </a:p>
            </p:txBody>
          </p:sp>
        </mc:Fallback>
      </mc:AlternateContent>
      <p:sp>
        <p:nvSpPr>
          <p:cNvPr id="11" name="Text Box 2">
            <a:extLst>
              <a:ext uri="{FF2B5EF4-FFF2-40B4-BE49-F238E27FC236}">
                <a16:creationId xmlns:a16="http://schemas.microsoft.com/office/drawing/2014/main" id="{AA425252-51D7-4770-B339-C14E46D628F8}"/>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12" name="Text Box 3">
            <a:extLst>
              <a:ext uri="{FF2B5EF4-FFF2-40B4-BE49-F238E27FC236}">
                <a16:creationId xmlns:a16="http://schemas.microsoft.com/office/drawing/2014/main" id="{C7F846D2-C269-48E1-895F-EF251A665FAB}"/>
              </a:ext>
            </a:extLst>
          </p:cNvPr>
          <p:cNvSpPr txBox="1">
            <a:spLocks noChangeArrowheads="1"/>
          </p:cNvSpPr>
          <p:nvPr/>
        </p:nvSpPr>
        <p:spPr bwMode="auto">
          <a:xfrm>
            <a:off x="788680" y="1724828"/>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قوانين استنتاج برای منطق گزاره‌ای: </a:t>
            </a:r>
            <a:r>
              <a:rPr lang="fa-IR" sz="2400" dirty="0">
                <a:solidFill>
                  <a:schemeClr val="accent1"/>
                </a:solidFill>
                <a:cs typeface="B Nazanin" panose="00000400000000000000" pitchFamily="2" charset="-78"/>
              </a:rPr>
              <a:t>قانون </a:t>
            </a:r>
            <a:r>
              <a:rPr lang="en-US" sz="2400" dirty="0">
                <a:solidFill>
                  <a:schemeClr val="accent1"/>
                </a:solidFill>
                <a:cs typeface="B Nazanin" panose="00000400000000000000" pitchFamily="2" charset="-78"/>
              </a:rPr>
              <a:t>resolution</a:t>
            </a:r>
            <a:endParaRPr lang="fa-IR" sz="2400"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1379111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2694" name="Object 5"/>
          <p:cNvGraphicFramePr>
            <a:graphicFrameLocks noGrp="1" noChangeAspect="1"/>
          </p:cNvGraphicFramePr>
          <p:nvPr>
            <p:ph/>
          </p:nvPr>
        </p:nvGraphicFramePr>
        <p:xfrm>
          <a:off x="1435100" y="3619500"/>
          <a:ext cx="6096000" cy="723900"/>
        </p:xfrm>
        <a:graphic>
          <a:graphicData uri="http://schemas.openxmlformats.org/presentationml/2006/ole">
            <mc:AlternateContent xmlns:mc="http://schemas.openxmlformats.org/markup-compatibility/2006">
              <mc:Choice xmlns:v="urn:schemas-microsoft-com:vml" Requires="v">
                <p:oleObj spid="_x0000_s9599" name="Equation" r:id="rId3" imgW="2032000" imgH="241300" progId="Equation.3">
                  <p:embed/>
                </p:oleObj>
              </mc:Choice>
              <mc:Fallback>
                <p:oleObj name="Equation" r:id="rId3" imgW="20320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100" y="3619500"/>
                        <a:ext cx="60960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51</a:t>
            </a:fld>
            <a:endParaRPr lang="en-US"/>
          </a:p>
        </p:txBody>
      </p:sp>
      <p:sp>
        <p:nvSpPr>
          <p:cNvPr id="242692" name="Text Box 3"/>
          <p:cNvSpPr txBox="1">
            <a:spLocks noChangeArrowheads="1"/>
          </p:cNvSpPr>
          <p:nvPr/>
        </p:nvSpPr>
        <p:spPr bwMode="auto">
          <a:xfrm>
            <a:off x="549275" y="1758077"/>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الگوريتم </a:t>
            </a:r>
            <a:r>
              <a:rPr lang="en-US" sz="2400" b="1" dirty="0">
                <a:solidFill>
                  <a:schemeClr val="accent1"/>
                </a:solidFill>
                <a:cs typeface="B Nazanin" panose="00000400000000000000" pitchFamily="2" charset="-78"/>
              </a:rPr>
              <a:t>resolution</a:t>
            </a:r>
            <a:endParaRPr lang="fa-IR" sz="2400" b="1" dirty="0">
              <a:solidFill>
                <a:schemeClr val="accent1"/>
              </a:solidFill>
              <a:cs typeface="B Nazanin" panose="00000400000000000000" pitchFamily="2" charset="-78"/>
            </a:endParaRPr>
          </a:p>
        </p:txBody>
      </p:sp>
      <mc:AlternateContent xmlns:mc="http://schemas.openxmlformats.org/markup-compatibility/2006" xmlns:a14="http://schemas.microsoft.com/office/drawing/2010/main">
        <mc:Choice Requires="a14">
          <p:sp>
            <p:nvSpPr>
              <p:cNvPr id="242693" name="Text Box 4"/>
              <p:cNvSpPr txBox="1">
                <a:spLocks noChangeArrowheads="1"/>
              </p:cNvSpPr>
              <p:nvPr/>
            </p:nvSpPr>
            <p:spPr bwMode="auto">
              <a:xfrm>
                <a:off x="474663" y="2286000"/>
                <a:ext cx="8135937" cy="2585323"/>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anose="00000400000000000000" pitchFamily="2" charset="-78"/>
                  </a:rPr>
                  <a:t>شکل نرمال عطفی(</a:t>
                </a:r>
                <a14:m>
                  <m:oMath xmlns:m="http://schemas.openxmlformats.org/officeDocument/2006/math">
                    <m:r>
                      <a:rPr lang="en-US" sz="2400" i="1" dirty="0" smtClean="0">
                        <a:latin typeface="Cambria Math" panose="02040503050406030204" pitchFamily="18" charset="0"/>
                        <a:cs typeface="B Nazanin" panose="00000400000000000000" pitchFamily="2" charset="-78"/>
                      </a:rPr>
                      <m:t>𝐶𝑁𝐹</m:t>
                    </m:r>
                  </m:oMath>
                </a14:m>
                <a:r>
                  <a:rPr lang="fa-IR" sz="2400" dirty="0">
                    <a:cs typeface="B Nazanin" panose="00000400000000000000" pitchFamily="2" charset="-78"/>
                  </a:rPr>
                  <a:t>): جمله‌ای که بصورت ترکيب عطفی از ترکيبات فصلي ليترال‌ها بيان مي‌شود</a:t>
                </a:r>
              </a:p>
              <a:p>
                <a:pPr algn="r" rtl="1">
                  <a:spcBef>
                    <a:spcPct val="50000"/>
                  </a:spcBef>
                  <a:buClr>
                    <a:srgbClr val="00D600"/>
                  </a:buClr>
                  <a:buFont typeface="Wingdings" pitchFamily="2" charset="2"/>
                  <a:buChar char="Ã"/>
                </a:pPr>
                <a:r>
                  <a:rPr lang="fa-IR" sz="2400" dirty="0">
                    <a:cs typeface="B Nazanin" panose="00000400000000000000" pitchFamily="2" charset="-78"/>
                  </a:rPr>
                  <a:t>در هر عبارت موجود در جمله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𝑘</m:t>
                    </m:r>
                    <m:r>
                      <a:rPr lang="en-US" sz="2400" i="1" dirty="0" smtClean="0">
                        <a:latin typeface="Cambria Math" panose="02040503050406030204" pitchFamily="18" charset="0"/>
                        <a:cs typeface="B Nazanin" panose="00000400000000000000" pitchFamily="2" charset="-78"/>
                      </a:rPr>
                      <m:t>−</m:t>
                    </m:r>
                    <m:r>
                      <a:rPr lang="en-US" sz="2400" i="1" dirty="0" smtClean="0">
                        <a:latin typeface="Cambria Math" panose="02040503050406030204" pitchFamily="18" charset="0"/>
                        <a:cs typeface="B Nazanin" panose="00000400000000000000" pitchFamily="2" charset="-78"/>
                      </a:rPr>
                      <m:t>𝐶𝑁𝐹</m:t>
                    </m:r>
                  </m:oMath>
                </a14:m>
                <a:r>
                  <a:rPr lang="fa-IR" sz="2400" dirty="0">
                    <a:cs typeface="B Nazanin" panose="00000400000000000000" pitchFamily="2" charset="-78"/>
                  </a:rPr>
                  <a:t> دقيقا </a:t>
                </a:r>
                <a14:m>
                  <m:oMath xmlns:m="http://schemas.openxmlformats.org/officeDocument/2006/math">
                    <m:r>
                      <a:rPr lang="en-US" sz="2400" i="1" dirty="0" smtClean="0">
                        <a:latin typeface="Cambria Math" panose="02040503050406030204" pitchFamily="18" charset="0"/>
                        <a:cs typeface="B Nazanin" panose="00000400000000000000" pitchFamily="2" charset="-78"/>
                      </a:rPr>
                      <m:t>𝑘</m:t>
                    </m:r>
                  </m:oMath>
                </a14:m>
                <a:r>
                  <a:rPr lang="fa-IR" sz="2400" dirty="0">
                    <a:cs typeface="B Nazanin" panose="00000400000000000000" pitchFamily="2" charset="-78"/>
                  </a:rPr>
                  <a:t> ليترال وجود دارد</a:t>
                </a:r>
              </a:p>
              <a:p>
                <a:pPr algn="r" rtl="1">
                  <a:spcBef>
                    <a:spcPct val="50000"/>
                  </a:spcBef>
                </a:pPr>
                <a:endParaRPr lang="fa-IR" sz="2400" dirty="0">
                  <a:cs typeface="B Nazanin" panose="00000400000000000000" pitchFamily="2" charset="-78"/>
                </a:endParaRPr>
              </a:p>
              <a:p>
                <a:pPr algn="r" rtl="1">
                  <a:spcBef>
                    <a:spcPct val="75000"/>
                  </a:spcBef>
                  <a:buClr>
                    <a:srgbClr val="00D600"/>
                  </a:buClr>
                  <a:buFont typeface="Wingdings" pitchFamily="2" charset="2"/>
                  <a:buChar char="Ã"/>
                </a:pPr>
                <a:r>
                  <a:rPr lang="fa-IR" sz="2400" dirty="0">
                    <a:cs typeface="B Nazanin" panose="00000400000000000000" pitchFamily="2" charset="-78"/>
                  </a:rPr>
                  <a:t>تبدیل یک گزاره به یک </a:t>
                </a:r>
                <a14:m>
                  <m:oMath xmlns:m="http://schemas.openxmlformats.org/officeDocument/2006/math">
                    <m:r>
                      <a:rPr lang="en-US" sz="2400" i="1" dirty="0" smtClean="0">
                        <a:latin typeface="Cambria Math" panose="02040503050406030204" pitchFamily="18" charset="0"/>
                        <a:cs typeface="B Nazanin" panose="00000400000000000000" pitchFamily="2" charset="-78"/>
                      </a:rPr>
                      <m:t>3</m:t>
                    </m:r>
                    <m:r>
                      <a:rPr lang="en-US" sz="2400" i="1" dirty="0" smtClean="0">
                        <a:latin typeface="Cambria Math" panose="02040503050406030204" pitchFamily="18" charset="0"/>
                        <a:cs typeface="B Nazanin" panose="00000400000000000000" pitchFamily="2" charset="-78"/>
                      </a:rPr>
                      <m:t>−</m:t>
                    </m:r>
                    <m:r>
                      <a:rPr lang="en-US" sz="2400" i="1" dirty="0" smtClean="0">
                        <a:latin typeface="Cambria Math" panose="02040503050406030204" pitchFamily="18" charset="0"/>
                        <a:cs typeface="B Nazanin" panose="00000400000000000000" pitchFamily="2" charset="-78"/>
                      </a:rPr>
                      <m:t>𝐶𝑁𝐹</m:t>
                    </m:r>
                  </m:oMath>
                </a14:m>
                <a:r>
                  <a:rPr lang="fa-IR" sz="2400" dirty="0">
                    <a:cs typeface="B Nazanin" panose="00000400000000000000" pitchFamily="2" charset="-78"/>
                  </a:rPr>
                  <a:t>: </a:t>
                </a:r>
              </a:p>
            </p:txBody>
          </p:sp>
        </mc:Choice>
        <mc:Fallback xmlns="">
          <p:sp>
            <p:nvSpPr>
              <p:cNvPr id="242693" name="Text Box 4"/>
              <p:cNvSpPr txBox="1">
                <a:spLocks noRot="1" noChangeAspect="1" noMove="1" noResize="1" noEditPoints="1" noAdjustHandles="1" noChangeArrowheads="1" noChangeShapeType="1" noTextEdit="1"/>
              </p:cNvSpPr>
              <p:nvPr/>
            </p:nvSpPr>
            <p:spPr bwMode="auto">
              <a:xfrm>
                <a:off x="474663" y="2286000"/>
                <a:ext cx="8135937" cy="2585323"/>
              </a:xfrm>
              <a:prstGeom prst="rect">
                <a:avLst/>
              </a:prstGeom>
              <a:blipFill>
                <a:blip r:embed="rId5"/>
                <a:stretch>
                  <a:fillRect t="-2358" r="-1049" b="-518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 name="Text Box 2">
            <a:extLst>
              <a:ext uri="{FF2B5EF4-FFF2-40B4-BE49-F238E27FC236}">
                <a16:creationId xmlns:a16="http://schemas.microsoft.com/office/drawing/2014/main" id="{887D0442-6752-424E-8F7E-B05F8334EBC8}"/>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3569921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52</a:t>
            </a:fld>
            <a:endParaRPr lang="en-US"/>
          </a:p>
        </p:txBody>
      </p:sp>
      <mc:AlternateContent xmlns:mc="http://schemas.openxmlformats.org/markup-compatibility/2006" xmlns:a14="http://schemas.microsoft.com/office/drawing/2010/main">
        <mc:Choice Requires="a14">
          <p:sp>
            <p:nvSpPr>
              <p:cNvPr id="242693" name="Text Box 4"/>
              <p:cNvSpPr txBox="1">
                <a:spLocks noChangeArrowheads="1"/>
              </p:cNvSpPr>
              <p:nvPr/>
            </p:nvSpPr>
            <p:spPr bwMode="auto">
              <a:xfrm>
                <a:off x="474663" y="2286000"/>
                <a:ext cx="8135937" cy="461665"/>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75000"/>
                  </a:spcBef>
                  <a:buClr>
                    <a:srgbClr val="00D600"/>
                  </a:buClr>
                </a:pPr>
                <a:r>
                  <a:rPr lang="fa-IR" sz="2400" dirty="0">
                    <a:cs typeface="B Nazanin" panose="00000400000000000000" pitchFamily="2" charset="-78"/>
                  </a:rPr>
                  <a:t>تبدیل یک گزاره به یک </a:t>
                </a:r>
                <a14:m>
                  <m:oMath xmlns:m="http://schemas.openxmlformats.org/officeDocument/2006/math">
                    <m:r>
                      <a:rPr lang="en-US" sz="2400" i="1" dirty="0" smtClean="0">
                        <a:latin typeface="Cambria Math" panose="02040503050406030204" pitchFamily="18" charset="0"/>
                        <a:cs typeface="B Nazanin" panose="00000400000000000000" pitchFamily="2" charset="-78"/>
                      </a:rPr>
                      <m:t>3</m:t>
                    </m:r>
                    <m:r>
                      <a:rPr lang="en-US" sz="2400" i="1" dirty="0" smtClean="0">
                        <a:latin typeface="Cambria Math" panose="02040503050406030204" pitchFamily="18" charset="0"/>
                        <a:cs typeface="B Nazanin" panose="00000400000000000000" pitchFamily="2" charset="-78"/>
                      </a:rPr>
                      <m:t>−</m:t>
                    </m:r>
                    <m:r>
                      <a:rPr lang="en-US" sz="2400" i="1" dirty="0" smtClean="0">
                        <a:latin typeface="Cambria Math" panose="02040503050406030204" pitchFamily="18" charset="0"/>
                        <a:cs typeface="B Nazanin" panose="00000400000000000000" pitchFamily="2" charset="-78"/>
                      </a:rPr>
                      <m:t>𝐶𝑁𝐹</m:t>
                    </m:r>
                  </m:oMath>
                </a14:m>
                <a:r>
                  <a:rPr lang="fa-IR" sz="2400" dirty="0">
                    <a:cs typeface="B Nazanin" panose="00000400000000000000" pitchFamily="2" charset="-78"/>
                  </a:rPr>
                  <a:t>: </a:t>
                </a:r>
              </a:p>
            </p:txBody>
          </p:sp>
        </mc:Choice>
        <mc:Fallback xmlns="">
          <p:sp>
            <p:nvSpPr>
              <p:cNvPr id="242693" name="Text Box 4"/>
              <p:cNvSpPr txBox="1">
                <a:spLocks noRot="1" noChangeAspect="1" noMove="1" noResize="1" noEditPoints="1" noAdjustHandles="1" noChangeArrowheads="1" noChangeShapeType="1" noTextEdit="1"/>
              </p:cNvSpPr>
              <p:nvPr/>
            </p:nvSpPr>
            <p:spPr bwMode="auto">
              <a:xfrm>
                <a:off x="474663" y="2286000"/>
                <a:ext cx="8135937" cy="461665"/>
              </a:xfrm>
              <a:prstGeom prst="rect">
                <a:avLst/>
              </a:prstGeom>
              <a:blipFill rotWithShape="0">
                <a:blip r:embed="rId2"/>
                <a:stretch>
                  <a:fillRect t="-6579" r="-1049" b="-328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9" name="Picture 8"/>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52400" y="2334915"/>
            <a:ext cx="6735762" cy="4555824"/>
          </a:xfrm>
          <a:prstGeom prst="rect">
            <a:avLst/>
          </a:prstGeom>
          <a:noFill/>
          <a:ln w="9525">
            <a:noFill/>
            <a:miter lim="800000"/>
            <a:headEnd/>
            <a:tailEnd/>
          </a:ln>
          <a:effectLst/>
        </p:spPr>
      </p:pic>
      <p:sp>
        <p:nvSpPr>
          <p:cNvPr id="6" name="Text Box 2">
            <a:extLst>
              <a:ext uri="{FF2B5EF4-FFF2-40B4-BE49-F238E27FC236}">
                <a16:creationId xmlns:a16="http://schemas.microsoft.com/office/drawing/2014/main" id="{450E521E-B57B-4083-8BC9-BC9646B1AFA2}"/>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Text Box 3">
            <a:extLst>
              <a:ext uri="{FF2B5EF4-FFF2-40B4-BE49-F238E27FC236}">
                <a16:creationId xmlns:a16="http://schemas.microsoft.com/office/drawing/2014/main" id="{C8A70C73-91A0-4F27-AD9E-D0162895DCA7}"/>
              </a:ext>
            </a:extLst>
          </p:cNvPr>
          <p:cNvSpPr txBox="1">
            <a:spLocks noChangeArrowheads="1"/>
          </p:cNvSpPr>
          <p:nvPr/>
        </p:nvSpPr>
        <p:spPr bwMode="auto">
          <a:xfrm>
            <a:off x="576314" y="1637450"/>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الگوريتم </a:t>
            </a:r>
            <a:r>
              <a:rPr lang="en-US" sz="2400" b="1" dirty="0">
                <a:solidFill>
                  <a:schemeClr val="accent1"/>
                </a:solidFill>
                <a:cs typeface="B Nazanin" panose="00000400000000000000" pitchFamily="2" charset="-78"/>
              </a:rPr>
              <a:t>resolution</a:t>
            </a:r>
            <a:endParaRPr lang="fa-IR" sz="24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7366255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2"/>
          </p:nvPr>
        </p:nvSpPr>
        <p:spPr/>
        <p:txBody>
          <a:bodyPr/>
          <a:lstStyle/>
          <a:p>
            <a:pPr>
              <a:defRPr/>
            </a:pPr>
            <a:fld id="{CFFED59F-DB1E-4643-8B51-010BFD204442}" type="slidenum">
              <a:rPr lang="fa-IR"/>
              <a:pPr>
                <a:defRPr/>
              </a:pPr>
              <a:t>53</a:t>
            </a:fld>
            <a:endParaRPr lang="en-US"/>
          </a:p>
        </p:txBody>
      </p:sp>
      <mc:AlternateContent xmlns:mc="http://schemas.openxmlformats.org/markup-compatibility/2006" xmlns:a14="http://schemas.microsoft.com/office/drawing/2010/main">
        <mc:Choice Requires="a14">
          <p:sp>
            <p:nvSpPr>
              <p:cNvPr id="242693" name="Text Box 4"/>
              <p:cNvSpPr txBox="1">
                <a:spLocks noChangeArrowheads="1"/>
              </p:cNvSpPr>
              <p:nvPr/>
            </p:nvSpPr>
            <p:spPr bwMode="auto">
              <a:xfrm>
                <a:off x="457200" y="2130624"/>
                <a:ext cx="8471463" cy="4154984"/>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lvl="1" algn="r" rtl="1">
                  <a:buClr>
                    <a:srgbClr val="00D600"/>
                  </a:buClr>
                  <a:buFont typeface="Wingdings" pitchFamily="2" charset="2"/>
                  <a:buChar char="×"/>
                </a:pPr>
                <a:r>
                  <a:rPr lang="fa-IR" sz="2400" dirty="0">
                    <a:cs typeface="B Nazanin" panose="00000400000000000000" pitchFamily="2" charset="-78"/>
                  </a:rPr>
                  <a:t>برای اينکه نشان دهيم </a:t>
                </a:r>
                <a:r>
                  <a:rPr lang="en-US" sz="2400" dirty="0">
                    <a:cs typeface="B Nazanin" panose="00000400000000000000" pitchFamily="2" charset="-78"/>
                  </a:rPr>
                  <a:t> </a:t>
                </a:r>
                <a14:m>
                  <m:oMath xmlns:m="http://schemas.openxmlformats.org/officeDocument/2006/math">
                    <m:r>
                      <a:rPr lang="en-US" sz="2400" b="0" i="1" smtClean="0">
                        <a:latin typeface="Cambria Math" panose="02040503050406030204" pitchFamily="18" charset="0"/>
                        <a:cs typeface="B Nazanin" panose="00000400000000000000" pitchFamily="2" charset="-78"/>
                      </a:rPr>
                      <m:t>𝐾𝐵</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نشان می‌دهیم (</a:t>
                </a:r>
                <a14:m>
                  <m:oMath xmlns:m="http://schemas.openxmlformats.org/officeDocument/2006/math">
                    <m:r>
                      <a:rPr lang="en-US" sz="2400" b="0" i="1" smtClean="0">
                        <a:latin typeface="Cambria Math" panose="02040503050406030204" pitchFamily="18" charset="0"/>
                        <a:cs typeface="B Nazanin" panose="00000400000000000000" pitchFamily="2" charset="-78"/>
                      </a:rPr>
                      <m:t>𝐾𝐵</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ارضاپذیر نيست</a:t>
                </a:r>
                <a:r>
                  <a:rPr lang="en-US" sz="2400" dirty="0">
                    <a:cs typeface="B Nazanin" panose="00000400000000000000" pitchFamily="2" charset="-78"/>
                  </a:rPr>
                  <a:t> </a:t>
                </a:r>
                <a:endParaRPr lang="fa-IR" sz="2400" dirty="0">
                  <a:cs typeface="B Nazanin" panose="00000400000000000000" pitchFamily="2" charset="-78"/>
                </a:endParaRPr>
              </a:p>
              <a:p>
                <a:pPr lvl="1" algn="r" rtl="1">
                  <a:buClr>
                    <a:srgbClr val="00D600"/>
                  </a:buClr>
                  <a:buFont typeface="Wingdings" pitchFamily="2" charset="2"/>
                  <a:buChar char="×"/>
                </a:pPr>
                <a:r>
                  <a:rPr lang="fa-IR" sz="2400" dirty="0">
                    <a:cs typeface="B Nazanin" panose="00000400000000000000" pitchFamily="2" charset="-78"/>
                  </a:rPr>
                  <a:t>ابتدا (</a:t>
                </a:r>
                <a14:m>
                  <m:oMath xmlns:m="http://schemas.openxmlformats.org/officeDocument/2006/math">
                    <m:r>
                      <a:rPr lang="en-US" sz="2400" i="1">
                        <a:latin typeface="Cambria Math" panose="02040503050406030204" pitchFamily="18" charset="0"/>
                        <a:cs typeface="B Nazanin" panose="00000400000000000000" pitchFamily="2" charset="-78"/>
                      </a:rPr>
                      <m:t>𝐾𝐵</m:t>
                    </m:r>
                    <m:r>
                      <a:rPr lang="en-US" sz="2400" i="1">
                        <a:latin typeface="Cambria Math" panose="02040503050406030204" pitchFamily="18" charset="0"/>
                        <a:ea typeface="Cambria Math" panose="02040503050406030204" pitchFamily="18" charset="0"/>
                        <a:cs typeface="B Nazanin" panose="00000400000000000000" pitchFamily="2" charset="-78"/>
                      </a:rPr>
                      <m:t>⋀∼</m:t>
                    </m:r>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را به </a:t>
                </a:r>
                <a14:m>
                  <m:oMath xmlns:m="http://schemas.openxmlformats.org/officeDocument/2006/math">
                    <m:r>
                      <a:rPr lang="en-US" sz="2400" i="1" dirty="0" smtClean="0">
                        <a:latin typeface="Cambria Math" panose="02040503050406030204" pitchFamily="18" charset="0"/>
                        <a:cs typeface="B Nazanin" panose="00000400000000000000" pitchFamily="2" charset="-78"/>
                      </a:rPr>
                      <m:t>𝐶𝑁𝐹</m:t>
                    </m:r>
                  </m:oMath>
                </a14:m>
                <a:r>
                  <a:rPr lang="fa-IR" sz="2400" dirty="0">
                    <a:cs typeface="B Nazanin" panose="00000400000000000000" pitchFamily="2" charset="-78"/>
                  </a:rPr>
                  <a:t> تبديل مي‌کنيم</a:t>
                </a:r>
              </a:p>
              <a:p>
                <a:pPr lvl="1" algn="r" rtl="1">
                  <a:buClr>
                    <a:srgbClr val="00D600"/>
                  </a:buClr>
                  <a:buFont typeface="Wingdings" pitchFamily="2" charset="2"/>
                  <a:buChar char="×"/>
                </a:pPr>
                <a:r>
                  <a:rPr lang="fa-IR" sz="2400" dirty="0">
                    <a:cs typeface="B Nazanin" panose="00000400000000000000" pitchFamily="2" charset="-78"/>
                  </a:rPr>
                  <a:t>سپس قانون رزولوشن به عبارات کوچک حاصل اعمال مي‌شود</a:t>
                </a:r>
              </a:p>
              <a:p>
                <a:pPr lvl="1" algn="r" rtl="1">
                  <a:buClr>
                    <a:srgbClr val="00D600"/>
                  </a:buClr>
                  <a:buFont typeface="Wingdings" pitchFamily="2" charset="2"/>
                  <a:buChar char="×"/>
                </a:pPr>
                <a:r>
                  <a:rPr lang="fa-IR" sz="2400" dirty="0">
                    <a:cs typeface="B Nazanin" panose="00000400000000000000" pitchFamily="2" charset="-78"/>
                  </a:rPr>
                  <a:t>هر جفتی که شامل ليترال‌های مکمل باشد، رزولوشن مي‌شود تا عبارت جديدی ايجاد گردد</a:t>
                </a:r>
              </a:p>
              <a:p>
                <a:pPr lvl="1" algn="r" rtl="1">
                  <a:buClr>
                    <a:srgbClr val="00D600"/>
                  </a:buClr>
                  <a:buFont typeface="Wingdings" pitchFamily="2" charset="2"/>
                  <a:buChar char="×"/>
                </a:pPr>
                <a:r>
                  <a:rPr lang="fa-IR" sz="2400" dirty="0">
                    <a:cs typeface="B Nazanin" panose="00000400000000000000" pitchFamily="2" charset="-78"/>
                  </a:rPr>
                  <a:t>اگر اين عبارت قبلا در مجموعه نباشد، به آن اضافه مي‌شود</a:t>
                </a:r>
              </a:p>
              <a:p>
                <a:pPr lvl="1" algn="r" rtl="1">
                  <a:buClr>
                    <a:srgbClr val="00D600"/>
                  </a:buClr>
                  <a:buFont typeface="Wingdings" pitchFamily="2" charset="2"/>
                  <a:buChar char="×"/>
                </a:pPr>
                <a:r>
                  <a:rPr lang="fa-IR" sz="2400" dirty="0">
                    <a:cs typeface="B Nazanin" panose="00000400000000000000" pitchFamily="2" charset="-78"/>
                  </a:rPr>
                  <a:t>فرايند تا محقق شدن يکي از شروط زير ادامه مي يابد:</a:t>
                </a:r>
              </a:p>
              <a:p>
                <a:pPr lvl="3" algn="r" rtl="1">
                  <a:buClr>
                    <a:srgbClr val="00D600"/>
                  </a:buClr>
                  <a:buFont typeface="Wingdings" pitchFamily="2" charset="2"/>
                  <a:buChar char="§"/>
                </a:pPr>
                <a:r>
                  <a:rPr lang="fa-IR" sz="2400" dirty="0">
                    <a:cs typeface="B Nazanin" panose="00000400000000000000" pitchFamily="2" charset="-78"/>
                  </a:rPr>
                  <a:t>هيچ عبارت ديگری وجود نداشته باشد که بتواند اضافه شود. در اين مورد، (</a:t>
                </a:r>
                <a14:m>
                  <m:oMath xmlns:m="http://schemas.openxmlformats.org/officeDocument/2006/math">
                    <m:r>
                      <a:rPr lang="en-US" sz="2400" i="1">
                        <a:latin typeface="Cambria Math" panose="02040503050406030204" pitchFamily="18" charset="0"/>
                        <a:cs typeface="B Nazanin" panose="00000400000000000000" pitchFamily="2" charset="-78"/>
                      </a:rPr>
                      <m:t>𝐾𝐵</m:t>
                    </m:r>
                    <m:r>
                      <a:rPr lang="en-US" sz="2400" i="1">
                        <a:latin typeface="Cambria Math" panose="02040503050406030204" pitchFamily="18" charset="0"/>
                        <a:ea typeface="Cambria Math" panose="02040503050406030204" pitchFamily="18" charset="0"/>
                        <a:cs typeface="B Nazanin" panose="00000400000000000000" pitchFamily="2" charset="-78"/>
                      </a:rPr>
                      <m:t>⋀∼</m:t>
                    </m:r>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ارضاپذیر است</a:t>
                </a:r>
              </a:p>
              <a:p>
                <a:pPr lvl="3" algn="r" rtl="1">
                  <a:buClr>
                    <a:srgbClr val="00D600"/>
                  </a:buClr>
                  <a:buFont typeface="Wingdings" pitchFamily="2" charset="2"/>
                  <a:buChar char="§"/>
                </a:pPr>
                <a:r>
                  <a:rPr lang="fa-IR" sz="2400" dirty="0">
                    <a:cs typeface="B Nazanin" panose="00000400000000000000" pitchFamily="2" charset="-78"/>
                  </a:rPr>
                  <a:t>عبارت تهی بدست آید که در اين مورد، (</a:t>
                </a:r>
                <a14:m>
                  <m:oMath xmlns:m="http://schemas.openxmlformats.org/officeDocument/2006/math">
                    <m:r>
                      <a:rPr lang="en-US" sz="2400" i="1">
                        <a:latin typeface="Cambria Math" panose="02040503050406030204" pitchFamily="18" charset="0"/>
                        <a:cs typeface="B Nazanin" panose="00000400000000000000" pitchFamily="2" charset="-78"/>
                      </a:rPr>
                      <m:t>𝐾𝐵</m:t>
                    </m:r>
                    <m:r>
                      <a:rPr lang="en-US" sz="2400" i="1">
                        <a:latin typeface="Cambria Math" panose="02040503050406030204" pitchFamily="18" charset="0"/>
                        <a:ea typeface="Cambria Math" panose="02040503050406030204" pitchFamily="18" charset="0"/>
                        <a:cs typeface="B Nazanin" panose="00000400000000000000" pitchFamily="2" charset="-78"/>
                      </a:rPr>
                      <m:t>⋀∼</m:t>
                    </m:r>
                    <m:r>
                      <a:rPr lang="en-US" sz="2400" i="1">
                        <a:latin typeface="Cambria Math" panose="02040503050406030204" pitchFamily="18" charset="0"/>
                        <a:ea typeface="Cambria Math" panose="02040503050406030204" pitchFamily="18" charset="0"/>
                        <a:cs typeface="B Nazanin" panose="00000400000000000000" pitchFamily="2" charset="-78"/>
                      </a:rPr>
                      <m:t>𝛼</m:t>
                    </m:r>
                  </m:oMath>
                </a14:m>
                <a:r>
                  <a:rPr lang="fa-IR" sz="2400" dirty="0">
                    <a:cs typeface="B Nazanin" panose="00000400000000000000" pitchFamily="2" charset="-78"/>
                  </a:rPr>
                  <a:t>) ارضاپذیر نیست</a:t>
                </a:r>
                <a:endParaRPr lang="en-US" sz="2400" dirty="0">
                  <a:cs typeface="B Nazanin" panose="00000400000000000000" pitchFamily="2" charset="-78"/>
                </a:endParaRPr>
              </a:p>
            </p:txBody>
          </p:sp>
        </mc:Choice>
        <mc:Fallback xmlns="">
          <p:sp>
            <p:nvSpPr>
              <p:cNvPr id="242693" name="Text Box 4"/>
              <p:cNvSpPr txBox="1">
                <a:spLocks noRot="1" noChangeAspect="1" noMove="1" noResize="1" noEditPoints="1" noAdjustHandles="1" noChangeArrowheads="1" noChangeShapeType="1" noTextEdit="1"/>
              </p:cNvSpPr>
              <p:nvPr/>
            </p:nvSpPr>
            <p:spPr bwMode="auto">
              <a:xfrm>
                <a:off x="457200" y="2130624"/>
                <a:ext cx="8471463" cy="4154984"/>
              </a:xfrm>
              <a:prstGeom prst="rect">
                <a:avLst/>
              </a:prstGeom>
              <a:blipFill>
                <a:blip r:embed="rId2"/>
                <a:stretch>
                  <a:fillRect l="-504" t="-1468" b="-293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 name="Text Box 2">
            <a:extLst>
              <a:ext uri="{FF2B5EF4-FFF2-40B4-BE49-F238E27FC236}">
                <a16:creationId xmlns:a16="http://schemas.microsoft.com/office/drawing/2014/main" id="{2F39F8EF-F19D-4F17-B503-FD4BDB74979B}"/>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Text Box 3">
            <a:extLst>
              <a:ext uri="{FF2B5EF4-FFF2-40B4-BE49-F238E27FC236}">
                <a16:creationId xmlns:a16="http://schemas.microsoft.com/office/drawing/2014/main" id="{27F2FFFE-9C47-41F7-B984-C2407681D7C2}"/>
              </a:ext>
            </a:extLst>
          </p:cNvPr>
          <p:cNvSpPr txBox="1">
            <a:spLocks noChangeArrowheads="1"/>
          </p:cNvSpPr>
          <p:nvPr/>
        </p:nvSpPr>
        <p:spPr bwMode="auto">
          <a:xfrm>
            <a:off x="576314" y="1637450"/>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الگوريتم </a:t>
            </a:r>
            <a:r>
              <a:rPr lang="en-US" sz="2400" b="1" dirty="0">
                <a:solidFill>
                  <a:schemeClr val="accent1"/>
                </a:solidFill>
                <a:cs typeface="B Nazanin" panose="00000400000000000000" pitchFamily="2" charset="-78"/>
              </a:rPr>
              <a:t>resolution</a:t>
            </a:r>
            <a:endParaRPr lang="fa-IR" sz="24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4979657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6" name="Picture 3" descr="wumpus-resolution"/>
          <p:cNvPicPr>
            <a:picLocks noGrp="1" noChangeAspect="1" noChangeArrowheads="1"/>
          </p:cNvPicPr>
          <p:nvPr>
            <p:ph/>
          </p:nvPr>
        </p:nvPicPr>
        <p:blipFill>
          <a:blip r:embed="rId2">
            <a:extLst>
              <a:ext uri="{28A0092B-C50C-407E-A947-70E740481C1C}">
                <a14:useLocalDpi xmlns:a14="http://schemas.microsoft.com/office/drawing/2010/main" val="0"/>
              </a:ext>
            </a:extLst>
          </a:blip>
          <a:stretch>
            <a:fillRect/>
          </a:stretch>
        </p:blipFill>
        <p:spPr>
          <a:xfrm>
            <a:off x="685800" y="2502549"/>
            <a:ext cx="7772400" cy="17005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4"/>
          <p:cNvSpPr>
            <a:spLocks noGrp="1"/>
          </p:cNvSpPr>
          <p:nvPr>
            <p:ph type="sldNum" sz="quarter" idx="12"/>
          </p:nvPr>
        </p:nvSpPr>
        <p:spPr/>
        <p:txBody>
          <a:bodyPr/>
          <a:lstStyle/>
          <a:p>
            <a:pPr>
              <a:defRPr/>
            </a:pPr>
            <a:fld id="{6349F9D3-ECAD-4327-8732-6C06079AB77A}" type="slidenum">
              <a:rPr lang="fa-IR"/>
              <a:pPr>
                <a:defRPr/>
              </a:pPr>
              <a:t>54</a:t>
            </a:fld>
            <a:endParaRPr lang="en-US"/>
          </a:p>
        </p:txBody>
      </p:sp>
      <p:sp>
        <p:nvSpPr>
          <p:cNvPr id="243718" name="Text Box 5"/>
          <p:cNvSpPr txBox="1">
            <a:spLocks noChangeArrowheads="1"/>
          </p:cNvSpPr>
          <p:nvPr/>
        </p:nvSpPr>
        <p:spPr bwMode="auto">
          <a:xfrm>
            <a:off x="323850" y="5373688"/>
            <a:ext cx="7993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spcBef>
                <a:spcPct val="50000"/>
              </a:spcBef>
            </a:pPr>
            <a:r>
              <a:rPr lang="en-US" sz="2400" b="1" i="1" dirty="0">
                <a:cs typeface="B Nazanin" panose="00000400000000000000" pitchFamily="2" charset="-78"/>
              </a:rPr>
              <a:t>KB</a:t>
            </a:r>
            <a:r>
              <a:rPr lang="en-US" sz="2400" b="1" dirty="0">
                <a:cs typeface="B Nazanin" panose="00000400000000000000" pitchFamily="2" charset="-78"/>
              </a:rPr>
              <a:t> = (B1,1 </a:t>
            </a:r>
            <a:r>
              <a:rPr lang="en-US" sz="2400" b="1" dirty="0">
                <a:cs typeface="B Nazanin" panose="00000400000000000000" pitchFamily="2" charset="-78"/>
                <a:sym typeface="Symbol" pitchFamily="18" charset="2"/>
              </a:rPr>
              <a:t></a:t>
            </a:r>
            <a:r>
              <a:rPr lang="en-US" sz="2400" b="1" dirty="0">
                <a:cs typeface="B Nazanin" panose="00000400000000000000" pitchFamily="2" charset="-78"/>
              </a:rPr>
              <a:t> (P1,2</a:t>
            </a:r>
            <a:r>
              <a:rPr lang="en-US" sz="2400" b="1" dirty="0">
                <a:cs typeface="B Nazanin" panose="00000400000000000000" pitchFamily="2" charset="-78"/>
                <a:sym typeface="Symbol" pitchFamily="18" charset="2"/>
              </a:rPr>
              <a:t></a:t>
            </a:r>
            <a:r>
              <a:rPr lang="en-US" sz="2400" b="1" dirty="0">
                <a:cs typeface="B Nazanin" panose="00000400000000000000" pitchFamily="2" charset="-78"/>
              </a:rPr>
              <a:t> P2,1)) </a:t>
            </a:r>
            <a:r>
              <a:rPr lang="en-US" sz="2400" b="1" dirty="0">
                <a:cs typeface="B Nazanin" panose="00000400000000000000" pitchFamily="2" charset="-78"/>
                <a:sym typeface="Symbol" pitchFamily="18" charset="2"/>
              </a:rPr>
              <a:t></a:t>
            </a:r>
            <a:r>
              <a:rPr lang="en-US" sz="2400" b="1" dirty="0">
                <a:cs typeface="B Nazanin" panose="00000400000000000000" pitchFamily="2" charset="-78"/>
              </a:rPr>
              <a:t> B1,1 </a:t>
            </a:r>
            <a:r>
              <a:rPr lang="fa-IR" sz="2400" b="1" dirty="0">
                <a:cs typeface="B Nazanin" panose="00000400000000000000" pitchFamily="2" charset="-78"/>
              </a:rPr>
              <a:t>          </a:t>
            </a:r>
            <a:r>
              <a:rPr lang="en-US" sz="2400" b="1" dirty="0">
                <a:cs typeface="B Nazanin" panose="00000400000000000000" pitchFamily="2" charset="-78"/>
              </a:rPr>
              <a:t>α = </a:t>
            </a:r>
            <a:r>
              <a:rPr lang="en-US" sz="2400" b="1" dirty="0">
                <a:cs typeface="B Nazanin" panose="00000400000000000000" pitchFamily="2" charset="-78"/>
                <a:sym typeface="Symbol" pitchFamily="18" charset="2"/>
              </a:rPr>
              <a:t></a:t>
            </a:r>
            <a:r>
              <a:rPr lang="en-US" sz="2400" b="1" dirty="0">
                <a:cs typeface="B Nazanin" panose="00000400000000000000" pitchFamily="2" charset="-78"/>
              </a:rPr>
              <a:t>P1,2</a:t>
            </a:r>
          </a:p>
        </p:txBody>
      </p:sp>
      <p:sp>
        <p:nvSpPr>
          <p:cNvPr id="9" name="Text Box 2">
            <a:extLst>
              <a:ext uri="{FF2B5EF4-FFF2-40B4-BE49-F238E27FC236}">
                <a16:creationId xmlns:a16="http://schemas.microsoft.com/office/drawing/2014/main" id="{AF0F84CC-317C-463C-97C5-D90C09C29F68}"/>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7" name="Text Box 3">
            <a:extLst>
              <a:ext uri="{FF2B5EF4-FFF2-40B4-BE49-F238E27FC236}">
                <a16:creationId xmlns:a16="http://schemas.microsoft.com/office/drawing/2014/main" id="{BB7039AD-E7EE-41D5-A176-83282DDFBDA5}"/>
              </a:ext>
            </a:extLst>
          </p:cNvPr>
          <p:cNvSpPr txBox="1">
            <a:spLocks noChangeArrowheads="1"/>
          </p:cNvSpPr>
          <p:nvPr/>
        </p:nvSpPr>
        <p:spPr bwMode="auto">
          <a:xfrm>
            <a:off x="576314" y="1637450"/>
            <a:ext cx="8137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الگوريتم </a:t>
            </a:r>
            <a:r>
              <a:rPr lang="en-US" sz="2400" b="1" dirty="0">
                <a:solidFill>
                  <a:schemeClr val="accent1"/>
                </a:solidFill>
                <a:cs typeface="B Nazanin" panose="00000400000000000000" pitchFamily="2" charset="-78"/>
              </a:rPr>
              <a:t>resolution</a:t>
            </a:r>
            <a:endParaRPr lang="fa-IR" sz="24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6496708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609600" y="1825198"/>
            <a:ext cx="8137525" cy="461665"/>
          </a:xfrm>
          <a:prstGeom prst="rect">
            <a:avLst/>
          </a:prstGeom>
          <a:noFill/>
          <a:ln w="9525" algn="ctr">
            <a:noFill/>
            <a:miter lim="800000"/>
            <a:headEnd/>
            <a:tailEnd/>
          </a:ln>
        </p:spPr>
        <p:txBody>
          <a:bodyPr>
            <a:spAutoFit/>
          </a:bodyPr>
          <a:lstStyle/>
          <a:p>
            <a:pPr algn="r" rtl="1">
              <a:spcBef>
                <a:spcPct val="50000"/>
              </a:spcBef>
            </a:pPr>
            <a:r>
              <a:rPr lang="fa-IR" sz="2400" b="1" dirty="0">
                <a:cs typeface="B Nazanin" panose="00000400000000000000" pitchFamily="2" charset="-78"/>
              </a:rPr>
              <a:t>منطق گزاره اي در دنياي هیولا</a:t>
            </a:r>
          </a:p>
        </p:txBody>
      </p:sp>
      <p:sp>
        <p:nvSpPr>
          <p:cNvPr id="9" name="Text Box 4"/>
          <p:cNvSpPr txBox="1">
            <a:spLocks noChangeArrowheads="1"/>
          </p:cNvSpPr>
          <p:nvPr/>
        </p:nvSpPr>
        <p:spPr bwMode="auto">
          <a:xfrm>
            <a:off x="4343400" y="2586335"/>
            <a:ext cx="4271963" cy="2677656"/>
          </a:xfrm>
          <a:prstGeom prst="rect">
            <a:avLst/>
          </a:prstGeom>
          <a:noFill/>
          <a:ln w="9525" algn="ctr">
            <a:noFill/>
            <a:miter lim="800000"/>
            <a:headEnd/>
            <a:tailEnd/>
          </a:ln>
        </p:spPr>
        <p:txBody>
          <a:bodyPr wrap="square">
            <a:spAutoFit/>
          </a:bodyPr>
          <a:lstStyle/>
          <a:p>
            <a:pPr algn="r" rtl="1">
              <a:spcBef>
                <a:spcPct val="50000"/>
              </a:spcBef>
            </a:pPr>
            <a:r>
              <a:rPr lang="fa-IR" sz="2400" dirty="0">
                <a:cs typeface="B Nazanin" panose="00000400000000000000" pitchFamily="2" charset="-78"/>
              </a:rPr>
              <a:t>در </a:t>
            </a:r>
            <a:r>
              <a:rPr lang="en-US" sz="2400" dirty="0">
                <a:cs typeface="B Nazanin" panose="00000400000000000000" pitchFamily="2" charset="-78"/>
              </a:rPr>
              <a:t>B2,1</a:t>
            </a:r>
            <a:r>
              <a:rPr lang="fa-IR" sz="2400" dirty="0">
                <a:cs typeface="B Nazanin" panose="00000400000000000000" pitchFamily="2" charset="-78"/>
              </a:rPr>
              <a:t> نسيمي وجود دارد:	</a:t>
            </a:r>
            <a:r>
              <a:rPr lang="en-US" sz="2400" dirty="0">
                <a:cs typeface="B Nazanin" panose="00000400000000000000" pitchFamily="2" charset="-78"/>
              </a:rPr>
              <a:t>    </a:t>
            </a:r>
          </a:p>
          <a:p>
            <a:pPr algn="r" rtl="1">
              <a:spcBef>
                <a:spcPct val="50000"/>
              </a:spcBef>
            </a:pPr>
            <a:r>
              <a:rPr lang="en-US" sz="2400" dirty="0">
                <a:cs typeface="B Nazanin" panose="00000400000000000000" pitchFamily="2" charset="-78"/>
              </a:rPr>
              <a:t>	</a:t>
            </a:r>
            <a:r>
              <a:rPr lang="fa-IR" sz="2400" dirty="0">
                <a:cs typeface="B Nazanin" panose="00000400000000000000" pitchFamily="2" charset="-78"/>
              </a:rPr>
              <a:t> </a:t>
            </a:r>
            <a:r>
              <a:rPr lang="en-US" sz="2400" dirty="0">
                <a:cs typeface="B Nazanin" panose="00000400000000000000" pitchFamily="2" charset="-78"/>
              </a:rPr>
              <a:t>B1,2 </a:t>
            </a:r>
            <a:r>
              <a:rPr lang="en-US" sz="2400" dirty="0">
                <a:cs typeface="B Nazanin" panose="00000400000000000000" pitchFamily="2" charset="-78"/>
                <a:sym typeface="Symbol"/>
              </a:rPr>
              <a:t></a:t>
            </a:r>
            <a:r>
              <a:rPr lang="en-US" sz="2400" dirty="0">
                <a:cs typeface="B Nazanin" panose="00000400000000000000" pitchFamily="2" charset="-78"/>
                <a:sym typeface="Wingdings" pitchFamily="2" charset="2"/>
              </a:rPr>
              <a:t> (P1,3 </a:t>
            </a:r>
            <a:r>
              <a:rPr lang="el-GR" sz="2400" dirty="0">
                <a:cs typeface="B Nazanin" panose="00000400000000000000" pitchFamily="2" charset="-78"/>
              </a:rPr>
              <a:t>ν</a:t>
            </a:r>
            <a:r>
              <a:rPr lang="en-US" sz="2400" dirty="0">
                <a:cs typeface="B Nazanin" panose="00000400000000000000" pitchFamily="2" charset="-78"/>
              </a:rPr>
              <a:t> P2,2)</a:t>
            </a:r>
          </a:p>
          <a:p>
            <a:pPr algn="r" rtl="1">
              <a:spcBef>
                <a:spcPct val="50000"/>
              </a:spcBef>
            </a:pPr>
            <a:endParaRPr lang="en-US" sz="2400" dirty="0">
              <a:cs typeface="B Nazanin" panose="00000400000000000000" pitchFamily="2" charset="-78"/>
            </a:endParaRPr>
          </a:p>
          <a:p>
            <a:pPr algn="r" rtl="1">
              <a:spcBef>
                <a:spcPct val="50000"/>
              </a:spcBef>
            </a:pPr>
            <a:r>
              <a:rPr lang="fa-IR" sz="2400" dirty="0">
                <a:cs typeface="B Nazanin" panose="00000400000000000000" pitchFamily="2" charset="-78"/>
              </a:rPr>
              <a:t>در </a:t>
            </a:r>
            <a:r>
              <a:rPr lang="en-US" sz="2400" dirty="0">
                <a:cs typeface="B Nazanin" panose="00000400000000000000" pitchFamily="2" charset="-78"/>
              </a:rPr>
              <a:t>[1,1]</a:t>
            </a:r>
            <a:r>
              <a:rPr lang="fa-IR" sz="2400" dirty="0">
                <a:cs typeface="B Nazanin" panose="00000400000000000000" pitchFamily="2" charset="-78"/>
              </a:rPr>
              <a:t> گودالي وجود ندارد:</a:t>
            </a:r>
            <a:endParaRPr lang="en-US" sz="2400" dirty="0">
              <a:cs typeface="B Nazanin" panose="00000400000000000000" pitchFamily="2" charset="-78"/>
            </a:endParaRPr>
          </a:p>
          <a:p>
            <a:pPr algn="r" rtl="1">
              <a:spcBef>
                <a:spcPct val="50000"/>
              </a:spcBef>
            </a:pPr>
            <a:r>
              <a:rPr lang="en-US" sz="2400" dirty="0">
                <a:cs typeface="B Nazanin" panose="00000400000000000000" pitchFamily="2" charset="-78"/>
                <a:sym typeface="Symbol"/>
              </a:rPr>
              <a:t></a:t>
            </a:r>
            <a:r>
              <a:rPr lang="en-US" sz="2400" dirty="0">
                <a:cs typeface="B Nazanin" panose="00000400000000000000" pitchFamily="2" charset="-78"/>
              </a:rPr>
              <a:t>P1,1 </a:t>
            </a:r>
          </a:p>
        </p:txBody>
      </p:sp>
      <p:pic>
        <p:nvPicPr>
          <p:cNvPr id="10" name="Picture 5"/>
          <p:cNvPicPr>
            <a:picLocks noGrp="1" noChangeAspect="1" noChangeArrowheads="1"/>
          </p:cNvPicPr>
          <p:nvPr>
            <p:ph idx="4294967295"/>
          </p:nvPr>
        </p:nvPicPr>
        <p:blipFill>
          <a:blip r:embed="rId3"/>
          <a:srcRect/>
          <a:stretch>
            <a:fillRect/>
          </a:stretch>
        </p:blipFill>
        <p:spPr>
          <a:xfrm>
            <a:off x="0" y="2578961"/>
            <a:ext cx="3960813" cy="371316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584290" y="5563463"/>
            <a:ext cx="4419600" cy="830997"/>
          </a:xfrm>
          <a:prstGeom prst="rect">
            <a:avLst/>
          </a:prstGeom>
          <a:noFill/>
        </p:spPr>
        <p:txBody>
          <a:bodyPr wrap="square" rtlCol="0">
            <a:spAutoFit/>
          </a:bodyPr>
          <a:lstStyle/>
          <a:p>
            <a:r>
              <a:rPr lang="en-US" sz="2400" dirty="0">
                <a:cs typeface="B Nazanin" panose="00000400000000000000" pitchFamily="2" charset="-78"/>
                <a:sym typeface="Symbol"/>
              </a:rPr>
              <a:t></a:t>
            </a:r>
            <a:r>
              <a:rPr lang="en-US" sz="2400" dirty="0">
                <a:cs typeface="B Nazanin" panose="00000400000000000000" pitchFamily="2" charset="-78"/>
              </a:rPr>
              <a:t>S1,1       </a:t>
            </a:r>
            <a:r>
              <a:rPr lang="en-US" sz="2400" dirty="0">
                <a:cs typeface="B Nazanin" panose="00000400000000000000" pitchFamily="2" charset="-78"/>
                <a:sym typeface="Symbol"/>
              </a:rPr>
              <a:t></a:t>
            </a:r>
            <a:r>
              <a:rPr lang="en-US" sz="2400" dirty="0">
                <a:cs typeface="B Nazanin" panose="00000400000000000000" pitchFamily="2" charset="-78"/>
              </a:rPr>
              <a:t>S1,2        S2,1</a:t>
            </a:r>
          </a:p>
          <a:p>
            <a:r>
              <a:rPr lang="en-US" sz="2400" dirty="0">
                <a:cs typeface="B Nazanin" panose="00000400000000000000" pitchFamily="2" charset="-78"/>
                <a:sym typeface="Symbol"/>
              </a:rPr>
              <a:t></a:t>
            </a:r>
            <a:r>
              <a:rPr lang="en-US" sz="2400" dirty="0">
                <a:cs typeface="B Nazanin" panose="00000400000000000000" pitchFamily="2" charset="-78"/>
              </a:rPr>
              <a:t>B1,1         B1,2        </a:t>
            </a:r>
            <a:r>
              <a:rPr lang="en-US" sz="2400" dirty="0">
                <a:cs typeface="B Nazanin" panose="00000400000000000000" pitchFamily="2" charset="-78"/>
                <a:sym typeface="Symbol"/>
              </a:rPr>
              <a:t></a:t>
            </a:r>
            <a:r>
              <a:rPr lang="en-US" sz="2400" dirty="0">
                <a:cs typeface="B Nazanin" panose="00000400000000000000" pitchFamily="2" charset="-78"/>
              </a:rPr>
              <a:t>B2,1</a:t>
            </a:r>
          </a:p>
        </p:txBody>
      </p:sp>
      <p:sp>
        <p:nvSpPr>
          <p:cNvPr id="13" name="Text Box 2">
            <a:extLst>
              <a:ext uri="{FF2B5EF4-FFF2-40B4-BE49-F238E27FC236}">
                <a16:creationId xmlns:a16="http://schemas.microsoft.com/office/drawing/2014/main" id="{612541B8-BD44-4848-B7EF-A05C7A7656FB}"/>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0719142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Text Box 2">
            <a:extLst>
              <a:ext uri="{FF2B5EF4-FFF2-40B4-BE49-F238E27FC236}">
                <a16:creationId xmlns:a16="http://schemas.microsoft.com/office/drawing/2014/main" id="{E51BAD2E-B056-465D-8ED0-52C8A7E9A834}"/>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3" name="Rectangle 2"/>
          <p:cNvSpPr/>
          <p:nvPr/>
        </p:nvSpPr>
        <p:spPr>
          <a:xfrm>
            <a:off x="457200" y="4191000"/>
            <a:ext cx="6019800" cy="461665"/>
          </a:xfrm>
          <a:prstGeom prst="rect">
            <a:avLst/>
          </a:prstGeom>
        </p:spPr>
        <p:txBody>
          <a:bodyPr wrap="square">
            <a:spAutoFit/>
          </a:bodyPr>
          <a:lstStyle/>
          <a:p>
            <a:pPr algn="l"/>
            <a:r>
              <a:rPr lang="en-US" sz="2400" dirty="0">
                <a:cs typeface="B Nazanin" panose="00000400000000000000" pitchFamily="2" charset="-78"/>
              </a:rPr>
              <a:t>R1:  </a:t>
            </a:r>
            <a:r>
              <a:rPr lang="en-US" sz="2400" dirty="0">
                <a:cs typeface="B Nazanin" panose="00000400000000000000" pitchFamily="2" charset="-78"/>
                <a:sym typeface="Symbol"/>
              </a:rPr>
              <a:t></a:t>
            </a:r>
            <a:r>
              <a:rPr lang="en-US" sz="2400" dirty="0">
                <a:cs typeface="B Nazanin" panose="00000400000000000000" pitchFamily="2" charset="-78"/>
              </a:rPr>
              <a:t>S</a:t>
            </a:r>
            <a:r>
              <a:rPr lang="en-US" sz="2400" baseline="-25000" dirty="0">
                <a:cs typeface="B Nazanin" panose="00000400000000000000" pitchFamily="2" charset="-78"/>
              </a:rPr>
              <a:t>1,1</a:t>
            </a:r>
            <a:r>
              <a:rPr lang="en-US" sz="2400" dirty="0">
                <a:cs typeface="B Nazanin" panose="00000400000000000000" pitchFamily="2" charset="-78"/>
              </a:rPr>
              <a:t> </a:t>
            </a:r>
            <a:r>
              <a:rPr lang="en-US" sz="2400" dirty="0">
                <a:cs typeface="B Nazanin" panose="00000400000000000000" pitchFamily="2" charset="-78"/>
                <a:sym typeface="Symbol"/>
              </a:rPr>
              <a:t> W</a:t>
            </a:r>
            <a:r>
              <a:rPr lang="en-US" sz="2400" baseline="-25000" dirty="0">
                <a:cs typeface="B Nazanin" panose="00000400000000000000" pitchFamily="2" charset="-78"/>
                <a:sym typeface="Symbol"/>
              </a:rPr>
              <a:t>1,2</a:t>
            </a:r>
            <a:r>
              <a:rPr lang="en-US" sz="2400" dirty="0">
                <a:cs typeface="B Nazanin" panose="00000400000000000000" pitchFamily="2" charset="-78"/>
                <a:sym typeface="Symbol"/>
              </a:rPr>
              <a:t>   W</a:t>
            </a:r>
            <a:r>
              <a:rPr lang="en-US" sz="2400" baseline="-25000" dirty="0">
                <a:cs typeface="B Nazanin" panose="00000400000000000000" pitchFamily="2" charset="-78"/>
                <a:sym typeface="Symbol"/>
              </a:rPr>
              <a:t>2,1</a:t>
            </a:r>
            <a:r>
              <a:rPr lang="en-US" sz="2400" dirty="0">
                <a:cs typeface="B Nazanin" panose="00000400000000000000" pitchFamily="2" charset="-78"/>
                <a:sym typeface="Symbol"/>
              </a:rPr>
              <a:t> </a:t>
            </a:r>
            <a:endParaRPr lang="en-US" sz="2400" dirty="0">
              <a:cs typeface="B Nazanin" panose="00000400000000000000" pitchFamily="2" charset="-78"/>
            </a:endParaRPr>
          </a:p>
        </p:txBody>
      </p:sp>
      <p:sp>
        <p:nvSpPr>
          <p:cNvPr id="6" name="Rectangle 5"/>
          <p:cNvSpPr/>
          <p:nvPr/>
        </p:nvSpPr>
        <p:spPr>
          <a:xfrm>
            <a:off x="457200" y="4796135"/>
            <a:ext cx="7239000" cy="461665"/>
          </a:xfrm>
          <a:prstGeom prst="rect">
            <a:avLst/>
          </a:prstGeom>
        </p:spPr>
        <p:txBody>
          <a:bodyPr wrap="square">
            <a:spAutoFit/>
          </a:bodyPr>
          <a:lstStyle/>
          <a:p>
            <a:pPr algn="l"/>
            <a:r>
              <a:rPr lang="en-US" sz="2400" dirty="0">
                <a:cs typeface="B Nazanin" panose="00000400000000000000" pitchFamily="2" charset="-78"/>
              </a:rPr>
              <a:t>R2:  </a:t>
            </a:r>
            <a:r>
              <a:rPr lang="en-US" sz="2400" dirty="0">
                <a:cs typeface="B Nazanin" panose="00000400000000000000" pitchFamily="2" charset="-78"/>
                <a:sym typeface="Symbol"/>
              </a:rPr>
              <a:t></a:t>
            </a:r>
            <a:r>
              <a:rPr lang="en-US" sz="2400" dirty="0">
                <a:cs typeface="B Nazanin" panose="00000400000000000000" pitchFamily="2" charset="-78"/>
              </a:rPr>
              <a:t>S</a:t>
            </a:r>
            <a:r>
              <a:rPr lang="en-US" sz="2400" baseline="-25000" dirty="0">
                <a:cs typeface="B Nazanin" panose="00000400000000000000" pitchFamily="2" charset="-78"/>
              </a:rPr>
              <a:t>1,2</a:t>
            </a:r>
            <a:r>
              <a:rPr lang="en-US" sz="2400" dirty="0">
                <a:cs typeface="B Nazanin" panose="00000400000000000000" pitchFamily="2" charset="-78"/>
                <a:sym typeface="Symbol"/>
              </a:rPr>
              <a:t> W</a:t>
            </a:r>
            <a:r>
              <a:rPr lang="en-US" sz="2400" baseline="-25000" dirty="0">
                <a:cs typeface="B Nazanin" panose="00000400000000000000" pitchFamily="2" charset="-78"/>
                <a:sym typeface="Symbol"/>
              </a:rPr>
              <a:t>1,1</a:t>
            </a:r>
            <a:r>
              <a:rPr lang="en-US" sz="2400" dirty="0">
                <a:cs typeface="B Nazanin" panose="00000400000000000000" pitchFamily="2" charset="-78"/>
                <a:sym typeface="Symbol"/>
              </a:rPr>
              <a:t>   W</a:t>
            </a:r>
            <a:r>
              <a:rPr lang="en-US" sz="2400" baseline="-25000" dirty="0">
                <a:cs typeface="B Nazanin" panose="00000400000000000000" pitchFamily="2" charset="-78"/>
                <a:sym typeface="Symbol"/>
              </a:rPr>
              <a:t>2,2</a:t>
            </a:r>
            <a:r>
              <a:rPr lang="en-US" sz="2400" dirty="0">
                <a:cs typeface="B Nazanin" panose="00000400000000000000" pitchFamily="2" charset="-78"/>
                <a:sym typeface="Symbol"/>
              </a:rPr>
              <a:t>    W</a:t>
            </a:r>
            <a:r>
              <a:rPr lang="en-US" sz="2400" baseline="-25000" dirty="0">
                <a:cs typeface="B Nazanin" panose="00000400000000000000" pitchFamily="2" charset="-78"/>
                <a:sym typeface="Symbol"/>
              </a:rPr>
              <a:t>1,3</a:t>
            </a:r>
            <a:r>
              <a:rPr lang="en-US" sz="2400" dirty="0">
                <a:cs typeface="B Nazanin" panose="00000400000000000000" pitchFamily="2" charset="-78"/>
                <a:sym typeface="Symbol"/>
              </a:rPr>
              <a:t> </a:t>
            </a:r>
            <a:endParaRPr lang="en-US" sz="2400" dirty="0">
              <a:cs typeface="B Nazanin" panose="00000400000000000000" pitchFamily="2" charset="-78"/>
            </a:endParaRPr>
          </a:p>
        </p:txBody>
      </p:sp>
      <p:sp>
        <p:nvSpPr>
          <p:cNvPr id="9" name="Rectangle 8"/>
          <p:cNvSpPr/>
          <p:nvPr/>
        </p:nvSpPr>
        <p:spPr>
          <a:xfrm>
            <a:off x="457200" y="5355372"/>
            <a:ext cx="7239000" cy="461665"/>
          </a:xfrm>
          <a:prstGeom prst="rect">
            <a:avLst/>
          </a:prstGeom>
        </p:spPr>
        <p:txBody>
          <a:bodyPr wrap="square">
            <a:spAutoFit/>
          </a:bodyPr>
          <a:lstStyle/>
          <a:p>
            <a:pPr algn="l"/>
            <a:r>
              <a:rPr lang="en-US" sz="2400" dirty="0">
                <a:cs typeface="B Nazanin" panose="00000400000000000000" pitchFamily="2" charset="-78"/>
              </a:rPr>
              <a:t>R3:   S</a:t>
            </a:r>
            <a:r>
              <a:rPr lang="en-US" sz="2400" baseline="-25000" dirty="0">
                <a:cs typeface="B Nazanin" panose="00000400000000000000" pitchFamily="2" charset="-78"/>
              </a:rPr>
              <a:t>2,1</a:t>
            </a:r>
            <a:r>
              <a:rPr lang="en-US" sz="2400" dirty="0">
                <a:cs typeface="B Nazanin" panose="00000400000000000000" pitchFamily="2" charset="-78"/>
              </a:rPr>
              <a:t> </a:t>
            </a:r>
            <a:r>
              <a:rPr lang="en-US" sz="2400" dirty="0">
                <a:cs typeface="B Nazanin" panose="00000400000000000000" pitchFamily="2" charset="-78"/>
                <a:sym typeface="Symbol"/>
              </a:rPr>
              <a:t>  W</a:t>
            </a:r>
            <a:r>
              <a:rPr lang="en-US" sz="2400" baseline="-25000" dirty="0">
                <a:cs typeface="B Nazanin" panose="00000400000000000000" pitchFamily="2" charset="-78"/>
                <a:sym typeface="Symbol"/>
              </a:rPr>
              <a:t>1,1</a:t>
            </a:r>
            <a:r>
              <a:rPr lang="en-US" sz="2400" dirty="0">
                <a:cs typeface="B Nazanin" panose="00000400000000000000" pitchFamily="2" charset="-78"/>
                <a:sym typeface="Symbol"/>
              </a:rPr>
              <a:t>    W</a:t>
            </a:r>
            <a:r>
              <a:rPr lang="en-US" sz="2400" baseline="-25000" dirty="0">
                <a:cs typeface="B Nazanin" panose="00000400000000000000" pitchFamily="2" charset="-78"/>
                <a:sym typeface="Symbol"/>
              </a:rPr>
              <a:t>2,2</a:t>
            </a:r>
            <a:r>
              <a:rPr lang="en-US" sz="2400" dirty="0">
                <a:cs typeface="B Nazanin" panose="00000400000000000000" pitchFamily="2" charset="-78"/>
                <a:sym typeface="Symbol"/>
              </a:rPr>
              <a:t>   W</a:t>
            </a:r>
            <a:r>
              <a:rPr lang="en-US" sz="2400" baseline="-25000" dirty="0">
                <a:cs typeface="B Nazanin" panose="00000400000000000000" pitchFamily="2" charset="-78"/>
                <a:sym typeface="Symbol"/>
              </a:rPr>
              <a:t>3,1</a:t>
            </a:r>
            <a:r>
              <a:rPr lang="en-US" sz="2400" dirty="0">
                <a:cs typeface="B Nazanin" panose="00000400000000000000" pitchFamily="2" charset="-78"/>
                <a:sym typeface="Symbol"/>
              </a:rPr>
              <a:t> </a:t>
            </a:r>
            <a:endParaRPr lang="en-US" sz="2400" dirty="0">
              <a:cs typeface="B Nazanin" panose="00000400000000000000" pitchFamily="2" charset="-78"/>
            </a:endParaRPr>
          </a:p>
        </p:txBody>
      </p:sp>
      <p:sp>
        <p:nvSpPr>
          <p:cNvPr id="11" name="TextBox 10"/>
          <p:cNvSpPr txBox="1"/>
          <p:nvPr/>
        </p:nvSpPr>
        <p:spPr>
          <a:xfrm>
            <a:off x="6477000" y="1904705"/>
            <a:ext cx="2362200" cy="461665"/>
          </a:xfrm>
          <a:prstGeom prst="rect">
            <a:avLst/>
          </a:prstGeom>
          <a:noFill/>
        </p:spPr>
        <p:txBody>
          <a:bodyPr wrap="square" rtlCol="0">
            <a:spAutoFit/>
          </a:bodyPr>
          <a:lstStyle/>
          <a:p>
            <a:pPr algn="r" rtl="1"/>
            <a:r>
              <a:rPr lang="fa-IR" sz="2400" dirty="0">
                <a:cs typeface="B Nazanin" panose="00000400000000000000" pitchFamily="2" charset="-78"/>
              </a:rPr>
              <a:t>پايگاه دانش :</a:t>
            </a:r>
            <a:endParaRPr lang="en-US" sz="2400" dirty="0">
              <a:cs typeface="B Nazanin" panose="00000400000000000000" pitchFamily="2" charset="-78"/>
            </a:endParaRPr>
          </a:p>
        </p:txBody>
      </p:sp>
      <p:pic>
        <p:nvPicPr>
          <p:cNvPr id="13" name="Picture 5"/>
          <p:cNvPicPr>
            <a:picLocks noGrp="1" noChangeAspect="1" noChangeArrowheads="1"/>
          </p:cNvPicPr>
          <p:nvPr>
            <p:ph idx="4294967295"/>
          </p:nvPr>
        </p:nvPicPr>
        <p:blipFill>
          <a:blip r:embed="rId3"/>
          <a:srcRect/>
          <a:stretch>
            <a:fillRect/>
          </a:stretch>
        </p:blipFill>
        <p:spPr>
          <a:xfrm>
            <a:off x="31955" y="38530"/>
            <a:ext cx="2286000" cy="2143125"/>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4" name="TextBox 13"/>
          <p:cNvSpPr txBox="1"/>
          <p:nvPr/>
        </p:nvSpPr>
        <p:spPr>
          <a:xfrm>
            <a:off x="380970" y="3165901"/>
            <a:ext cx="4419600" cy="830997"/>
          </a:xfrm>
          <a:prstGeom prst="rect">
            <a:avLst/>
          </a:prstGeom>
          <a:noFill/>
        </p:spPr>
        <p:txBody>
          <a:bodyPr wrap="square" rtlCol="0">
            <a:spAutoFit/>
          </a:bodyPr>
          <a:lstStyle/>
          <a:p>
            <a:r>
              <a:rPr lang="en-US" sz="2400" dirty="0">
                <a:cs typeface="B Nazanin" panose="00000400000000000000" pitchFamily="2" charset="-78"/>
                <a:sym typeface="Symbol"/>
              </a:rPr>
              <a:t></a:t>
            </a:r>
            <a:r>
              <a:rPr lang="en-US" sz="2400" dirty="0">
                <a:cs typeface="B Nazanin" panose="00000400000000000000" pitchFamily="2" charset="-78"/>
              </a:rPr>
              <a:t>S1,1       </a:t>
            </a:r>
            <a:r>
              <a:rPr lang="en-US" sz="2400" dirty="0">
                <a:cs typeface="B Nazanin" panose="00000400000000000000" pitchFamily="2" charset="-78"/>
                <a:sym typeface="Symbol"/>
              </a:rPr>
              <a:t></a:t>
            </a:r>
            <a:r>
              <a:rPr lang="en-US" sz="2400" dirty="0">
                <a:cs typeface="B Nazanin" panose="00000400000000000000" pitchFamily="2" charset="-78"/>
              </a:rPr>
              <a:t>S1,2        S2,1</a:t>
            </a:r>
          </a:p>
          <a:p>
            <a:r>
              <a:rPr lang="en-US" sz="2400" dirty="0">
                <a:cs typeface="B Nazanin" panose="00000400000000000000" pitchFamily="2" charset="-78"/>
                <a:sym typeface="Symbol"/>
              </a:rPr>
              <a:t></a:t>
            </a:r>
            <a:r>
              <a:rPr lang="en-US" sz="2400" dirty="0">
                <a:cs typeface="B Nazanin" panose="00000400000000000000" pitchFamily="2" charset="-78"/>
              </a:rPr>
              <a:t>B1,1         B1,2        </a:t>
            </a:r>
            <a:r>
              <a:rPr lang="en-US" sz="2400" dirty="0">
                <a:cs typeface="B Nazanin" panose="00000400000000000000" pitchFamily="2" charset="-78"/>
                <a:sym typeface="Symbol"/>
              </a:rPr>
              <a:t></a:t>
            </a:r>
            <a:r>
              <a:rPr lang="en-US" sz="2400" dirty="0">
                <a:cs typeface="B Nazanin" panose="00000400000000000000" pitchFamily="2" charset="-78"/>
              </a:rPr>
              <a:t>B2,1</a:t>
            </a:r>
          </a:p>
        </p:txBody>
      </p:sp>
    </p:spTree>
    <p:extLst>
      <p:ext uri="{BB962C8B-B14F-4D97-AF65-F5344CB8AC3E}">
        <p14:creationId xmlns:p14="http://schemas.microsoft.com/office/powerpoint/2010/main" val="9324001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2"/>
          <p:cNvSpPr/>
          <p:nvPr/>
        </p:nvSpPr>
        <p:spPr>
          <a:xfrm>
            <a:off x="685800" y="1828800"/>
            <a:ext cx="3392275" cy="461665"/>
          </a:xfrm>
          <a:prstGeom prst="rect">
            <a:avLst/>
          </a:prstGeom>
        </p:spPr>
        <p:txBody>
          <a:bodyPr wrap="none">
            <a:spAutoFit/>
          </a:bodyPr>
          <a:lstStyle/>
          <a:p>
            <a:r>
              <a:rPr lang="en-US" sz="2400" dirty="0">
                <a:cs typeface="Nazanin" pitchFamily="2" charset="-78"/>
                <a:sym typeface="Symbol"/>
              </a:rPr>
              <a:t></a:t>
            </a:r>
            <a:r>
              <a:rPr lang="en-US" sz="2400" dirty="0">
                <a:cs typeface="Nazanin" pitchFamily="2" charset="-78"/>
              </a:rPr>
              <a:t>S</a:t>
            </a:r>
            <a:r>
              <a:rPr lang="en-US" sz="2400" baseline="-25000" dirty="0">
                <a:cs typeface="Nazanin" pitchFamily="2" charset="-78"/>
              </a:rPr>
              <a:t>1,1</a:t>
            </a:r>
            <a:r>
              <a:rPr lang="en-US" sz="2400" dirty="0">
                <a:cs typeface="Nazanin" pitchFamily="2" charset="-78"/>
              </a:rPr>
              <a:t> </a:t>
            </a:r>
            <a:r>
              <a:rPr lang="en-US" sz="2400" dirty="0">
                <a:cs typeface="Nazanin" pitchFamily="2" charset="-78"/>
                <a:sym typeface="Symbol"/>
              </a:rPr>
              <a:t>  W</a:t>
            </a:r>
            <a:r>
              <a:rPr lang="en-US" sz="2400" baseline="-25000" dirty="0">
                <a:cs typeface="Nazanin" pitchFamily="2" charset="-78"/>
                <a:sym typeface="Symbol"/>
              </a:rPr>
              <a:t>1,2</a:t>
            </a:r>
            <a:r>
              <a:rPr lang="en-US" sz="2400" dirty="0">
                <a:cs typeface="Nazanin" pitchFamily="2" charset="-78"/>
                <a:sym typeface="Symbol"/>
              </a:rPr>
              <a:t>   W</a:t>
            </a:r>
            <a:r>
              <a:rPr lang="en-US" sz="2400" baseline="-25000" dirty="0">
                <a:cs typeface="Nazanin" pitchFamily="2" charset="-78"/>
                <a:sym typeface="Symbol"/>
              </a:rPr>
              <a:t>2,1</a:t>
            </a:r>
            <a:r>
              <a:rPr lang="en-US" sz="2400" dirty="0">
                <a:cs typeface="Nazanin" pitchFamily="2" charset="-78"/>
                <a:sym typeface="Symbol"/>
              </a:rPr>
              <a:t> </a:t>
            </a:r>
            <a:endParaRPr lang="en-US" sz="2400" dirty="0"/>
          </a:p>
        </p:txBody>
      </p:sp>
      <p:sp>
        <p:nvSpPr>
          <p:cNvPr id="5" name="Rectangle 4"/>
          <p:cNvSpPr/>
          <p:nvPr/>
        </p:nvSpPr>
        <p:spPr>
          <a:xfrm>
            <a:off x="762000" y="2286000"/>
            <a:ext cx="909223" cy="461665"/>
          </a:xfrm>
          <a:prstGeom prst="rect">
            <a:avLst/>
          </a:prstGeom>
        </p:spPr>
        <p:txBody>
          <a:bodyPr wrap="none">
            <a:spAutoFit/>
          </a:bodyPr>
          <a:lstStyle/>
          <a:p>
            <a:r>
              <a:rPr lang="en-US" sz="2400" dirty="0">
                <a:cs typeface="Nazanin" pitchFamily="2" charset="-78"/>
                <a:sym typeface="Symbol"/>
              </a:rPr>
              <a:t></a:t>
            </a:r>
            <a:r>
              <a:rPr lang="en-US" sz="2400" dirty="0">
                <a:cs typeface="Nazanin" pitchFamily="2" charset="-78"/>
              </a:rPr>
              <a:t>S</a:t>
            </a:r>
            <a:r>
              <a:rPr lang="en-US" sz="2400" baseline="-25000" dirty="0">
                <a:cs typeface="Nazanin" pitchFamily="2" charset="-78"/>
              </a:rPr>
              <a:t>1,1</a:t>
            </a:r>
            <a:r>
              <a:rPr lang="en-US" sz="2400" dirty="0">
                <a:cs typeface="Nazanin" pitchFamily="2" charset="-78"/>
              </a:rPr>
              <a:t> </a:t>
            </a:r>
            <a:endParaRPr lang="en-US" sz="2400" dirty="0"/>
          </a:p>
        </p:txBody>
      </p:sp>
      <p:cxnSp>
        <p:nvCxnSpPr>
          <p:cNvPr id="7" name="Straight Connector 6"/>
          <p:cNvCxnSpPr/>
          <p:nvPr/>
        </p:nvCxnSpPr>
        <p:spPr>
          <a:xfrm>
            <a:off x="685800" y="2819400"/>
            <a:ext cx="48768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sp>
        <p:nvSpPr>
          <p:cNvPr id="9" name="Rectangle 8"/>
          <p:cNvSpPr/>
          <p:nvPr/>
        </p:nvSpPr>
        <p:spPr>
          <a:xfrm>
            <a:off x="762000" y="2819400"/>
            <a:ext cx="2938625" cy="461665"/>
          </a:xfrm>
          <a:prstGeom prst="rect">
            <a:avLst/>
          </a:prstGeom>
        </p:spPr>
        <p:txBody>
          <a:bodyPr wrap="none">
            <a:spAutoFit/>
          </a:bodyPr>
          <a:lstStyle/>
          <a:p>
            <a:pPr algn="l" rtl="0"/>
            <a:r>
              <a:rPr lang="en-US" sz="2400" dirty="0">
                <a:cs typeface="Nazanin" pitchFamily="2" charset="-78"/>
                <a:sym typeface="Symbol"/>
              </a:rPr>
              <a:t>      W</a:t>
            </a:r>
            <a:r>
              <a:rPr lang="en-US" sz="2400" baseline="-25000" dirty="0">
                <a:cs typeface="Nazanin" pitchFamily="2" charset="-78"/>
                <a:sym typeface="Symbol"/>
              </a:rPr>
              <a:t>1,2</a:t>
            </a:r>
            <a:r>
              <a:rPr lang="en-US" sz="2400" dirty="0">
                <a:cs typeface="Nazanin" pitchFamily="2" charset="-78"/>
                <a:sym typeface="Symbol"/>
              </a:rPr>
              <a:t>   W</a:t>
            </a:r>
            <a:r>
              <a:rPr lang="en-US" sz="2400" baseline="-25000" dirty="0">
                <a:cs typeface="Nazanin" pitchFamily="2" charset="-78"/>
                <a:sym typeface="Symbol"/>
              </a:rPr>
              <a:t>2,1</a:t>
            </a:r>
            <a:r>
              <a:rPr lang="en-US" sz="2400" dirty="0">
                <a:cs typeface="Nazanin" pitchFamily="2" charset="-78"/>
                <a:sym typeface="Symbol"/>
              </a:rPr>
              <a:t> </a:t>
            </a:r>
            <a:endParaRPr lang="en-US" sz="2400" dirty="0"/>
          </a:p>
        </p:txBody>
      </p:sp>
      <p:sp>
        <p:nvSpPr>
          <p:cNvPr id="10" name="Rectangle 9"/>
          <p:cNvSpPr/>
          <p:nvPr/>
        </p:nvSpPr>
        <p:spPr>
          <a:xfrm>
            <a:off x="5736265" y="2590800"/>
            <a:ext cx="1992853" cy="430887"/>
          </a:xfrm>
          <a:prstGeom prst="rect">
            <a:avLst/>
          </a:prstGeom>
        </p:spPr>
        <p:txBody>
          <a:bodyPr wrap="none">
            <a:spAutoFit/>
          </a:bodyPr>
          <a:lstStyle/>
          <a:p>
            <a:pPr algn="l" rtl="0"/>
            <a:r>
              <a:rPr lang="en-US" sz="2200" dirty="0"/>
              <a:t>Modus Ponens  </a:t>
            </a:r>
            <a:endParaRPr lang="fa-IR" sz="2200" dirty="0"/>
          </a:p>
        </p:txBody>
      </p:sp>
      <p:sp>
        <p:nvSpPr>
          <p:cNvPr id="12" name="Rectangle 11"/>
          <p:cNvSpPr/>
          <p:nvPr/>
        </p:nvSpPr>
        <p:spPr>
          <a:xfrm>
            <a:off x="762000" y="3657600"/>
            <a:ext cx="2906565" cy="461665"/>
          </a:xfrm>
          <a:prstGeom prst="rect">
            <a:avLst/>
          </a:prstGeom>
        </p:spPr>
        <p:txBody>
          <a:bodyPr wrap="none">
            <a:spAutoFit/>
          </a:bodyPr>
          <a:lstStyle/>
          <a:p>
            <a:pPr algn="l" rtl="0"/>
            <a:r>
              <a:rPr lang="en-US" sz="2400" dirty="0">
                <a:cs typeface="Nazanin" pitchFamily="2" charset="-78"/>
                <a:sym typeface="Symbol"/>
              </a:rPr>
              <a:t>      W</a:t>
            </a:r>
            <a:r>
              <a:rPr lang="en-US" sz="2400" baseline="-25000" dirty="0">
                <a:cs typeface="Nazanin" pitchFamily="2" charset="-78"/>
                <a:sym typeface="Symbol"/>
              </a:rPr>
              <a:t>1,2</a:t>
            </a:r>
            <a:r>
              <a:rPr lang="en-US" sz="2400" dirty="0">
                <a:cs typeface="Nazanin" pitchFamily="2" charset="-78"/>
                <a:sym typeface="Symbol"/>
              </a:rPr>
              <a:t>  , W</a:t>
            </a:r>
            <a:r>
              <a:rPr lang="en-US" sz="2400" baseline="-25000" dirty="0">
                <a:cs typeface="Nazanin" pitchFamily="2" charset="-78"/>
                <a:sym typeface="Symbol"/>
              </a:rPr>
              <a:t>2,1</a:t>
            </a:r>
            <a:r>
              <a:rPr lang="en-US" sz="2400" dirty="0">
                <a:cs typeface="Nazanin" pitchFamily="2" charset="-78"/>
                <a:sym typeface="Symbol"/>
              </a:rPr>
              <a:t> </a:t>
            </a:r>
            <a:endParaRPr lang="en-US" sz="2400" dirty="0"/>
          </a:p>
        </p:txBody>
      </p:sp>
      <p:sp>
        <p:nvSpPr>
          <p:cNvPr id="13" name="Rectangle 12"/>
          <p:cNvSpPr/>
          <p:nvPr/>
        </p:nvSpPr>
        <p:spPr>
          <a:xfrm>
            <a:off x="5715000" y="3429000"/>
            <a:ext cx="2169184" cy="430887"/>
          </a:xfrm>
          <a:prstGeom prst="rect">
            <a:avLst/>
          </a:prstGeom>
        </p:spPr>
        <p:txBody>
          <a:bodyPr wrap="none">
            <a:spAutoFit/>
          </a:bodyPr>
          <a:lstStyle/>
          <a:p>
            <a:pPr algn="l" rtl="0"/>
            <a:r>
              <a:rPr lang="en-US" sz="2200" dirty="0"/>
              <a:t>And- Elimination</a:t>
            </a:r>
            <a:endParaRPr lang="fa-IR" sz="2200" dirty="0"/>
          </a:p>
        </p:txBody>
      </p:sp>
      <p:sp>
        <p:nvSpPr>
          <p:cNvPr id="14" name="Rectangle 13"/>
          <p:cNvSpPr/>
          <p:nvPr/>
        </p:nvSpPr>
        <p:spPr>
          <a:xfrm>
            <a:off x="609600" y="4491335"/>
            <a:ext cx="4626588" cy="461665"/>
          </a:xfrm>
          <a:prstGeom prst="rect">
            <a:avLst/>
          </a:prstGeom>
        </p:spPr>
        <p:txBody>
          <a:bodyPr wrap="none">
            <a:spAutoFit/>
          </a:bodyPr>
          <a:lstStyle/>
          <a:p>
            <a:r>
              <a:rPr lang="en-US" sz="2400" dirty="0">
                <a:cs typeface="Nazanin" pitchFamily="2" charset="-78"/>
                <a:sym typeface="Symbol"/>
              </a:rPr>
              <a:t></a:t>
            </a:r>
            <a:r>
              <a:rPr lang="en-US" sz="2400" dirty="0">
                <a:cs typeface="Nazanin" pitchFamily="2" charset="-78"/>
              </a:rPr>
              <a:t>S</a:t>
            </a:r>
            <a:r>
              <a:rPr lang="en-US" sz="2400" baseline="-25000" dirty="0">
                <a:cs typeface="Nazanin" pitchFamily="2" charset="-78"/>
              </a:rPr>
              <a:t>1,2 </a:t>
            </a:r>
            <a:r>
              <a:rPr lang="en-US" sz="2400" dirty="0">
                <a:cs typeface="Nazanin" pitchFamily="2" charset="-78"/>
                <a:sym typeface="Symbol"/>
              </a:rPr>
              <a:t> W</a:t>
            </a:r>
            <a:r>
              <a:rPr lang="en-US" sz="2400" baseline="-25000" dirty="0">
                <a:cs typeface="Nazanin" pitchFamily="2" charset="-78"/>
                <a:sym typeface="Symbol"/>
              </a:rPr>
              <a:t>1,1</a:t>
            </a:r>
            <a:r>
              <a:rPr lang="en-US" sz="2400" dirty="0">
                <a:cs typeface="Nazanin" pitchFamily="2" charset="-78"/>
                <a:sym typeface="Symbol"/>
              </a:rPr>
              <a:t>   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1,3</a:t>
            </a:r>
            <a:r>
              <a:rPr lang="en-US" sz="2400" dirty="0">
                <a:cs typeface="Nazanin" pitchFamily="2" charset="-78"/>
                <a:sym typeface="Symbol"/>
              </a:rPr>
              <a:t> </a:t>
            </a:r>
            <a:endParaRPr lang="en-US" sz="2400" dirty="0"/>
          </a:p>
        </p:txBody>
      </p:sp>
      <p:sp>
        <p:nvSpPr>
          <p:cNvPr id="15" name="Rectangle 14"/>
          <p:cNvSpPr/>
          <p:nvPr/>
        </p:nvSpPr>
        <p:spPr>
          <a:xfrm>
            <a:off x="685800" y="4948535"/>
            <a:ext cx="909223" cy="461665"/>
          </a:xfrm>
          <a:prstGeom prst="rect">
            <a:avLst/>
          </a:prstGeom>
        </p:spPr>
        <p:txBody>
          <a:bodyPr wrap="none">
            <a:spAutoFit/>
          </a:bodyPr>
          <a:lstStyle/>
          <a:p>
            <a:r>
              <a:rPr lang="en-US" sz="2400" dirty="0">
                <a:cs typeface="Nazanin" pitchFamily="2" charset="-78"/>
                <a:sym typeface="Symbol"/>
              </a:rPr>
              <a:t></a:t>
            </a:r>
            <a:r>
              <a:rPr lang="en-US" sz="2400" dirty="0">
                <a:cs typeface="Nazanin" pitchFamily="2" charset="-78"/>
              </a:rPr>
              <a:t>S</a:t>
            </a:r>
            <a:r>
              <a:rPr lang="en-US" sz="2400" baseline="-25000" dirty="0">
                <a:cs typeface="Nazanin" pitchFamily="2" charset="-78"/>
              </a:rPr>
              <a:t>1,2</a:t>
            </a:r>
            <a:r>
              <a:rPr lang="en-US" sz="2400" dirty="0">
                <a:cs typeface="Nazanin" pitchFamily="2" charset="-78"/>
              </a:rPr>
              <a:t> </a:t>
            </a:r>
            <a:endParaRPr lang="en-US" sz="2400" dirty="0"/>
          </a:p>
        </p:txBody>
      </p:sp>
      <p:sp>
        <p:nvSpPr>
          <p:cNvPr id="17" name="Rectangle 16"/>
          <p:cNvSpPr/>
          <p:nvPr/>
        </p:nvSpPr>
        <p:spPr>
          <a:xfrm>
            <a:off x="5715000" y="5234225"/>
            <a:ext cx="1992853" cy="430887"/>
          </a:xfrm>
          <a:prstGeom prst="rect">
            <a:avLst/>
          </a:prstGeom>
        </p:spPr>
        <p:txBody>
          <a:bodyPr wrap="none">
            <a:spAutoFit/>
          </a:bodyPr>
          <a:lstStyle/>
          <a:p>
            <a:pPr algn="l" rtl="0"/>
            <a:r>
              <a:rPr lang="en-US" sz="2200" dirty="0"/>
              <a:t>Modus Ponens  </a:t>
            </a:r>
            <a:endParaRPr lang="fa-IR" sz="2200" dirty="0"/>
          </a:p>
        </p:txBody>
      </p:sp>
      <p:sp>
        <p:nvSpPr>
          <p:cNvPr id="18" name="Rectangle 17"/>
          <p:cNvSpPr/>
          <p:nvPr/>
        </p:nvSpPr>
        <p:spPr>
          <a:xfrm>
            <a:off x="708845" y="5558135"/>
            <a:ext cx="4121641" cy="461665"/>
          </a:xfrm>
          <a:prstGeom prst="rect">
            <a:avLst/>
          </a:prstGeom>
        </p:spPr>
        <p:txBody>
          <a:bodyPr wrap="none">
            <a:spAutoFit/>
          </a:bodyPr>
          <a:lstStyle/>
          <a:p>
            <a:r>
              <a:rPr lang="en-US" sz="2400" dirty="0">
                <a:cs typeface="Nazanin" pitchFamily="2" charset="-78"/>
                <a:sym typeface="Symbol"/>
              </a:rPr>
              <a:t>    W</a:t>
            </a:r>
            <a:r>
              <a:rPr lang="en-US" sz="2400" baseline="-25000" dirty="0">
                <a:cs typeface="Nazanin" pitchFamily="2" charset="-78"/>
                <a:sym typeface="Symbol"/>
              </a:rPr>
              <a:t>1,1</a:t>
            </a:r>
            <a:r>
              <a:rPr lang="en-US" sz="2400" dirty="0">
                <a:cs typeface="Nazanin" pitchFamily="2" charset="-78"/>
                <a:sym typeface="Symbol"/>
              </a:rPr>
              <a:t>   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1,3</a:t>
            </a:r>
            <a:r>
              <a:rPr lang="en-US" sz="2400" dirty="0">
                <a:cs typeface="Nazanin" pitchFamily="2" charset="-78"/>
                <a:sym typeface="Symbol"/>
              </a:rPr>
              <a:t> </a:t>
            </a:r>
            <a:endParaRPr lang="en-US" sz="2400" dirty="0"/>
          </a:p>
        </p:txBody>
      </p:sp>
      <p:sp>
        <p:nvSpPr>
          <p:cNvPr id="20" name="Rectangle 19"/>
          <p:cNvSpPr/>
          <p:nvPr/>
        </p:nvSpPr>
        <p:spPr>
          <a:xfrm>
            <a:off x="5791200" y="5996225"/>
            <a:ext cx="2169184" cy="430887"/>
          </a:xfrm>
          <a:prstGeom prst="rect">
            <a:avLst/>
          </a:prstGeom>
        </p:spPr>
        <p:txBody>
          <a:bodyPr wrap="none">
            <a:spAutoFit/>
          </a:bodyPr>
          <a:lstStyle/>
          <a:p>
            <a:pPr algn="l" rtl="0"/>
            <a:r>
              <a:rPr lang="en-US" sz="2200" dirty="0"/>
              <a:t>And- Elimination</a:t>
            </a:r>
            <a:endParaRPr lang="fa-IR" sz="2200" dirty="0"/>
          </a:p>
        </p:txBody>
      </p:sp>
      <p:sp>
        <p:nvSpPr>
          <p:cNvPr id="21" name="Rectangle 20"/>
          <p:cNvSpPr/>
          <p:nvPr/>
        </p:nvSpPr>
        <p:spPr>
          <a:xfrm>
            <a:off x="685800" y="6320135"/>
            <a:ext cx="3672800" cy="461665"/>
          </a:xfrm>
          <a:prstGeom prst="rect">
            <a:avLst/>
          </a:prstGeom>
        </p:spPr>
        <p:txBody>
          <a:bodyPr wrap="none">
            <a:spAutoFit/>
          </a:bodyPr>
          <a:lstStyle/>
          <a:p>
            <a:r>
              <a:rPr lang="en-US" sz="2400" dirty="0">
                <a:cs typeface="Nazanin" pitchFamily="2" charset="-78"/>
                <a:sym typeface="Symbol"/>
              </a:rPr>
              <a:t>    W</a:t>
            </a:r>
            <a:r>
              <a:rPr lang="en-US" sz="2400" baseline="-25000" dirty="0">
                <a:cs typeface="Nazanin" pitchFamily="2" charset="-78"/>
                <a:sym typeface="Symbol"/>
              </a:rPr>
              <a:t>1,1</a:t>
            </a:r>
            <a:r>
              <a:rPr lang="en-US" sz="2400" dirty="0">
                <a:cs typeface="Nazanin" pitchFamily="2" charset="-78"/>
                <a:sym typeface="Symbol"/>
              </a:rPr>
              <a:t>,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1,3</a:t>
            </a:r>
            <a:r>
              <a:rPr lang="en-US" sz="2400" dirty="0">
                <a:cs typeface="Nazanin" pitchFamily="2" charset="-78"/>
                <a:sym typeface="Symbol"/>
              </a:rPr>
              <a:t> </a:t>
            </a:r>
            <a:endParaRPr lang="en-US" sz="2400" dirty="0"/>
          </a:p>
        </p:txBody>
      </p:sp>
      <p:cxnSp>
        <p:nvCxnSpPr>
          <p:cNvPr id="22" name="Straight Connector 21"/>
          <p:cNvCxnSpPr/>
          <p:nvPr/>
        </p:nvCxnSpPr>
        <p:spPr>
          <a:xfrm>
            <a:off x="685800" y="3657600"/>
            <a:ext cx="49530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cxnSp>
        <p:nvCxnSpPr>
          <p:cNvPr id="23" name="Straight Connector 22"/>
          <p:cNvCxnSpPr/>
          <p:nvPr/>
        </p:nvCxnSpPr>
        <p:spPr>
          <a:xfrm>
            <a:off x="685800" y="5486400"/>
            <a:ext cx="49530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cxnSp>
        <p:nvCxnSpPr>
          <p:cNvPr id="24" name="Straight Connector 23"/>
          <p:cNvCxnSpPr/>
          <p:nvPr/>
        </p:nvCxnSpPr>
        <p:spPr>
          <a:xfrm>
            <a:off x="685800" y="6243935"/>
            <a:ext cx="50292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sp>
        <p:nvSpPr>
          <p:cNvPr id="25" name="TextBox 24"/>
          <p:cNvSpPr txBox="1"/>
          <p:nvPr/>
        </p:nvSpPr>
        <p:spPr>
          <a:xfrm>
            <a:off x="6172200" y="1660267"/>
            <a:ext cx="2590800" cy="523220"/>
          </a:xfrm>
          <a:prstGeom prst="rect">
            <a:avLst/>
          </a:prstGeom>
          <a:noFill/>
        </p:spPr>
        <p:txBody>
          <a:bodyPr wrap="square" rtlCol="0">
            <a:spAutoFit/>
          </a:bodyPr>
          <a:lstStyle/>
          <a:p>
            <a:pPr algn="r" rtl="1"/>
            <a:r>
              <a:rPr lang="fa-IR" sz="2800" b="1" dirty="0">
                <a:cs typeface="B Nazanin" panose="00000400000000000000" pitchFamily="2" charset="-78"/>
              </a:rPr>
              <a:t>مکانيزم استنتاج :</a:t>
            </a:r>
            <a:endParaRPr lang="en-US" sz="2800" b="1" dirty="0">
              <a:cs typeface="B Nazanin" panose="00000400000000000000" pitchFamily="2" charset="-78"/>
            </a:endParaRPr>
          </a:p>
        </p:txBody>
      </p:sp>
      <p:sp>
        <p:nvSpPr>
          <p:cNvPr id="27" name="Text Box 2">
            <a:extLst>
              <a:ext uri="{FF2B5EF4-FFF2-40B4-BE49-F238E27FC236}">
                <a16:creationId xmlns:a16="http://schemas.microsoft.com/office/drawing/2014/main" id="{A1C56E6D-2543-4BC6-B846-72AAD1374A47}"/>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8569705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2"/>
          <p:cNvSpPr/>
          <p:nvPr/>
        </p:nvSpPr>
        <p:spPr>
          <a:xfrm>
            <a:off x="533400" y="1976735"/>
            <a:ext cx="3757054" cy="461665"/>
          </a:xfrm>
          <a:prstGeom prst="rect">
            <a:avLst/>
          </a:prstGeom>
        </p:spPr>
        <p:txBody>
          <a:bodyPr wrap="none">
            <a:spAutoFit/>
          </a:bodyPr>
          <a:lstStyle/>
          <a:p>
            <a:r>
              <a:rPr lang="en-US" sz="2400" dirty="0">
                <a:cs typeface="Nazanin" pitchFamily="2" charset="-78"/>
              </a:rPr>
              <a:t>S</a:t>
            </a:r>
            <a:r>
              <a:rPr lang="en-US" sz="2400" baseline="-25000" dirty="0">
                <a:cs typeface="Nazanin" pitchFamily="2" charset="-78"/>
              </a:rPr>
              <a:t>2,1</a:t>
            </a:r>
            <a:r>
              <a:rPr lang="en-US" sz="2400" dirty="0">
                <a:cs typeface="Nazanin" pitchFamily="2" charset="-78"/>
              </a:rPr>
              <a:t> </a:t>
            </a:r>
            <a:r>
              <a:rPr lang="en-US" sz="2400" dirty="0">
                <a:cs typeface="Nazanin" pitchFamily="2" charset="-78"/>
                <a:sym typeface="Symbol"/>
              </a:rPr>
              <a:t>  W</a:t>
            </a:r>
            <a:r>
              <a:rPr lang="en-US" sz="2400" baseline="-25000" dirty="0">
                <a:cs typeface="Nazanin" pitchFamily="2" charset="-78"/>
                <a:sym typeface="Symbol"/>
              </a:rPr>
              <a:t>1,1</a:t>
            </a:r>
            <a:r>
              <a:rPr lang="en-US" sz="2400" dirty="0">
                <a:cs typeface="Nazanin" pitchFamily="2" charset="-78"/>
                <a:sym typeface="Symbol"/>
              </a:rPr>
              <a:t>  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3,1</a:t>
            </a:r>
            <a:r>
              <a:rPr lang="en-US" sz="2400" dirty="0">
                <a:cs typeface="Nazanin" pitchFamily="2" charset="-78"/>
                <a:sym typeface="Symbol"/>
              </a:rPr>
              <a:t> </a:t>
            </a:r>
            <a:endParaRPr lang="en-US" sz="2400" dirty="0"/>
          </a:p>
        </p:txBody>
      </p:sp>
      <p:sp>
        <p:nvSpPr>
          <p:cNvPr id="4" name="Rectangle 3"/>
          <p:cNvSpPr/>
          <p:nvPr/>
        </p:nvSpPr>
        <p:spPr>
          <a:xfrm>
            <a:off x="620215" y="2433935"/>
            <a:ext cx="612668" cy="461665"/>
          </a:xfrm>
          <a:prstGeom prst="rect">
            <a:avLst/>
          </a:prstGeom>
        </p:spPr>
        <p:txBody>
          <a:bodyPr wrap="none">
            <a:spAutoFit/>
          </a:bodyPr>
          <a:lstStyle/>
          <a:p>
            <a:r>
              <a:rPr lang="en-US" sz="2400" dirty="0">
                <a:cs typeface="Nazanin" pitchFamily="2" charset="-78"/>
              </a:rPr>
              <a:t>S</a:t>
            </a:r>
            <a:r>
              <a:rPr lang="en-US" sz="2400" baseline="-25000" dirty="0">
                <a:cs typeface="Nazanin" pitchFamily="2" charset="-78"/>
              </a:rPr>
              <a:t>2,1</a:t>
            </a:r>
            <a:endParaRPr lang="en-US" sz="2400" dirty="0"/>
          </a:p>
        </p:txBody>
      </p:sp>
      <p:sp>
        <p:nvSpPr>
          <p:cNvPr id="6" name="Rectangle 5"/>
          <p:cNvSpPr/>
          <p:nvPr/>
        </p:nvSpPr>
        <p:spPr>
          <a:xfrm>
            <a:off x="5507665" y="2738735"/>
            <a:ext cx="1992853" cy="430887"/>
          </a:xfrm>
          <a:prstGeom prst="rect">
            <a:avLst/>
          </a:prstGeom>
        </p:spPr>
        <p:txBody>
          <a:bodyPr wrap="none">
            <a:spAutoFit/>
          </a:bodyPr>
          <a:lstStyle/>
          <a:p>
            <a:pPr algn="l" rtl="0"/>
            <a:r>
              <a:rPr lang="en-US" sz="2200" dirty="0"/>
              <a:t>Modus Ponens  </a:t>
            </a:r>
            <a:endParaRPr lang="fa-IR" sz="2200" dirty="0"/>
          </a:p>
        </p:txBody>
      </p:sp>
      <p:sp>
        <p:nvSpPr>
          <p:cNvPr id="7" name="Rectangle 6"/>
          <p:cNvSpPr/>
          <p:nvPr/>
        </p:nvSpPr>
        <p:spPr>
          <a:xfrm>
            <a:off x="609600" y="2967335"/>
            <a:ext cx="3369127" cy="461665"/>
          </a:xfrm>
          <a:prstGeom prst="rect">
            <a:avLst/>
          </a:prstGeom>
        </p:spPr>
        <p:txBody>
          <a:bodyPr wrap="none">
            <a:spAutoFit/>
          </a:bodyPr>
          <a:lstStyle/>
          <a:p>
            <a:pPr algn="l" rtl="0"/>
            <a:r>
              <a:rPr lang="en-US" sz="2400" dirty="0">
                <a:cs typeface="Nazanin" pitchFamily="2" charset="-78"/>
                <a:sym typeface="Symbol"/>
              </a:rPr>
              <a:t>    W</a:t>
            </a:r>
            <a:r>
              <a:rPr lang="en-US" sz="2400" baseline="-25000" dirty="0">
                <a:cs typeface="Nazanin" pitchFamily="2" charset="-78"/>
                <a:sym typeface="Symbol"/>
              </a:rPr>
              <a:t>1,1</a:t>
            </a:r>
            <a:r>
              <a:rPr lang="en-US" sz="2400" dirty="0">
                <a:cs typeface="Nazanin" pitchFamily="2" charset="-78"/>
                <a:sym typeface="Symbol"/>
              </a:rPr>
              <a:t>  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3,1</a:t>
            </a:r>
            <a:r>
              <a:rPr lang="en-US" sz="2400" dirty="0">
                <a:cs typeface="Nazanin" pitchFamily="2" charset="-78"/>
                <a:sym typeface="Symbol"/>
              </a:rPr>
              <a:t> </a:t>
            </a:r>
            <a:endParaRPr lang="en-US" sz="2400" dirty="0"/>
          </a:p>
        </p:txBody>
      </p:sp>
      <p:sp>
        <p:nvSpPr>
          <p:cNvPr id="8" name="Rectangle 7"/>
          <p:cNvSpPr/>
          <p:nvPr/>
        </p:nvSpPr>
        <p:spPr>
          <a:xfrm>
            <a:off x="736667" y="3653135"/>
            <a:ext cx="2800831" cy="461665"/>
          </a:xfrm>
          <a:prstGeom prst="rect">
            <a:avLst/>
          </a:prstGeom>
        </p:spPr>
        <p:txBody>
          <a:bodyPr wrap="none">
            <a:spAutoFit/>
          </a:bodyPr>
          <a:lstStyle/>
          <a:p>
            <a:r>
              <a:rPr lang="en-US" sz="2400" dirty="0">
                <a:cs typeface="Nazanin" pitchFamily="2" charset="-78"/>
                <a:sym typeface="Symbol"/>
              </a:rPr>
              <a:t>W</a:t>
            </a:r>
            <a:r>
              <a:rPr lang="en-US" sz="2400" baseline="-25000" dirty="0">
                <a:cs typeface="Nazanin" pitchFamily="2" charset="-78"/>
                <a:sym typeface="Symbol"/>
              </a:rPr>
              <a:t>1,1</a:t>
            </a:r>
            <a:r>
              <a:rPr lang="en-US" sz="2400" dirty="0">
                <a:cs typeface="Nazanin" pitchFamily="2" charset="-78"/>
                <a:sym typeface="Symbol"/>
              </a:rPr>
              <a:t>  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3,1</a:t>
            </a:r>
            <a:r>
              <a:rPr lang="en-US" sz="2400" dirty="0">
                <a:cs typeface="Nazanin" pitchFamily="2" charset="-78"/>
                <a:sym typeface="Symbol"/>
              </a:rPr>
              <a:t> </a:t>
            </a:r>
            <a:endParaRPr lang="en-US" sz="2400" dirty="0"/>
          </a:p>
        </p:txBody>
      </p:sp>
      <p:sp>
        <p:nvSpPr>
          <p:cNvPr id="9" name="Rectangle 8"/>
          <p:cNvSpPr/>
          <p:nvPr/>
        </p:nvSpPr>
        <p:spPr>
          <a:xfrm>
            <a:off x="535485" y="4034135"/>
            <a:ext cx="1064715" cy="461665"/>
          </a:xfrm>
          <a:prstGeom prst="rect">
            <a:avLst/>
          </a:prstGeom>
        </p:spPr>
        <p:txBody>
          <a:bodyPr wrap="none">
            <a:spAutoFit/>
          </a:bodyPr>
          <a:lstStyle/>
          <a:p>
            <a:r>
              <a:rPr lang="en-US" sz="2400" dirty="0">
                <a:cs typeface="Nazanin" pitchFamily="2" charset="-78"/>
                <a:sym typeface="Symbol"/>
              </a:rPr>
              <a:t>W</a:t>
            </a:r>
            <a:r>
              <a:rPr lang="en-US" sz="2400" baseline="-25000" dirty="0">
                <a:cs typeface="Nazanin" pitchFamily="2" charset="-78"/>
                <a:sym typeface="Symbol"/>
              </a:rPr>
              <a:t>1,1</a:t>
            </a:r>
            <a:r>
              <a:rPr lang="en-US" sz="2400" dirty="0">
                <a:cs typeface="Nazanin" pitchFamily="2" charset="-78"/>
                <a:sym typeface="Symbol"/>
              </a:rPr>
              <a:t> </a:t>
            </a:r>
            <a:endParaRPr lang="en-US" sz="2400" dirty="0"/>
          </a:p>
        </p:txBody>
      </p:sp>
      <p:sp>
        <p:nvSpPr>
          <p:cNvPr id="10" name="Rectangle 9"/>
          <p:cNvSpPr/>
          <p:nvPr/>
        </p:nvSpPr>
        <p:spPr>
          <a:xfrm>
            <a:off x="685800" y="4643735"/>
            <a:ext cx="2180469" cy="461665"/>
          </a:xfrm>
          <a:prstGeom prst="rect">
            <a:avLst/>
          </a:prstGeom>
        </p:spPr>
        <p:txBody>
          <a:bodyPr wrap="none">
            <a:spAutoFit/>
          </a:bodyPr>
          <a:lstStyle/>
          <a:p>
            <a:pPr algn="l" rtl="0"/>
            <a:r>
              <a:rPr lang="en-US" sz="2400" dirty="0">
                <a:cs typeface="Nazanin" pitchFamily="2" charset="-78"/>
                <a:sym typeface="Symbol"/>
              </a:rPr>
              <a:t>  W</a:t>
            </a:r>
            <a:r>
              <a:rPr lang="en-US" sz="2400" baseline="-25000" dirty="0">
                <a:cs typeface="Nazanin" pitchFamily="2" charset="-78"/>
                <a:sym typeface="Symbol"/>
              </a:rPr>
              <a:t>2,2</a:t>
            </a:r>
            <a:r>
              <a:rPr lang="en-US" sz="2400" dirty="0">
                <a:cs typeface="Nazanin" pitchFamily="2" charset="-78"/>
                <a:sym typeface="Symbol"/>
              </a:rPr>
              <a:t>   W</a:t>
            </a:r>
            <a:r>
              <a:rPr lang="en-US" sz="2400" baseline="-25000" dirty="0">
                <a:cs typeface="Nazanin" pitchFamily="2" charset="-78"/>
                <a:sym typeface="Symbol"/>
              </a:rPr>
              <a:t>3,1</a:t>
            </a:r>
            <a:r>
              <a:rPr lang="en-US" sz="2400" dirty="0">
                <a:cs typeface="Nazanin" pitchFamily="2" charset="-78"/>
                <a:sym typeface="Symbol"/>
              </a:rPr>
              <a:t> </a:t>
            </a:r>
            <a:endParaRPr lang="en-US" sz="2400" dirty="0"/>
          </a:p>
        </p:txBody>
      </p:sp>
      <p:sp>
        <p:nvSpPr>
          <p:cNvPr id="12" name="Rectangle 11"/>
          <p:cNvSpPr/>
          <p:nvPr/>
        </p:nvSpPr>
        <p:spPr>
          <a:xfrm>
            <a:off x="5542073" y="4338935"/>
            <a:ext cx="1962397" cy="430887"/>
          </a:xfrm>
          <a:prstGeom prst="rect">
            <a:avLst/>
          </a:prstGeom>
        </p:spPr>
        <p:txBody>
          <a:bodyPr wrap="none">
            <a:spAutoFit/>
          </a:bodyPr>
          <a:lstStyle/>
          <a:p>
            <a:pPr algn="l" rtl="0"/>
            <a:r>
              <a:rPr lang="en-US" sz="2200" dirty="0"/>
              <a:t>Unit </a:t>
            </a:r>
            <a:r>
              <a:rPr lang="en-US" sz="2200" dirty="0" err="1"/>
              <a:t>Resulation</a:t>
            </a:r>
            <a:endParaRPr lang="fa-IR" sz="2200" dirty="0"/>
          </a:p>
        </p:txBody>
      </p:sp>
      <p:cxnSp>
        <p:nvCxnSpPr>
          <p:cNvPr id="18" name="Straight Connector 17"/>
          <p:cNvCxnSpPr/>
          <p:nvPr/>
        </p:nvCxnSpPr>
        <p:spPr>
          <a:xfrm>
            <a:off x="609600" y="2967335"/>
            <a:ext cx="48768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cxnSp>
        <p:nvCxnSpPr>
          <p:cNvPr id="19" name="Straight Connector 18"/>
          <p:cNvCxnSpPr/>
          <p:nvPr/>
        </p:nvCxnSpPr>
        <p:spPr>
          <a:xfrm>
            <a:off x="609600" y="4567535"/>
            <a:ext cx="48768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sp>
        <p:nvSpPr>
          <p:cNvPr id="22" name="TextBox 21"/>
          <p:cNvSpPr txBox="1"/>
          <p:nvPr/>
        </p:nvSpPr>
        <p:spPr>
          <a:xfrm>
            <a:off x="6172200" y="1976735"/>
            <a:ext cx="2590800" cy="523220"/>
          </a:xfrm>
          <a:prstGeom prst="rect">
            <a:avLst/>
          </a:prstGeom>
          <a:noFill/>
        </p:spPr>
        <p:txBody>
          <a:bodyPr wrap="square" rtlCol="0">
            <a:spAutoFit/>
          </a:bodyPr>
          <a:lstStyle/>
          <a:p>
            <a:r>
              <a:rPr lang="fa-IR" sz="2800" dirty="0">
                <a:cs typeface="Titr" pitchFamily="2" charset="-78"/>
              </a:rPr>
              <a:t>مکانيزم استنتاج :</a:t>
            </a:r>
            <a:endParaRPr lang="en-US" sz="2800" dirty="0">
              <a:cs typeface="Titr" pitchFamily="2" charset="-78"/>
            </a:endParaRPr>
          </a:p>
        </p:txBody>
      </p:sp>
      <p:sp>
        <p:nvSpPr>
          <p:cNvPr id="14" name="Text Box 2">
            <a:extLst>
              <a:ext uri="{FF2B5EF4-FFF2-40B4-BE49-F238E27FC236}">
                <a16:creationId xmlns:a16="http://schemas.microsoft.com/office/drawing/2014/main" id="{0909626A-1EE3-4EDE-A14E-A3EB2BF61C19}"/>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9794978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2"/>
          <p:cNvSpPr/>
          <p:nvPr/>
        </p:nvSpPr>
        <p:spPr>
          <a:xfrm>
            <a:off x="1066800" y="2205335"/>
            <a:ext cx="2029658" cy="523220"/>
          </a:xfrm>
          <a:prstGeom prst="rect">
            <a:avLst/>
          </a:prstGeom>
        </p:spPr>
        <p:txBody>
          <a:bodyPr wrap="none">
            <a:spAutoFit/>
          </a:bodyPr>
          <a:lstStyle/>
          <a:p>
            <a:r>
              <a:rPr lang="en-US" sz="2800" dirty="0">
                <a:cs typeface="Nazanin" pitchFamily="2" charset="-78"/>
                <a:sym typeface="Symbol"/>
              </a:rPr>
              <a:t>W</a:t>
            </a:r>
            <a:r>
              <a:rPr lang="en-US" sz="2800" baseline="-25000" dirty="0">
                <a:cs typeface="Nazanin" pitchFamily="2" charset="-78"/>
                <a:sym typeface="Symbol"/>
              </a:rPr>
              <a:t>2,2</a:t>
            </a:r>
            <a:r>
              <a:rPr lang="en-US" sz="2800" dirty="0">
                <a:cs typeface="Nazanin" pitchFamily="2" charset="-78"/>
                <a:sym typeface="Symbol"/>
              </a:rPr>
              <a:t>   W</a:t>
            </a:r>
            <a:r>
              <a:rPr lang="en-US" sz="2800" baseline="-25000" dirty="0">
                <a:cs typeface="Nazanin" pitchFamily="2" charset="-78"/>
                <a:sym typeface="Symbol"/>
              </a:rPr>
              <a:t>3,1</a:t>
            </a:r>
            <a:r>
              <a:rPr lang="en-US" sz="2800" dirty="0">
                <a:cs typeface="Nazanin" pitchFamily="2" charset="-78"/>
                <a:sym typeface="Symbol"/>
              </a:rPr>
              <a:t> </a:t>
            </a:r>
            <a:endParaRPr lang="en-US" sz="2800" dirty="0"/>
          </a:p>
        </p:txBody>
      </p:sp>
      <p:sp>
        <p:nvSpPr>
          <p:cNvPr id="4" name="Rectangle 3"/>
          <p:cNvSpPr/>
          <p:nvPr/>
        </p:nvSpPr>
        <p:spPr>
          <a:xfrm>
            <a:off x="838200" y="2662535"/>
            <a:ext cx="1210588" cy="523220"/>
          </a:xfrm>
          <a:prstGeom prst="rect">
            <a:avLst/>
          </a:prstGeom>
        </p:spPr>
        <p:txBody>
          <a:bodyPr wrap="square">
            <a:spAutoFit/>
          </a:bodyPr>
          <a:lstStyle/>
          <a:p>
            <a:r>
              <a:rPr lang="en-US" sz="2800" dirty="0">
                <a:cs typeface="Nazanin" pitchFamily="2" charset="-78"/>
                <a:sym typeface="Symbol"/>
              </a:rPr>
              <a:t>W</a:t>
            </a:r>
            <a:r>
              <a:rPr lang="en-US" sz="2800" baseline="-25000" dirty="0">
                <a:cs typeface="Nazanin" pitchFamily="2" charset="-78"/>
                <a:sym typeface="Symbol"/>
              </a:rPr>
              <a:t>2,2</a:t>
            </a:r>
            <a:r>
              <a:rPr lang="en-US" sz="2800" dirty="0">
                <a:cs typeface="Nazanin" pitchFamily="2" charset="-78"/>
                <a:sym typeface="Symbol"/>
              </a:rPr>
              <a:t> </a:t>
            </a:r>
            <a:endParaRPr lang="en-US" sz="2800" dirty="0"/>
          </a:p>
        </p:txBody>
      </p:sp>
      <p:sp>
        <p:nvSpPr>
          <p:cNvPr id="5" name="Rectangle 4"/>
          <p:cNvSpPr/>
          <p:nvPr/>
        </p:nvSpPr>
        <p:spPr>
          <a:xfrm>
            <a:off x="923126" y="3348335"/>
            <a:ext cx="1439074" cy="523220"/>
          </a:xfrm>
          <a:prstGeom prst="rect">
            <a:avLst/>
          </a:prstGeom>
        </p:spPr>
        <p:txBody>
          <a:bodyPr wrap="square">
            <a:spAutoFit/>
          </a:bodyPr>
          <a:lstStyle/>
          <a:p>
            <a:pPr algn="l" rtl="0"/>
            <a:r>
              <a:rPr lang="en-US" sz="2800" dirty="0">
                <a:cs typeface="Nazanin" pitchFamily="2" charset="-78"/>
                <a:sym typeface="Symbol"/>
              </a:rPr>
              <a:t> W</a:t>
            </a:r>
            <a:r>
              <a:rPr lang="en-US" sz="2800" baseline="-25000" dirty="0">
                <a:cs typeface="Nazanin" pitchFamily="2" charset="-78"/>
                <a:sym typeface="Symbol"/>
              </a:rPr>
              <a:t>3,1</a:t>
            </a:r>
            <a:r>
              <a:rPr lang="en-US" sz="2800" dirty="0">
                <a:cs typeface="Nazanin" pitchFamily="2" charset="-78"/>
                <a:sym typeface="Symbol"/>
              </a:rPr>
              <a:t> </a:t>
            </a:r>
            <a:endParaRPr lang="en-US" sz="2800" dirty="0"/>
          </a:p>
        </p:txBody>
      </p:sp>
      <p:sp>
        <p:nvSpPr>
          <p:cNvPr id="7" name="Rectangle 6"/>
          <p:cNvSpPr/>
          <p:nvPr/>
        </p:nvSpPr>
        <p:spPr>
          <a:xfrm>
            <a:off x="5791200" y="3043535"/>
            <a:ext cx="1962397" cy="430887"/>
          </a:xfrm>
          <a:prstGeom prst="rect">
            <a:avLst/>
          </a:prstGeom>
        </p:spPr>
        <p:txBody>
          <a:bodyPr wrap="none">
            <a:spAutoFit/>
          </a:bodyPr>
          <a:lstStyle/>
          <a:p>
            <a:pPr algn="l" rtl="0"/>
            <a:r>
              <a:rPr lang="en-US" sz="2200" dirty="0"/>
              <a:t>Unit </a:t>
            </a:r>
            <a:r>
              <a:rPr lang="en-US" sz="2200" dirty="0" err="1"/>
              <a:t>Resulation</a:t>
            </a:r>
            <a:endParaRPr lang="fa-IR" sz="2200" dirty="0"/>
          </a:p>
        </p:txBody>
      </p:sp>
      <p:sp>
        <p:nvSpPr>
          <p:cNvPr id="8" name="TextBox 7"/>
          <p:cNvSpPr txBox="1"/>
          <p:nvPr/>
        </p:nvSpPr>
        <p:spPr>
          <a:xfrm>
            <a:off x="685800" y="4415135"/>
            <a:ext cx="7315200" cy="461665"/>
          </a:xfrm>
          <a:prstGeom prst="rect">
            <a:avLst/>
          </a:prstGeom>
          <a:noFill/>
        </p:spPr>
        <p:txBody>
          <a:bodyPr wrap="square" rtlCol="0">
            <a:spAutoFit/>
          </a:bodyPr>
          <a:lstStyle/>
          <a:p>
            <a:pPr algn="r" rtl="1">
              <a:buFont typeface="Wingdings" pitchFamily="2" charset="2"/>
              <a:buChar char="ü"/>
            </a:pPr>
            <a:r>
              <a:rPr lang="en-US" sz="2400" dirty="0">
                <a:cs typeface="Nazanin" pitchFamily="2" charset="-78"/>
              </a:rPr>
              <a:t> </a:t>
            </a:r>
            <a:r>
              <a:rPr lang="fa-IR" sz="2400" dirty="0">
                <a:cs typeface="Nazanin" pitchFamily="2" charset="-78"/>
              </a:rPr>
              <a:t>بدين ترتيب نتيجه گرفته شده که </a:t>
            </a:r>
            <a:r>
              <a:rPr lang="en-US" sz="2400" dirty="0" err="1">
                <a:cs typeface="Nazanin" pitchFamily="2" charset="-78"/>
              </a:rPr>
              <a:t>Wumpus</a:t>
            </a:r>
            <a:r>
              <a:rPr lang="fa-IR" sz="2400" dirty="0">
                <a:cs typeface="Nazanin" pitchFamily="2" charset="-78"/>
              </a:rPr>
              <a:t> در خانه </a:t>
            </a:r>
            <a:r>
              <a:rPr lang="en-US" sz="2400" dirty="0">
                <a:cs typeface="Nazanin" pitchFamily="2" charset="-78"/>
              </a:rPr>
              <a:t>[3,1]</a:t>
            </a:r>
            <a:r>
              <a:rPr lang="fa-IR" sz="2400" dirty="0">
                <a:cs typeface="Nazanin" pitchFamily="2" charset="-78"/>
              </a:rPr>
              <a:t> وجود دارد</a:t>
            </a:r>
            <a:endParaRPr lang="en-US" sz="2400" dirty="0">
              <a:cs typeface="Nazanin" pitchFamily="2" charset="-78"/>
            </a:endParaRPr>
          </a:p>
        </p:txBody>
      </p:sp>
      <p:cxnSp>
        <p:nvCxnSpPr>
          <p:cNvPr id="9" name="Straight Connector 8"/>
          <p:cNvCxnSpPr/>
          <p:nvPr/>
        </p:nvCxnSpPr>
        <p:spPr>
          <a:xfrm>
            <a:off x="838200" y="3272135"/>
            <a:ext cx="4876800" cy="1588"/>
          </a:xfrm>
          <a:prstGeom prst="line">
            <a:avLst/>
          </a:prstGeom>
          <a:ln w="38100">
            <a:solidFill>
              <a:srgbClr val="0066FF"/>
            </a:solidFill>
          </a:ln>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6172200" y="1976735"/>
            <a:ext cx="2590800" cy="523220"/>
          </a:xfrm>
          <a:prstGeom prst="rect">
            <a:avLst/>
          </a:prstGeom>
          <a:noFill/>
        </p:spPr>
        <p:txBody>
          <a:bodyPr wrap="square" rtlCol="0">
            <a:spAutoFit/>
          </a:bodyPr>
          <a:lstStyle/>
          <a:p>
            <a:r>
              <a:rPr lang="fa-IR" sz="2800" dirty="0">
                <a:cs typeface="Titr" pitchFamily="2" charset="-78"/>
              </a:rPr>
              <a:t>مکانيزم استنتاج :</a:t>
            </a:r>
            <a:endParaRPr lang="en-US" sz="2800" dirty="0">
              <a:cs typeface="Titr" pitchFamily="2" charset="-78"/>
            </a:endParaRPr>
          </a:p>
        </p:txBody>
      </p:sp>
      <p:sp>
        <p:nvSpPr>
          <p:cNvPr id="10" name="Text Box 2">
            <a:extLst>
              <a:ext uri="{FF2B5EF4-FFF2-40B4-BE49-F238E27FC236}">
                <a16:creationId xmlns:a16="http://schemas.microsoft.com/office/drawing/2014/main" id="{5CD460B7-4F13-49C2-AAD9-1078B93A7E88}"/>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03876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1752600"/>
            <a:ext cx="5791200" cy="2897795"/>
          </a:xfrm>
          <a:prstGeom prst="rect">
            <a:avLst/>
          </a:prstGeom>
        </p:spPr>
      </p:pic>
      <p:sp>
        <p:nvSpPr>
          <p:cNvPr id="3" name="TextBox 2"/>
          <p:cNvSpPr txBox="1"/>
          <p:nvPr/>
        </p:nvSpPr>
        <p:spPr>
          <a:xfrm>
            <a:off x="-228600" y="3886200"/>
            <a:ext cx="9372601" cy="3416320"/>
          </a:xfrm>
          <a:prstGeom prst="rect">
            <a:avLst/>
          </a:prstGeom>
          <a:noFill/>
        </p:spPr>
        <p:txBody>
          <a:bodyPr wrap="square" rtlCol="0">
            <a:spAutoFit/>
          </a:bodyPr>
          <a:lstStyle/>
          <a:p>
            <a:pPr marL="342900" indent="-342900" algn="r" rtl="1">
              <a:buFont typeface="Arial" panose="020B0604020202020204" pitchFamily="34" charset="0"/>
              <a:buChar char="•"/>
            </a:pPr>
            <a:r>
              <a:rPr lang="fa-IR" sz="2400" dirty="0">
                <a:cs typeface="B Nazanin" panose="00000400000000000000" pitchFamily="2" charset="-78"/>
              </a:rPr>
              <a:t>نگهداری یک پایگاه دانش </a:t>
            </a:r>
            <a:r>
              <a:rPr lang="en-US" sz="2400" dirty="0">
                <a:cs typeface="B Nazanin" panose="00000400000000000000" pitchFamily="2" charset="-78"/>
              </a:rPr>
              <a:t>KB</a:t>
            </a:r>
            <a:r>
              <a:rPr lang="fa-IR" sz="2400" dirty="0">
                <a:cs typeface="B Nazanin" panose="00000400000000000000" pitchFamily="2" charset="-78"/>
              </a:rPr>
              <a:t> توسط عامل</a:t>
            </a:r>
          </a:p>
          <a:p>
            <a:pPr marL="342900" indent="-342900" algn="r" rtl="1">
              <a:buFont typeface="Arial" panose="020B0604020202020204" pitchFamily="34" charset="0"/>
              <a:buChar char="•"/>
            </a:pPr>
            <a:r>
              <a:rPr lang="fa-IR" sz="2400" dirty="0">
                <a:cs typeface="B Nazanin" panose="00000400000000000000" pitchFamily="2" charset="-78"/>
              </a:rPr>
              <a:t>در ابتدا </a:t>
            </a:r>
            <a:r>
              <a:rPr lang="en-US" sz="2400" dirty="0">
                <a:cs typeface="B Nazanin" panose="00000400000000000000" pitchFamily="2" charset="-78"/>
              </a:rPr>
              <a:t>KB</a:t>
            </a:r>
            <a:r>
              <a:rPr lang="fa-IR" sz="2400" dirty="0">
                <a:cs typeface="B Nazanin" panose="00000400000000000000" pitchFamily="2" charset="-78"/>
              </a:rPr>
              <a:t> دانش اولیه یا دانش زمینه‌ای است</a:t>
            </a:r>
          </a:p>
          <a:p>
            <a:pPr marL="342900" indent="-342900" algn="r" rtl="1">
              <a:buFont typeface="Arial" panose="020B0604020202020204" pitchFamily="34" charset="0"/>
              <a:buChar char="•"/>
            </a:pPr>
            <a:r>
              <a:rPr lang="fa-IR" sz="2400" dirty="0">
                <a:cs typeface="B Nazanin" panose="00000400000000000000" pitchFamily="2" charset="-78"/>
              </a:rPr>
              <a:t>هر زمان که برنامه‌ی عامل فراخوانی می‌شود:</a:t>
            </a:r>
          </a:p>
          <a:p>
            <a:pPr marL="1028700" indent="-342900" algn="r" rtl="1">
              <a:buFont typeface="Wingdings" panose="05000000000000000000" pitchFamily="2" charset="2"/>
              <a:buChar char="ü"/>
            </a:pPr>
            <a:r>
              <a:rPr lang="fa-IR" sz="2400" dirty="0">
                <a:cs typeface="B Nazanin" panose="00000400000000000000" pitchFamily="2" charset="-78"/>
              </a:rPr>
              <a:t> ابتدا دریافت کنونی به عنوان دانش جدید </a:t>
            </a:r>
            <a:r>
              <a:rPr lang="en-US" sz="2400" dirty="0">
                <a:cs typeface="B Nazanin" panose="00000400000000000000" pitchFamily="2" charset="-78"/>
              </a:rPr>
              <a:t>Tell</a:t>
            </a:r>
            <a:r>
              <a:rPr lang="fa-IR" sz="2400" dirty="0">
                <a:cs typeface="B Nazanin" panose="00000400000000000000" pitchFamily="2" charset="-78"/>
              </a:rPr>
              <a:t> می‌شود</a:t>
            </a:r>
          </a:p>
          <a:p>
            <a:pPr marL="1028700" indent="-342900" algn="r" rtl="1">
              <a:buFont typeface="Wingdings" panose="05000000000000000000" pitchFamily="2" charset="2"/>
              <a:buChar char="ü"/>
            </a:pPr>
            <a:r>
              <a:rPr lang="fa-IR" sz="2400" dirty="0">
                <a:cs typeface="B Nazanin" panose="00000400000000000000" pitchFamily="2" charset="-78"/>
              </a:rPr>
              <a:t>از پایگاه دانش سوال (</a:t>
            </a:r>
            <a:r>
              <a:rPr lang="en-US" sz="2400" dirty="0">
                <a:cs typeface="B Nazanin" panose="00000400000000000000" pitchFamily="2" charset="-78"/>
              </a:rPr>
              <a:t>ask</a:t>
            </a:r>
            <a:r>
              <a:rPr lang="fa-IR" sz="2400" dirty="0">
                <a:cs typeface="B Nazanin" panose="00000400000000000000" pitchFamily="2" charset="-78"/>
              </a:rPr>
              <a:t>) می‌شود که چه عملی باید انجام شود</a:t>
            </a:r>
          </a:p>
          <a:p>
            <a:pPr marL="1028700" indent="-342900" algn="r" rtl="1">
              <a:buFont typeface="Wingdings" panose="05000000000000000000" pitchFamily="2" charset="2"/>
              <a:buChar char="ü"/>
            </a:pPr>
            <a:r>
              <a:rPr lang="fa-IR" sz="2400" dirty="0">
                <a:cs typeface="B Nazanin" panose="00000400000000000000" pitchFamily="2" charset="-78"/>
              </a:rPr>
              <a:t>در فرآیند پاسخ به این پرسش، استدلال منطقی برای تعیین عمل بهتر استفاده می‌شود </a:t>
            </a:r>
          </a:p>
          <a:p>
            <a:pPr marL="1028700" indent="-342900" algn="r" rtl="1">
              <a:buFont typeface="Wingdings" panose="05000000000000000000" pitchFamily="2" charset="2"/>
              <a:buChar char="ü"/>
            </a:pPr>
            <a:r>
              <a:rPr lang="fa-IR" sz="2400" dirty="0">
                <a:cs typeface="B Nazanin" panose="00000400000000000000" pitchFamily="2" charset="-78"/>
              </a:rPr>
              <a:t>سپس، عمل انتخاب شده نیز به </a:t>
            </a:r>
            <a:r>
              <a:rPr lang="en-US" sz="2400" dirty="0">
                <a:cs typeface="B Nazanin" panose="00000400000000000000" pitchFamily="2" charset="-78"/>
              </a:rPr>
              <a:t>KB</a:t>
            </a:r>
            <a:r>
              <a:rPr lang="fa-IR" sz="2400" dirty="0">
                <a:cs typeface="B Nazanin" panose="00000400000000000000" pitchFamily="2" charset="-78"/>
              </a:rPr>
              <a:t> اضافه می‌گردد</a:t>
            </a:r>
          </a:p>
          <a:p>
            <a:pPr marL="1028700" indent="-342900" algn="r" rtl="1">
              <a:buFont typeface="Wingdings" panose="05000000000000000000" pitchFamily="2" charset="2"/>
              <a:buChar char="ü"/>
            </a:pPr>
            <a:r>
              <a:rPr lang="fa-IR" sz="2400" dirty="0">
                <a:cs typeface="B Nazanin" panose="00000400000000000000" pitchFamily="2" charset="-78"/>
              </a:rPr>
              <a:t>در نهایت عمل انتخاب شده ارائه می‌شود</a:t>
            </a:r>
          </a:p>
          <a:p>
            <a:pPr algn="r" rtl="1"/>
            <a:endParaRPr lang="en-US" sz="2400" dirty="0">
              <a:cs typeface="B Nazanin" panose="00000400000000000000" pitchFamily="2" charset="-78"/>
            </a:endParaRPr>
          </a:p>
        </p:txBody>
      </p:sp>
      <p:sp>
        <p:nvSpPr>
          <p:cNvPr id="5" name="Text Box 2">
            <a:extLst>
              <a:ext uri="{FF2B5EF4-FFF2-40B4-BE49-F238E27FC236}">
                <a16:creationId xmlns:a16="http://schemas.microsoft.com/office/drawing/2014/main" id="{D021206E-1670-4176-A575-6C5F8E0F1B72}"/>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32DEBCF1-7431-41CF-85CD-CC732990B098}"/>
              </a:ext>
            </a:extLst>
          </p:cNvPr>
          <p:cNvSpPr/>
          <p:nvPr/>
        </p:nvSpPr>
        <p:spPr>
          <a:xfrm>
            <a:off x="5015946" y="1521767"/>
            <a:ext cx="4128054" cy="461665"/>
          </a:xfrm>
          <a:prstGeom prst="rect">
            <a:avLst/>
          </a:prstGeom>
        </p:spPr>
        <p:txBody>
          <a:bodyPr wrap="none">
            <a:spAutoFit/>
          </a:bodyPr>
          <a:lstStyle/>
          <a:p>
            <a:pPr marL="342900" indent="-342900" algn="just" rtl="1">
              <a:buFont typeface="Arial" panose="020B0604020202020204" pitchFamily="34" charset="0"/>
              <a:buChar char="•"/>
            </a:pPr>
            <a:r>
              <a:rPr lang="fa-IR" sz="2400" dirty="0">
                <a:solidFill>
                  <a:schemeClr val="accent1"/>
                </a:solidFill>
                <a:cs typeface="B Nazanin" panose="00000400000000000000" pitchFamily="2" charset="-78"/>
              </a:rPr>
              <a:t> </a:t>
            </a:r>
            <a:r>
              <a:rPr lang="fa-IR" sz="2400" b="1" dirty="0">
                <a:solidFill>
                  <a:schemeClr val="accent1"/>
                </a:solidFill>
                <a:cs typeface="B Nazanin" panose="00000400000000000000" pitchFamily="2" charset="-78"/>
              </a:rPr>
              <a:t>عامل مبتنی بر دانش یا معرفت‌گرا </a:t>
            </a:r>
            <a:endParaRPr lang="fa-IR" sz="2400" dirty="0">
              <a:cs typeface="B Nazanin" panose="00000400000000000000" pitchFamily="2" charset="-78"/>
            </a:endParaRPr>
          </a:p>
        </p:txBody>
      </p:sp>
    </p:spTree>
    <p:extLst>
      <p:ext uri="{BB962C8B-B14F-4D97-AF65-F5344CB8AC3E}">
        <p14:creationId xmlns:p14="http://schemas.microsoft.com/office/powerpoint/2010/main" val="2007615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6"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9525" y="2400002"/>
            <a:ext cx="4357835" cy="4086523"/>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218117" name="Text Box 4"/>
          <p:cNvSpPr txBox="1">
            <a:spLocks noChangeArrowheads="1"/>
          </p:cNvSpPr>
          <p:nvPr/>
        </p:nvSpPr>
        <p:spPr bwMode="auto">
          <a:xfrm>
            <a:off x="-225989" y="1668214"/>
            <a:ext cx="8869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2400" b="1" dirty="0">
                <a:solidFill>
                  <a:schemeClr val="accent1"/>
                </a:solidFill>
                <a:cs typeface="B Nazanin" panose="00000400000000000000" pitchFamily="2" charset="-78"/>
              </a:rPr>
              <a:t>مثال: جهان  هیولا</a:t>
            </a:r>
          </a:p>
        </p:txBody>
      </p:sp>
      <p:sp>
        <p:nvSpPr>
          <p:cNvPr id="2" name="TextBox 1"/>
          <p:cNvSpPr txBox="1"/>
          <p:nvPr/>
        </p:nvSpPr>
        <p:spPr>
          <a:xfrm>
            <a:off x="4300522" y="2229133"/>
            <a:ext cx="4598644" cy="4893647"/>
          </a:xfrm>
          <a:prstGeom prst="rect">
            <a:avLst/>
          </a:prstGeom>
          <a:noFill/>
        </p:spPr>
        <p:txBody>
          <a:bodyPr wrap="square" rtlCol="0">
            <a:spAutoFit/>
          </a:bodyPr>
          <a:lstStyle/>
          <a:p>
            <a:pPr marL="342900" indent="-342900" algn="r" rtl="1">
              <a:buFont typeface="Arial" panose="020B0604020202020204" pitchFamily="34" charset="0"/>
              <a:buChar char="•"/>
            </a:pPr>
            <a:r>
              <a:rPr lang="fa-IR" sz="2400" dirty="0">
                <a:cs typeface="B Nazanin" panose="00000400000000000000" pitchFamily="2" charset="-78"/>
              </a:rPr>
              <a:t>دنیای هیولا غاری است با اتاق‌های مرتبط به هم</a:t>
            </a:r>
          </a:p>
          <a:p>
            <a:pPr marL="342900" indent="-342900" algn="r" rtl="1">
              <a:buFont typeface="Arial" panose="020B0604020202020204" pitchFamily="34" charset="0"/>
              <a:buChar char="•"/>
            </a:pPr>
            <a:r>
              <a:rPr lang="fa-IR" sz="2400" dirty="0">
                <a:cs typeface="B Nazanin" panose="00000400000000000000" pitchFamily="2" charset="-78"/>
              </a:rPr>
              <a:t>هیولا جایی در غار مخفی شده</a:t>
            </a:r>
          </a:p>
          <a:p>
            <a:pPr marL="342900" indent="-342900" algn="r" rtl="1">
              <a:buFont typeface="Arial" panose="020B0604020202020204" pitchFamily="34" charset="0"/>
              <a:buChar char="•"/>
            </a:pPr>
            <a:r>
              <a:rPr lang="fa-IR" sz="2400" dirty="0">
                <a:cs typeface="B Nazanin" panose="00000400000000000000" pitchFamily="2" charset="-78"/>
              </a:rPr>
              <a:t>هر کس به اتاق هیولا برسد خورده می‌شود</a:t>
            </a:r>
          </a:p>
          <a:p>
            <a:pPr marL="342900" indent="-342900" algn="r" rtl="1">
              <a:buFont typeface="Arial" panose="020B0604020202020204" pitchFamily="34" charset="0"/>
              <a:buChar char="•"/>
            </a:pPr>
            <a:r>
              <a:rPr lang="fa-IR" sz="2400" dirty="0">
                <a:cs typeface="B Nazanin" panose="00000400000000000000" pitchFamily="2" charset="-78"/>
              </a:rPr>
              <a:t>عامل می‌تواند هیولا را بزند ولی فقط یک تیر دارد</a:t>
            </a:r>
          </a:p>
          <a:p>
            <a:pPr marL="342900" indent="-342900" algn="r" rtl="1">
              <a:buFont typeface="Arial" panose="020B0604020202020204" pitchFamily="34" charset="0"/>
              <a:buChar char="•"/>
            </a:pPr>
            <a:r>
              <a:rPr lang="fa-IR" sz="2400" dirty="0">
                <a:cs typeface="B Nazanin" panose="00000400000000000000" pitchFamily="2" charset="-78"/>
              </a:rPr>
              <a:t>برخی اتاق‌ها دارای چاه‌های بی انتهایی هستند که که هر کس داخل آن بیفتد به تله انداخته است</a:t>
            </a:r>
          </a:p>
          <a:p>
            <a:pPr marL="342900" indent="-342900" algn="r" rtl="1">
              <a:buFont typeface="Arial" panose="020B0604020202020204" pitchFamily="34" charset="0"/>
              <a:buChar char="•"/>
            </a:pPr>
            <a:r>
              <a:rPr lang="fa-IR" sz="2400" dirty="0">
                <a:cs typeface="B Nazanin" panose="00000400000000000000" pitchFamily="2" charset="-78"/>
              </a:rPr>
              <a:t>هیولا خیلی بزرگ است و داخل چاه نمی‌افتد</a:t>
            </a:r>
          </a:p>
          <a:p>
            <a:pPr marL="342900" indent="-342900" algn="r" rtl="1">
              <a:buFont typeface="Arial" panose="020B0604020202020204" pitchFamily="34" charset="0"/>
              <a:buChar char="•"/>
            </a:pPr>
            <a:r>
              <a:rPr lang="fa-IR" sz="2400" dirty="0">
                <a:cs typeface="B Nazanin" panose="00000400000000000000" pitchFamily="2" charset="-78"/>
              </a:rPr>
              <a:t>احتمال یافتن طلا در این محیط</a:t>
            </a:r>
          </a:p>
          <a:p>
            <a:pPr marL="342900" indent="-342900" algn="r" rtl="1">
              <a:buFont typeface="Arial" panose="020B0604020202020204" pitchFamily="34" charset="0"/>
              <a:buChar char="•"/>
            </a:pPr>
            <a:endParaRPr lang="en-US" sz="2400" dirty="0">
              <a:cs typeface="B Nazanin" panose="00000400000000000000" pitchFamily="2" charset="-78"/>
            </a:endParaRPr>
          </a:p>
        </p:txBody>
      </p:sp>
      <p:sp>
        <p:nvSpPr>
          <p:cNvPr id="6" name="Text Box 2">
            <a:extLst>
              <a:ext uri="{FF2B5EF4-FFF2-40B4-BE49-F238E27FC236}">
                <a16:creationId xmlns:a16="http://schemas.microsoft.com/office/drawing/2014/main" id="{B8EB717A-D97C-4492-8D51-396A202E46B6}"/>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3606411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a:extLst>
              <a:ext uri="{FF2B5EF4-FFF2-40B4-BE49-F238E27FC236}">
                <a16:creationId xmlns:a16="http://schemas.microsoft.com/office/drawing/2014/main" id="{9B647264-C326-484A-95E8-F1A04BE4A560}"/>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218118" name="Text Box 5"/>
          <p:cNvSpPr txBox="1">
            <a:spLocks noChangeArrowheads="1"/>
          </p:cNvSpPr>
          <p:nvPr/>
        </p:nvSpPr>
        <p:spPr bwMode="auto">
          <a:xfrm>
            <a:off x="4500563" y="2492375"/>
            <a:ext cx="424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endParaRPr lang="en-US" sz="2400">
              <a:solidFill>
                <a:srgbClr val="CC3300"/>
              </a:solidFill>
              <a:cs typeface="Homa" pitchFamily="2" charset="-78"/>
            </a:endParaRPr>
          </a:p>
        </p:txBody>
      </p:sp>
      <p:sp>
        <p:nvSpPr>
          <p:cNvPr id="218119" name="Text Box 6"/>
          <p:cNvSpPr txBox="1">
            <a:spLocks noChangeArrowheads="1"/>
          </p:cNvSpPr>
          <p:nvPr/>
        </p:nvSpPr>
        <p:spPr bwMode="auto">
          <a:xfrm>
            <a:off x="-9525" y="2721972"/>
            <a:ext cx="8224838"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buClr>
                <a:srgbClr val="00D600"/>
              </a:buClr>
              <a:buFont typeface="Wingdings" pitchFamily="2" charset="2"/>
              <a:buChar char="Ã"/>
            </a:pPr>
            <a:r>
              <a:rPr lang="fa-IR" sz="2400" dirty="0">
                <a:cs typeface="B Nazanin" panose="00000400000000000000" pitchFamily="2" charset="-78"/>
              </a:rPr>
              <a:t>معيار کارايي:</a:t>
            </a:r>
          </a:p>
          <a:p>
            <a:pPr lvl="1" algn="r" rtl="1">
              <a:buClr>
                <a:srgbClr val="00D600"/>
              </a:buClr>
              <a:buFont typeface="Wingdings" pitchFamily="2" charset="2"/>
              <a:buChar char="×"/>
            </a:pPr>
            <a:r>
              <a:rPr lang="fa-IR" sz="2400" dirty="0">
                <a:cs typeface="B Nazanin" panose="00000400000000000000" pitchFamily="2" charset="-78"/>
              </a:rPr>
              <a:t>1000+ انتخاب طلا، 1000- افتادن در گودال يا خورده شدن، 1- هر مرحله، 10- برای استفاده از تير</a:t>
            </a:r>
          </a:p>
          <a:p>
            <a:pPr algn="r" rtl="1">
              <a:spcBef>
                <a:spcPct val="30000"/>
              </a:spcBef>
              <a:buClr>
                <a:srgbClr val="00D600"/>
              </a:buClr>
              <a:buFont typeface="Wingdings" pitchFamily="2" charset="2"/>
              <a:buChar char="Ã"/>
            </a:pPr>
            <a:r>
              <a:rPr lang="fa-IR" sz="2400" dirty="0">
                <a:cs typeface="B Nazanin" panose="00000400000000000000" pitchFamily="2" charset="-78"/>
              </a:rPr>
              <a:t>محيط:</a:t>
            </a:r>
          </a:p>
          <a:p>
            <a:pPr lvl="1" algn="r" rtl="1">
              <a:buClr>
                <a:srgbClr val="00D600"/>
              </a:buClr>
              <a:buFont typeface="Wingdings" pitchFamily="2" charset="2"/>
              <a:buChar char="×"/>
            </a:pPr>
            <a:r>
              <a:rPr lang="fa-IR" sz="2400" dirty="0">
                <a:cs typeface="B Nazanin" panose="00000400000000000000" pitchFamily="2" charset="-78"/>
              </a:rPr>
              <a:t> صفحه‌ی مشبک 4*4</a:t>
            </a:r>
            <a:r>
              <a:rPr lang="en-US" sz="2400" dirty="0">
                <a:cs typeface="B Nazanin" panose="00000400000000000000" pitchFamily="2" charset="-78"/>
              </a:rPr>
              <a:t> </a:t>
            </a:r>
            <a:r>
              <a:rPr lang="fa-IR" sz="2400" dirty="0">
                <a:cs typeface="B Nazanin" panose="00000400000000000000" pitchFamily="2" charset="-78"/>
              </a:rPr>
              <a:t> از اتاق‌ها</a:t>
            </a:r>
          </a:p>
          <a:p>
            <a:pPr lvl="1" algn="r" rtl="1">
              <a:buClr>
                <a:srgbClr val="00D600"/>
              </a:buClr>
              <a:buFont typeface="Wingdings" pitchFamily="2" charset="2"/>
              <a:buChar char="×"/>
            </a:pPr>
            <a:r>
              <a:rPr lang="fa-IR" sz="2400" dirty="0">
                <a:cs typeface="B Nazanin" panose="00000400000000000000" pitchFamily="2" charset="-78"/>
              </a:rPr>
              <a:t>عامل همواره از مربع </a:t>
            </a:r>
            <a:r>
              <a:rPr lang="en-US" sz="2400" dirty="0">
                <a:cs typeface="B Nazanin" panose="00000400000000000000" pitchFamily="2" charset="-78"/>
              </a:rPr>
              <a:t>[1,1]</a:t>
            </a:r>
            <a:r>
              <a:rPr lang="fa-IR" sz="2400" dirty="0">
                <a:cs typeface="B Nazanin" panose="00000400000000000000" pitchFamily="2" charset="-78"/>
              </a:rPr>
              <a:t> به سمت راست شروع می‌کند</a:t>
            </a:r>
          </a:p>
          <a:p>
            <a:pPr lvl="1" algn="r" rtl="1">
              <a:buClr>
                <a:srgbClr val="00D600"/>
              </a:buClr>
              <a:buFont typeface="Wingdings" pitchFamily="2" charset="2"/>
              <a:buChar char="×"/>
            </a:pPr>
            <a:r>
              <a:rPr lang="fa-IR" sz="2400" dirty="0">
                <a:cs typeface="B Nazanin" panose="00000400000000000000" pitchFamily="2" charset="-78"/>
              </a:rPr>
              <a:t>انتخاب مکان طلا و هیولا به صورت تصادفی با توزیع یکنواخت (البته به غیر از مربع شروع)</a:t>
            </a:r>
          </a:p>
          <a:p>
            <a:pPr lvl="1" algn="r" rtl="1">
              <a:buClr>
                <a:srgbClr val="00D600"/>
              </a:buClr>
              <a:buFont typeface="Wingdings" pitchFamily="2" charset="2"/>
              <a:buChar char="×"/>
            </a:pPr>
            <a:r>
              <a:rPr lang="fa-IR" sz="2400" dirty="0">
                <a:cs typeface="B Nazanin" panose="00000400000000000000" pitchFamily="2" charset="-78"/>
              </a:rPr>
              <a:t>هر مربع به غیر از مربع شروع می‌تواند چاه با احتمال 2%</a:t>
            </a:r>
            <a:r>
              <a:rPr lang="en-US" sz="2400" dirty="0">
                <a:cs typeface="B Nazanin" panose="00000400000000000000" pitchFamily="2" charset="-78"/>
              </a:rPr>
              <a:t> </a:t>
            </a:r>
            <a:r>
              <a:rPr lang="fa-IR" sz="2400" dirty="0">
                <a:cs typeface="B Nazanin" panose="00000400000000000000" pitchFamily="2" charset="-78"/>
              </a:rPr>
              <a:t> باشد</a:t>
            </a:r>
          </a:p>
          <a:p>
            <a:pPr algn="r" rtl="1">
              <a:spcBef>
                <a:spcPct val="50000"/>
              </a:spcBef>
              <a:buClr>
                <a:srgbClr val="00D600"/>
              </a:buClr>
            </a:pPr>
            <a:endParaRPr lang="en-US" sz="2400" dirty="0">
              <a:cs typeface="B Nazanin" panose="00000400000000000000" pitchFamily="2" charset="-78"/>
            </a:endParaRPr>
          </a:p>
        </p:txBody>
      </p:sp>
      <p:pic>
        <p:nvPicPr>
          <p:cNvPr id="6"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9525" y="350"/>
            <a:ext cx="2657475" cy="2492025"/>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9" name="Text Box 4">
            <a:extLst>
              <a:ext uri="{FF2B5EF4-FFF2-40B4-BE49-F238E27FC236}">
                <a16:creationId xmlns:a16="http://schemas.microsoft.com/office/drawing/2014/main" id="{57CC06CE-1725-46B0-9647-02CBD432C785}"/>
              </a:ext>
            </a:extLst>
          </p:cNvPr>
          <p:cNvSpPr txBox="1">
            <a:spLocks noChangeArrowheads="1"/>
          </p:cNvSpPr>
          <p:nvPr/>
        </p:nvSpPr>
        <p:spPr bwMode="auto">
          <a:xfrm>
            <a:off x="-118642" y="1634454"/>
            <a:ext cx="88698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b="1" dirty="0">
                <a:solidFill>
                  <a:schemeClr val="accent1"/>
                </a:solidFill>
                <a:cs typeface="B Nazanin" panose="00000400000000000000" pitchFamily="2" charset="-78"/>
              </a:rPr>
              <a:t>مثال: جهان  هیولا</a:t>
            </a:r>
          </a:p>
          <a:p>
            <a:pPr marL="342900" indent="-342900" algn="r" rtl="1">
              <a:spcBef>
                <a:spcPct val="50000"/>
              </a:spcBef>
              <a:buFont typeface="Arial" panose="020B0604020202020204" pitchFamily="34" charset="0"/>
              <a:buChar char="•"/>
            </a:pPr>
            <a:r>
              <a:rPr lang="fa-IR" sz="2400" b="1" dirty="0">
                <a:cs typeface="B Nazanin" panose="00000400000000000000" pitchFamily="2" charset="-78"/>
              </a:rPr>
              <a:t>تعریف دقیق دنیای هیولا مبتنی بر توصیف </a:t>
            </a:r>
            <a:r>
              <a:rPr lang="en-US" sz="2400" b="1" dirty="0">
                <a:cs typeface="B Nazanin" panose="00000400000000000000" pitchFamily="2" charset="-78"/>
              </a:rPr>
              <a:t>PEAS</a:t>
            </a:r>
            <a:endParaRPr lang="fa-IR" sz="2400" b="1" dirty="0">
              <a:cs typeface="B Nazanin" panose="00000400000000000000" pitchFamily="2" charset="-78"/>
            </a:endParaRPr>
          </a:p>
        </p:txBody>
      </p:sp>
    </p:spTree>
    <p:extLst>
      <p:ext uri="{BB962C8B-B14F-4D97-AF65-F5344CB8AC3E}">
        <p14:creationId xmlns:p14="http://schemas.microsoft.com/office/powerpoint/2010/main" val="3467427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
            <a:extLst>
              <a:ext uri="{FF2B5EF4-FFF2-40B4-BE49-F238E27FC236}">
                <a16:creationId xmlns:a16="http://schemas.microsoft.com/office/drawing/2014/main" id="{0503C7AE-6997-44A4-935B-2C12EFDA9CBB}"/>
              </a:ext>
            </a:extLst>
          </p:cNvPr>
          <p:cNvSpPr txBox="1">
            <a:spLocks noChangeArrowheads="1"/>
          </p:cNvSpPr>
          <p:nvPr/>
        </p:nvSpPr>
        <p:spPr bwMode="auto">
          <a:xfrm>
            <a:off x="1619250" y="408418"/>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4000" b="1" dirty="0">
                <a:latin typeface="Times New Roman" pitchFamily="18" charset="0"/>
                <a:cs typeface="B Nazanin" panose="00000400000000000000" pitchFamily="2" charset="-78"/>
              </a:rPr>
              <a:t>عامل‌های منطقی</a:t>
            </a:r>
            <a:endParaRPr lang="en-US" sz="4000" b="1" dirty="0">
              <a:latin typeface="Times New Roman" pitchFamily="18" charset="0"/>
              <a:cs typeface="B Nazanin" panose="00000400000000000000" pitchFamily="2" charset="-78"/>
            </a:endParaRPr>
          </a:p>
        </p:txBody>
      </p:sp>
      <p:sp>
        <p:nvSpPr>
          <p:cNvPr id="218118" name="Text Box 5"/>
          <p:cNvSpPr txBox="1">
            <a:spLocks noChangeArrowheads="1"/>
          </p:cNvSpPr>
          <p:nvPr/>
        </p:nvSpPr>
        <p:spPr bwMode="auto">
          <a:xfrm>
            <a:off x="4500563" y="2492375"/>
            <a:ext cx="424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endParaRPr lang="en-US" sz="2400">
              <a:solidFill>
                <a:srgbClr val="CC3300"/>
              </a:solidFill>
              <a:cs typeface="Homa" pitchFamily="2" charset="-78"/>
            </a:endParaRPr>
          </a:p>
        </p:txBody>
      </p:sp>
      <p:sp>
        <p:nvSpPr>
          <p:cNvPr id="218119" name="Text Box 6"/>
          <p:cNvSpPr txBox="1">
            <a:spLocks noChangeArrowheads="1"/>
          </p:cNvSpPr>
          <p:nvPr/>
        </p:nvSpPr>
        <p:spPr bwMode="auto">
          <a:xfrm>
            <a:off x="-533400" y="2682231"/>
            <a:ext cx="8824913" cy="26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30000"/>
              </a:spcBef>
              <a:buClr>
                <a:srgbClr val="00D600"/>
              </a:buClr>
              <a:buFont typeface="Wingdings" pitchFamily="2" charset="2"/>
              <a:buChar char="Ã"/>
            </a:pPr>
            <a:r>
              <a:rPr lang="fa-IR" sz="2200" dirty="0">
                <a:cs typeface="B Nazanin" panose="00000400000000000000" pitchFamily="2" charset="-78"/>
              </a:rPr>
              <a:t>حسگرها:</a:t>
            </a:r>
          </a:p>
          <a:p>
            <a:pPr lvl="1" algn="r" rtl="1">
              <a:buClr>
                <a:srgbClr val="00D600"/>
              </a:buClr>
              <a:buFont typeface="Wingdings" pitchFamily="2" charset="2"/>
              <a:buChar char="×"/>
            </a:pPr>
            <a:r>
              <a:rPr lang="fa-IR" sz="2200" dirty="0">
                <a:cs typeface="B Nazanin" panose="00000400000000000000" pitchFamily="2" charset="-78"/>
              </a:rPr>
              <a:t>احساس بو تعفن در مربع‌های کنار مربع هیولا</a:t>
            </a:r>
          </a:p>
          <a:p>
            <a:pPr lvl="1" algn="r" rtl="1">
              <a:buClr>
                <a:srgbClr val="00D600"/>
              </a:buClr>
              <a:buFont typeface="Wingdings" pitchFamily="2" charset="2"/>
              <a:buChar char="×"/>
            </a:pPr>
            <a:r>
              <a:rPr lang="fa-IR" sz="2200" dirty="0">
                <a:cs typeface="B Nazanin" panose="00000400000000000000" pitchFamily="2" charset="-78"/>
              </a:rPr>
              <a:t> احساس نسيم در مربع‌های کنار چاه</a:t>
            </a:r>
          </a:p>
          <a:p>
            <a:pPr lvl="1" algn="r" rtl="1">
              <a:buClr>
                <a:srgbClr val="00D600"/>
              </a:buClr>
              <a:buFont typeface="Wingdings" pitchFamily="2" charset="2"/>
              <a:buChar char="×"/>
            </a:pPr>
            <a:r>
              <a:rPr lang="fa-IR" sz="2200" dirty="0">
                <a:cs typeface="B Nazanin" panose="00000400000000000000" pitchFamily="2" charset="-78"/>
              </a:rPr>
              <a:t> درک درخشش در مربع حاوی طلا</a:t>
            </a:r>
          </a:p>
          <a:p>
            <a:pPr lvl="1" algn="r" rtl="1">
              <a:buClr>
                <a:srgbClr val="00D600"/>
              </a:buClr>
              <a:buFont typeface="Wingdings" pitchFamily="2" charset="2"/>
              <a:buChar char="×"/>
            </a:pPr>
            <a:r>
              <a:rPr lang="fa-IR" sz="2200" dirty="0">
                <a:cs typeface="B Nazanin" panose="00000400000000000000" pitchFamily="2" charset="-78"/>
              </a:rPr>
              <a:t>احساس ضربه هنگام برخورد با دیوار</a:t>
            </a:r>
          </a:p>
          <a:p>
            <a:pPr lvl="1" algn="r" rtl="1">
              <a:buClr>
                <a:srgbClr val="00D600"/>
              </a:buClr>
              <a:buFont typeface="Wingdings" pitchFamily="2" charset="2"/>
              <a:buChar char="×"/>
            </a:pPr>
            <a:r>
              <a:rPr lang="fa-IR" sz="2200" dirty="0">
                <a:cs typeface="B Nazanin" panose="00000400000000000000" pitchFamily="2" charset="-78"/>
              </a:rPr>
              <a:t>هنگامی که هیولا کشته می‌شود فریادی می‌زند که در تمامی غار شنیده می‌شود</a:t>
            </a:r>
          </a:p>
          <a:p>
            <a:pPr algn="r" rtl="1">
              <a:spcBef>
                <a:spcPct val="50000"/>
              </a:spcBef>
              <a:buClr>
                <a:srgbClr val="00D600"/>
              </a:buClr>
              <a:buFont typeface="Wingdings" pitchFamily="2" charset="2"/>
              <a:buChar char="×"/>
            </a:pPr>
            <a:endParaRPr lang="en-US" sz="2200" dirty="0">
              <a:cs typeface="B Nazanin" panose="00000400000000000000" pitchFamily="2" charset="-78"/>
            </a:endParaRPr>
          </a:p>
        </p:txBody>
      </p:sp>
      <p:pic>
        <p:nvPicPr>
          <p:cNvPr id="6"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4763" y="63849"/>
            <a:ext cx="2657475" cy="2492025"/>
          </a:xfrm>
          <a:noFill/>
          <a:extLst>
            <a:ext uri="{91240B29-F687-4F45-9708-019B960494DF}">
              <a14:hiddenLine xmlns:a14="http://schemas.microsoft.com/office/drawing/2010/main" w="12700">
                <a:solidFill>
                  <a:schemeClr val="tx1"/>
                </a:solidFill>
                <a:miter lim="800000"/>
                <a:headEnd type="none" w="sm" len="sm"/>
                <a:tailEnd type="none" w="sm" len="sm"/>
              </a14:hiddenLine>
            </a:ext>
          </a:extLst>
        </p:spPr>
      </p:pic>
      <p:sp>
        <p:nvSpPr>
          <p:cNvPr id="7" name="TextBox 6"/>
          <p:cNvSpPr txBox="1"/>
          <p:nvPr/>
        </p:nvSpPr>
        <p:spPr>
          <a:xfrm>
            <a:off x="503972" y="5306675"/>
            <a:ext cx="7982065"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r" rtl="1"/>
            <a:r>
              <a:rPr lang="fa-IR" sz="2400" dirty="0">
                <a:cs typeface="B Nazanin" panose="00000400000000000000" pitchFamily="2" charset="-78"/>
              </a:rPr>
              <a:t>درک عامل یک لیست پنج نمادی است</a:t>
            </a:r>
          </a:p>
          <a:p>
            <a:pPr algn="r" rtl="1"/>
            <a:r>
              <a:rPr lang="fa-IR" sz="2400" dirty="0">
                <a:cs typeface="B Nazanin" panose="00000400000000000000" pitchFamily="2" charset="-78"/>
              </a:rPr>
              <a:t>اگر بوی تعفن و نسیم بیاید ولی درخشش، ضربه یا جیغ نباشد درک عامل به صورت {نسیم، بوی تعفن، هیچ، هیچ،هیچ} است</a:t>
            </a:r>
            <a:endParaRPr lang="en-US" sz="2400" dirty="0">
              <a:cs typeface="B Nazanin" panose="00000400000000000000" pitchFamily="2" charset="-78"/>
            </a:endParaRPr>
          </a:p>
        </p:txBody>
      </p:sp>
      <p:sp>
        <p:nvSpPr>
          <p:cNvPr id="10" name="Text Box 4">
            <a:extLst>
              <a:ext uri="{FF2B5EF4-FFF2-40B4-BE49-F238E27FC236}">
                <a16:creationId xmlns:a16="http://schemas.microsoft.com/office/drawing/2014/main" id="{37295ED6-1E41-493C-9E58-DD4F7F96065E}"/>
              </a:ext>
            </a:extLst>
          </p:cNvPr>
          <p:cNvSpPr txBox="1">
            <a:spLocks noChangeArrowheads="1"/>
          </p:cNvSpPr>
          <p:nvPr/>
        </p:nvSpPr>
        <p:spPr bwMode="auto">
          <a:xfrm>
            <a:off x="-118642" y="1634454"/>
            <a:ext cx="88698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50000"/>
              </a:spcBef>
              <a:buFont typeface="Arial" panose="020B0604020202020204" pitchFamily="34" charset="0"/>
              <a:buChar char="•"/>
            </a:pPr>
            <a:r>
              <a:rPr lang="fa-IR" sz="2400" b="1" dirty="0">
                <a:solidFill>
                  <a:schemeClr val="accent1"/>
                </a:solidFill>
                <a:cs typeface="B Nazanin" panose="00000400000000000000" pitchFamily="2" charset="-78"/>
              </a:rPr>
              <a:t>مثال: جهان  هیولا</a:t>
            </a:r>
          </a:p>
          <a:p>
            <a:pPr marL="342900" indent="-342900" algn="r" rtl="1">
              <a:spcBef>
                <a:spcPct val="50000"/>
              </a:spcBef>
              <a:buFont typeface="Arial" panose="020B0604020202020204" pitchFamily="34" charset="0"/>
              <a:buChar char="•"/>
            </a:pPr>
            <a:r>
              <a:rPr lang="fa-IR" sz="2400" b="1" dirty="0">
                <a:cs typeface="B Nazanin" panose="00000400000000000000" pitchFamily="2" charset="-78"/>
              </a:rPr>
              <a:t>تعریف دقیق دنیای هیولا مبتنی بر توصیف </a:t>
            </a:r>
            <a:r>
              <a:rPr lang="en-US" sz="2400" b="1" dirty="0">
                <a:cs typeface="B Nazanin" panose="00000400000000000000" pitchFamily="2" charset="-78"/>
              </a:rPr>
              <a:t>PEAS</a:t>
            </a:r>
            <a:endParaRPr lang="fa-IR" sz="2400" b="1" dirty="0">
              <a:cs typeface="B Nazanin" panose="00000400000000000000" pitchFamily="2" charset="-78"/>
            </a:endParaRPr>
          </a:p>
        </p:txBody>
      </p:sp>
    </p:spTree>
    <p:extLst>
      <p:ext uri="{BB962C8B-B14F-4D97-AF65-F5344CB8AC3E}">
        <p14:creationId xmlns:p14="http://schemas.microsoft.com/office/powerpoint/2010/main" val="4148364721"/>
      </p:ext>
    </p:extLst>
  </p:cSld>
  <p:clrMapOvr>
    <a:masterClrMapping/>
  </p:clrMapOvr>
</p:sld>
</file>

<file path=ppt/theme/theme1.xml><?xml version="1.0" encoding="utf-8"?>
<a:theme xmlns:a="http://schemas.openxmlformats.org/drawingml/2006/main" name="11Introduction-2015-convert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Chapter1</Template>
  <TotalTime>12720</TotalTime>
  <Words>3065</Words>
  <Application>Microsoft Office PowerPoint</Application>
  <PresentationFormat>On-screen Show (4:3)</PresentationFormat>
  <Paragraphs>480</Paragraphs>
  <Slides>59</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9" baseType="lpstr">
      <vt:lpstr>Akram</vt:lpstr>
      <vt:lpstr>Arial</vt:lpstr>
      <vt:lpstr>B Nazanin</vt:lpstr>
      <vt:lpstr>Calibri</vt:lpstr>
      <vt:lpstr>Cambria Math</vt:lpstr>
      <vt:lpstr>Courier New</vt:lpstr>
      <vt:lpstr>Times New Roman</vt:lpstr>
      <vt:lpstr>Wingdings</vt:lpstr>
      <vt:lpstr>11Introduction-2015-converted</vt:lpstr>
      <vt:lpstr>Equation</vt:lpstr>
      <vt:lpstr>هوش مصنوعی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مدل‌ها</vt:lpstr>
      <vt:lpstr>PowerPoint Presentation</vt:lpstr>
      <vt:lpstr>استلزام در دنياي هیولا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mahsa</dc:creator>
  <cp:lastModifiedBy>Mahsa</cp:lastModifiedBy>
  <cp:revision>652</cp:revision>
  <dcterms:created xsi:type="dcterms:W3CDTF">2006-08-16T00:00:00Z</dcterms:created>
  <dcterms:modified xsi:type="dcterms:W3CDTF">2022-01-01T18:40:21Z</dcterms:modified>
</cp:coreProperties>
</file>